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0"/>
  </p:notesMasterIdLst>
  <p:sldIdLst>
    <p:sldId id="518" r:id="rId3"/>
    <p:sldId id="760" r:id="rId4"/>
    <p:sldId id="604" r:id="rId5"/>
    <p:sldId id="697" r:id="rId6"/>
    <p:sldId id="751" r:id="rId7"/>
    <p:sldId id="750" r:id="rId8"/>
    <p:sldId id="752" r:id="rId9"/>
    <p:sldId id="756" r:id="rId10"/>
    <p:sldId id="755" r:id="rId11"/>
    <p:sldId id="754" r:id="rId12"/>
    <p:sldId id="732" r:id="rId13"/>
    <p:sldId id="603" r:id="rId14"/>
    <p:sldId id="593" r:id="rId15"/>
    <p:sldId id="759" r:id="rId16"/>
    <p:sldId id="757" r:id="rId17"/>
    <p:sldId id="741" r:id="rId18"/>
    <p:sldId id="66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1879" autoAdjust="0"/>
  </p:normalViewPr>
  <p:slideViewPr>
    <p:cSldViewPr snapToGrid="0" snapToObjects="1">
      <p:cViewPr varScale="1">
        <p:scale>
          <a:sx n="99" d="100"/>
          <a:sy n="99" d="100"/>
        </p:scale>
        <p:origin x="8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44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B8A9F2-DCEC-CF32-8640-4EBC2E3F8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7C3CC-5A9C-E017-D933-CB52AABE2B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FF9274-7D21-F942-AF35-29DDC44D7030}" type="datetimeFigureOut">
              <a:rPr lang="en-GB"/>
              <a:pPr>
                <a:defRPr/>
              </a:pPr>
              <a:t>14/10/2023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82723F-D914-F5C5-E03D-51DAB05296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434F63-CAF4-C71A-8AD8-5E7878AD9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5A7AD-158C-A862-E851-9527A2F015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BEFD1-E676-B035-43C9-2256BD3FB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72EB84-215D-C745-ABB7-F208A831D8E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2EB84-215D-C745-ABB7-F208A831D8E4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7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DDFC929-0C6E-0665-2BB5-514B3D7BD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9F8B9EA-4905-ADC1-A9D8-11A687A5D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96863"/>
            <a:ext cx="25288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6E309-F8A4-E5D5-2317-49E7D383B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33075" y="6519863"/>
            <a:ext cx="155892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Water Safety Ireland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350294"/>
            <a:ext cx="9144000" cy="1655763"/>
          </a:xfrm>
        </p:spPr>
        <p:txBody>
          <a:bodyPr anchor="t"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776266"/>
            <a:ext cx="66294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Helvetica Light" panose="020B0403020202020204" pitchFamily="34" charset="0"/>
                <a:cs typeface="Rubik Light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56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6370972-3A8D-11B0-834B-1BDDB23C3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2550"/>
            <a:ext cx="12192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7F1599-7A0A-1EA8-D7A7-C97D73A719DA}"/>
              </a:ext>
            </a:extLst>
          </p:cNvPr>
          <p:cNvSpPr/>
          <p:nvPr userDrawn="1"/>
        </p:nvSpPr>
        <p:spPr>
          <a:xfrm>
            <a:off x="10071100" y="4937125"/>
            <a:ext cx="1816100" cy="1816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294FC42-9767-7BF6-2DDC-997D2199E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1"/>
          <a:stretch>
            <a:fillRect/>
          </a:stretch>
        </p:blipFill>
        <p:spPr bwMode="auto">
          <a:xfrm>
            <a:off x="-838200" y="1062038"/>
            <a:ext cx="12192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B8385389-D462-A74A-81C3-744F52693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4932363"/>
            <a:ext cx="1820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2C707-C53F-0005-9336-DEB21F9FB9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2700" y="6564313"/>
            <a:ext cx="135890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Water Safety Ireland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-62707"/>
            <a:ext cx="10515600" cy="1325563"/>
          </a:xfrm>
        </p:spPr>
        <p:txBody>
          <a:bodyPr>
            <a:normAutofit/>
          </a:bodyPr>
          <a:lstStyle>
            <a:lvl1pPr>
              <a:defRPr sz="3500" b="1" i="0">
                <a:solidFill>
                  <a:srgbClr val="193276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2pPr>
            <a:lvl3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3pPr>
            <a:lvl4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4pPr>
            <a:lvl5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56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0088B1C-3413-259F-2B82-D25C7D11A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2550"/>
            <a:ext cx="12192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069778-A77B-8143-41CD-886776F6A5F4}"/>
              </a:ext>
            </a:extLst>
          </p:cNvPr>
          <p:cNvSpPr/>
          <p:nvPr userDrawn="1"/>
        </p:nvSpPr>
        <p:spPr>
          <a:xfrm>
            <a:off x="10071100" y="4937125"/>
            <a:ext cx="1816100" cy="1816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61B2C7A-205D-1807-0D69-F668EA29B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1"/>
          <a:stretch>
            <a:fillRect/>
          </a:stretch>
        </p:blipFill>
        <p:spPr bwMode="auto">
          <a:xfrm>
            <a:off x="-838200" y="1062038"/>
            <a:ext cx="12192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3ED8508-AA72-E0AB-D80C-75B63E813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4932363"/>
            <a:ext cx="1820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197A52-E538-C91B-68B1-BEC42458FD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2700" y="6564313"/>
            <a:ext cx="135890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Water Safety Ireland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>
                <a:solidFill>
                  <a:srgbClr val="193276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8725" cy="4351338"/>
          </a:xfrm>
        </p:spPr>
        <p:txBody>
          <a:bodyPr/>
          <a:lstStyle>
            <a:lvl1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2pPr>
            <a:lvl3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3pPr>
            <a:lvl4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4pPr>
            <a:lvl5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35077" y="1825625"/>
            <a:ext cx="5096838" cy="4351338"/>
          </a:xfrm>
        </p:spPr>
        <p:txBody>
          <a:bodyPr/>
          <a:lstStyle>
            <a:lvl1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2pPr>
            <a:lvl3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3pPr>
            <a:lvl4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4pPr>
            <a:lvl5pPr>
              <a:defRPr b="0" i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61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572049-8A32-153F-FE98-1198B64E45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733942-A4FE-2FFD-1C0F-01B7C1E0B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91BD-6583-CE50-CAA1-7872301E7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B611-95F9-3503-0230-FA232B9D1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WSDO Water Safety Trainer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07A0-459D-DA62-7486-332299686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0D021E-9358-4049-990A-A105ACB780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FDE3F31F-8714-983A-6A37-1AD0A338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899" y="1532587"/>
            <a:ext cx="7817290" cy="4368436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/>
              <a:t>Continuous</a:t>
            </a:r>
            <a:br>
              <a:rPr lang="en-US" altLang="en-US" sz="4800" dirty="0"/>
            </a:br>
            <a:r>
              <a:rPr lang="en-US" altLang="en-US" sz="4800" dirty="0"/>
              <a:t>Risk Assessment for Examiners</a:t>
            </a:r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95E29F4E-AE05-CBAE-3DD2-769634FD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308" y="3428999"/>
            <a:ext cx="6418263" cy="1549973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sz="2800" b="1" dirty="0"/>
              <a:t>John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Claffey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/>
              <a:t>Water Safety Ireland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0262-2CAC-E4A4-521B-C543E245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Water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9A18-6B77-E177-1B82-679B39C2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Weather conditions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 surf?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River currents – flood waters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and egress from exam location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allocated for exam – sufficient?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Hypothermia? Below 15 degrees - everyday in Ireland</a:t>
            </a:r>
          </a:p>
        </p:txBody>
      </p:sp>
    </p:spTree>
    <p:extLst>
      <p:ext uri="{BB962C8B-B14F-4D97-AF65-F5344CB8AC3E}">
        <p14:creationId xmlns:p14="http://schemas.microsoft.com/office/powerpoint/2010/main" val="29784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673E-ADF0-01BD-F585-0BE8C81D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RA for Examiners?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30F8-F15D-FC66-1A40-4D5FB007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hold the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organization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members of WSI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integral to the workings of our WSAC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obliged to maintain the highest levels of safety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standards are kept at the highest level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all have a duty of care </a:t>
            </a:r>
          </a:p>
        </p:txBody>
      </p:sp>
    </p:spTree>
    <p:extLst>
      <p:ext uri="{BB962C8B-B14F-4D97-AF65-F5344CB8AC3E}">
        <p14:creationId xmlns:p14="http://schemas.microsoft.com/office/powerpoint/2010/main" val="42764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211B0AE2-4F18-7FBF-D29F-0E3B0B5F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-63500"/>
            <a:ext cx="10515600" cy="1325563"/>
          </a:xfrm>
        </p:spPr>
        <p:txBody>
          <a:bodyPr/>
          <a:lstStyle/>
          <a:p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Duty of Care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82099A7F-48A2-6772-8583-3C00FAB6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2290320"/>
            <a:ext cx="10100403" cy="29562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SzPct val="100000"/>
              <a:buNone/>
              <a:defRPr/>
            </a:pPr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We have a duty of care to our fellow examiners</a:t>
            </a:r>
          </a:p>
          <a:p>
            <a:pPr marL="0" indent="0">
              <a:lnSpc>
                <a:spcPct val="150000"/>
              </a:lnSpc>
              <a:buSzPct val="100000"/>
              <a:buNone/>
              <a:defRPr/>
            </a:pPr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    Duty of care to our fellow members</a:t>
            </a:r>
          </a:p>
          <a:p>
            <a:pPr marL="0" indent="0">
              <a:lnSpc>
                <a:spcPct val="150000"/>
              </a:lnSpc>
              <a:buSzPct val="100000"/>
              <a:buNone/>
              <a:defRPr/>
            </a:pPr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    Duty of care to the organisation</a:t>
            </a:r>
          </a:p>
          <a:p>
            <a:pPr algn="ctr">
              <a:lnSpc>
                <a:spcPct val="150000"/>
              </a:lnSpc>
              <a:buSzPct val="100000"/>
              <a:defRPr/>
            </a:pPr>
            <a:endParaRPr lang="en-I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548640">
              <a:lnSpc>
                <a:spcPct val="150000"/>
              </a:lnSpc>
              <a:buSzPct val="100000"/>
              <a:buFontTx/>
              <a:buChar char="•"/>
              <a:defRPr/>
            </a:pPr>
            <a:endParaRPr lang="en-IE" b="1" dirty="0"/>
          </a:p>
          <a:p>
            <a:pPr marL="548640" indent="-548640">
              <a:lnSpc>
                <a:spcPct val="150000"/>
              </a:lnSpc>
              <a:buSzPct val="100000"/>
              <a:buFontTx/>
              <a:buChar char="•"/>
              <a:defRPr/>
            </a:pPr>
            <a:endParaRPr lang="en-IE" b="1" dirty="0"/>
          </a:p>
          <a:p>
            <a:pPr>
              <a:defRPr/>
            </a:pPr>
            <a:endParaRPr lang="en-I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F736D802-A0D3-BC75-FE8B-448A88B2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Risk of Hypothermia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A638949E-8E75-2A52-697B-68BFFA90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54" y="1676803"/>
            <a:ext cx="9537700" cy="3504393"/>
          </a:xfrm>
        </p:spPr>
        <p:txBody>
          <a:bodyPr/>
          <a:lstStyle/>
          <a:p>
            <a:pPr marL="0" indent="0" defTabSz="54864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400">
                <a:solidFill>
                  <a:srgbClr val="000000"/>
                </a:solidFill>
              </a:defRPr>
            </a:pPr>
            <a:endParaRPr lang="en-IE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54864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400">
                <a:solidFill>
                  <a:srgbClr val="000000"/>
                </a:solidFill>
              </a:defRPr>
            </a:pPr>
            <a:endParaRPr lang="en-IE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757" indent="-349757" defTabSz="548640">
              <a:lnSpc>
                <a:spcPct val="100000"/>
              </a:lnSpc>
              <a:spcBef>
                <a:spcPts val="0"/>
              </a:spcBef>
              <a:buSzPct val="100000"/>
              <a:defRPr sz="2100" b="0">
                <a:solidFill>
                  <a:srgbClr val="000000"/>
                </a:solidFill>
              </a:defRPr>
            </a:pPr>
            <a:r>
              <a:rPr lang="en-I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sensation makes it difficult to try save yourself</a:t>
            </a:r>
          </a:p>
          <a:p>
            <a:pPr marL="349757" indent="-349757" defTabSz="548640">
              <a:lnSpc>
                <a:spcPct val="100000"/>
              </a:lnSpc>
              <a:spcBef>
                <a:spcPts val="0"/>
              </a:spcBef>
              <a:buSzPct val="100000"/>
              <a:defRPr sz="2100" b="0">
                <a:solidFill>
                  <a:srgbClr val="000000"/>
                </a:solidFill>
              </a:defRPr>
            </a:pPr>
            <a:r>
              <a:rPr lang="en-I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consciousness</a:t>
            </a:r>
          </a:p>
          <a:p>
            <a:pPr marL="349757" indent="-349757" defTabSz="548640">
              <a:lnSpc>
                <a:spcPct val="100000"/>
              </a:lnSpc>
              <a:spcBef>
                <a:spcPts val="0"/>
              </a:spcBef>
              <a:buSzPct val="100000"/>
              <a:defRPr sz="2100" b="0">
                <a:solidFill>
                  <a:srgbClr val="000000"/>
                </a:solidFill>
              </a:defRPr>
            </a:pPr>
            <a:r>
              <a:rPr lang="en-I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Drowning</a:t>
            </a:r>
          </a:p>
          <a:p>
            <a:pPr marL="349757" indent="-349757" defTabSz="548640">
              <a:lnSpc>
                <a:spcPct val="100000"/>
              </a:lnSpc>
              <a:spcBef>
                <a:spcPts val="0"/>
              </a:spcBef>
              <a:buSzPct val="100000"/>
              <a:defRPr sz="2100" b="0">
                <a:solidFill>
                  <a:srgbClr val="000000"/>
                </a:solidFill>
              </a:defRPr>
            </a:pPr>
            <a:r>
              <a:rPr lang="en-I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arrest</a:t>
            </a:r>
          </a:p>
          <a:p>
            <a:pPr marL="349757" indent="-349757" defTabSz="548640">
              <a:lnSpc>
                <a:spcPct val="100000"/>
              </a:lnSpc>
              <a:spcBef>
                <a:spcPts val="0"/>
              </a:spcBef>
              <a:buSzPct val="100000"/>
              <a:defRPr sz="2100" b="0">
                <a:solidFill>
                  <a:srgbClr val="000000"/>
                </a:solidFill>
              </a:defRPr>
            </a:pPr>
            <a:r>
              <a:rPr lang="en-I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  <a:p>
            <a:pPr>
              <a:defRPr/>
            </a:pPr>
            <a:endParaRPr lang="en-I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1" grpId="0"/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B767-39DD-CA32-36E3-04A5A4BA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Training courses for examiners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00E7-0EA5-45D3-0F88-A643DDB2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29965"/>
            <a:ext cx="9864777" cy="4351338"/>
          </a:xfrm>
        </p:spPr>
        <p:txBody>
          <a:bodyPr/>
          <a:lstStyle/>
          <a:p>
            <a:r>
              <a:rPr lang="en-IE" sz="4000" dirty="0"/>
              <a:t>Pool risk assessor – swimming pools</a:t>
            </a:r>
          </a:p>
          <a:p>
            <a:r>
              <a:rPr lang="en-IE" sz="4000" dirty="0"/>
              <a:t>Open water risk assessor – beach &amp; river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EB5FA-B9E2-6FE2-0C73-4374DC6FBB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062951" y="1825625"/>
            <a:ext cx="268963" cy="582724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360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DE76-46D9-DADA-E92B-8A0F8544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 SAFETY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D1FB-A525-6E5D-DB36-5D9A3A39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6535"/>
            <a:ext cx="8550499" cy="3150428"/>
          </a:xfrm>
        </p:spPr>
        <p:txBody>
          <a:bodyPr/>
          <a:lstStyle/>
          <a:p>
            <a:pPr marL="0" indent="0" algn="ctr">
              <a:buNone/>
            </a:pPr>
            <a:r>
              <a:rPr lang="en-IE" sz="5400" b="1" dirty="0"/>
              <a:t>“THE BUCK STOPS HERE”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3C3D4-555E-1CAC-C08A-7E8DAE9ED72D}"/>
              </a:ext>
            </a:extLst>
          </p:cNvPr>
          <p:cNvSpPr>
            <a:spLocks noGrp="1"/>
          </p:cNvSpPr>
          <p:nvPr>
            <p:ph idx="10"/>
          </p:nvPr>
        </p:nvSpPr>
        <p:spPr>
          <a:xfrm flipH="1">
            <a:off x="11331914" y="1825625"/>
            <a:ext cx="45719" cy="4351338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563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E895-C961-CDA7-ACAE-587F38E6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125" y="-62707"/>
            <a:ext cx="1031495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Best Lifejacket is the One You Wear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5C4AE-852F-E769-4734-A742931BC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683" y="1324551"/>
            <a:ext cx="7779894" cy="49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>
            <a:extLst>
              <a:ext uri="{FF2B5EF4-FFF2-40B4-BE49-F238E27FC236}">
                <a16:creationId xmlns:a16="http://schemas.microsoft.com/office/drawing/2014/main" id="{97A0802A-B2A4-5CB2-3FFA-68EE60FC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698751"/>
            <a:ext cx="4329660" cy="730249"/>
          </a:xfrm>
        </p:spPr>
        <p:txBody>
          <a:bodyPr/>
          <a:lstStyle/>
          <a:p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Any  Questions?</a:t>
            </a:r>
          </a:p>
        </p:txBody>
      </p:sp>
      <p:sp>
        <p:nvSpPr>
          <p:cNvPr id="146434" name="Subtitle 2">
            <a:extLst>
              <a:ext uri="{FF2B5EF4-FFF2-40B4-BE49-F238E27FC236}">
                <a16:creationId xmlns:a16="http://schemas.microsoft.com/office/drawing/2014/main" id="{47BDAB70-EC20-19C4-444A-213F4A411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662" y="3548921"/>
            <a:ext cx="3672045" cy="2518347"/>
          </a:xfrm>
        </p:spPr>
        <p:txBody>
          <a:bodyPr/>
          <a:lstStyle/>
          <a:p>
            <a:pPr algn="ctr"/>
            <a:endParaRPr lang="en-IE" altLang="en-US" dirty="0"/>
          </a:p>
          <a:p>
            <a:pPr algn="ctr"/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Claffey</a:t>
            </a:r>
          </a:p>
          <a:p>
            <a:pPr algn="ctr"/>
            <a:endParaRPr lang="en-I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3" grpId="0"/>
      <p:bldP spid="1464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5068-3268-92B7-D967-647FF80E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Reinventing </a:t>
            </a:r>
            <a:r>
              <a:rPr lang="en-IE"/>
              <a:t>the wheel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2E2C18-429A-7A0F-F322-1186B25CA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2" y="1087475"/>
            <a:ext cx="8049296" cy="5463411"/>
          </a:xfrm>
        </p:spPr>
      </p:pic>
    </p:spTree>
    <p:extLst>
      <p:ext uri="{BB962C8B-B14F-4D97-AF65-F5344CB8AC3E}">
        <p14:creationId xmlns:p14="http://schemas.microsoft.com/office/powerpoint/2010/main" val="250585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8306325F-8AF9-DBCA-BF29-06B3EFF4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-63500"/>
            <a:ext cx="10515600" cy="1325563"/>
          </a:xfrm>
        </p:spPr>
        <p:txBody>
          <a:bodyPr/>
          <a:lstStyle/>
          <a:p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1A53E951-B8F9-BC79-BC4E-B6F052CB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/>
          <a:lstStyle/>
          <a:p>
            <a:pPr marL="504920" indent="-504920" defTabSz="868680">
              <a:lnSpc>
                <a:spcPct val="150000"/>
              </a:lnSpc>
              <a:spcBef>
                <a:spcPts val="0"/>
              </a:spcBef>
              <a:buSzPct val="100000"/>
              <a:defRPr sz="2900" b="0">
                <a:solidFill>
                  <a:srgbClr val="000000"/>
                </a:solidFill>
              </a:defRPr>
            </a:pP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anything that can cause harm or damage.</a:t>
            </a:r>
          </a:p>
          <a:p>
            <a:pPr marL="504920" indent="-504920" defTabSz="868680">
              <a:lnSpc>
                <a:spcPct val="150000"/>
              </a:lnSpc>
              <a:spcBef>
                <a:spcPts val="0"/>
              </a:spcBef>
              <a:buSzPct val="100000"/>
              <a:defRPr sz="2900" b="0">
                <a:solidFill>
                  <a:srgbClr val="000000"/>
                </a:solidFill>
              </a:defRPr>
            </a:pP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chance, high or low, that somebody will be harmed by the hazard.</a:t>
            </a:r>
          </a:p>
          <a:p>
            <a:pPr marL="504920" indent="-504920" defTabSz="868680">
              <a:lnSpc>
                <a:spcPct val="150000"/>
              </a:lnSpc>
              <a:spcBef>
                <a:spcPts val="0"/>
              </a:spcBef>
              <a:buSzPct val="100000"/>
              <a:defRPr sz="2900" b="0">
                <a:solidFill>
                  <a:srgbClr val="000000"/>
                </a:solidFill>
              </a:defRPr>
            </a:pP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</a:t>
            </a: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determine how likely it is that each hazard could cause harm or damage.</a:t>
            </a:r>
          </a:p>
          <a:p>
            <a:pPr marL="504920" indent="-504920" defTabSz="868680">
              <a:lnSpc>
                <a:spcPct val="150000"/>
              </a:lnSpc>
              <a:spcBef>
                <a:spcPts val="0"/>
              </a:spcBef>
              <a:buSzPct val="100000"/>
              <a:defRPr sz="2900" b="0">
                <a:solidFill>
                  <a:srgbClr val="000000"/>
                </a:solidFill>
              </a:defRPr>
            </a:pPr>
            <a:r>
              <a:rPr lang="en-I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determine whether or not action needs to be taken to remove or  reduce the risk.</a:t>
            </a:r>
          </a:p>
          <a:p>
            <a:pPr>
              <a:defRPr/>
            </a:pPr>
            <a:endParaRPr lang="en-I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7" grpId="0"/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F1DAE4E1-CF90-C87B-970D-1D51E041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-63500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Risk Assessment Process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6D0C0E0D-4CB7-7E80-9B84-7723CF750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Identify hazards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Decide who might be harmed and how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Assess the risks and take preventative action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Record the findings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Carry out regular reviews and revise actions taken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/>
      <p:bldP spid="972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2AA5-19B1-A268-D58C-8C783844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Make a Pool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E585-754E-8E14-7089-DACCE090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Drain the pool of water?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 risk of a large hole - not practical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Mitigate the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 a safety plan – pool rules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 lifeguards to lessen the risk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C039-90AE-0859-F487-82539CB9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Pool Risk Assessments for Examiners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442D-D589-FFFF-D1ED-366179DA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safety standards &amp; prerequisites are met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water clarity good?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lighting?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Lifeguard on duty – deep water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Pool in good repair – injury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 is managed properly – unruly behavior?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 log book – sufficient training completed</a:t>
            </a:r>
          </a:p>
        </p:txBody>
      </p:sp>
    </p:spTree>
    <p:extLst>
      <p:ext uri="{BB962C8B-B14F-4D97-AF65-F5344CB8AC3E}">
        <p14:creationId xmlns:p14="http://schemas.microsoft.com/office/powerpoint/2010/main" val="26757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4C4F-56EC-54C6-1E2E-284DC3DF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 Examining?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86B46-0B6D-E7D6-429D-0BE9F89D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4" y="1645744"/>
            <a:ext cx="8070486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Safety classes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Pool Lifeguard classes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Beach &amp; IOW courses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Swimming &amp; lifesaving competitions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Swim teacher courses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Trainee Instructor courses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Trainee examiner courses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4C4F-56EC-54C6-1E2E-284DC3DF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Exam Considerations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86B46-0B6D-E7D6-429D-0BE9F89D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1321" cy="3525864"/>
          </a:xfrm>
        </p:spPr>
        <p:txBody>
          <a:bodyPr/>
          <a:lstStyle/>
          <a:p>
            <a:pPr marL="0" indent="0">
              <a:buNone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Numbers in exam – refer to syllabus</a:t>
            </a:r>
          </a:p>
          <a:p>
            <a:pPr marL="285750" indent="-285750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Insurance cover </a:t>
            </a:r>
          </a:p>
          <a:p>
            <a:pPr marL="285750" indent="-285750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Safety cover in open water</a:t>
            </a:r>
          </a:p>
          <a:p>
            <a:pPr marL="285750" indent="-285750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Latest syllabi </a:t>
            </a:r>
          </a:p>
          <a:p>
            <a:pPr marL="285750" indent="-285750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Can the exam go ahead?</a:t>
            </a:r>
          </a:p>
        </p:txBody>
      </p:sp>
    </p:spTree>
    <p:extLst>
      <p:ext uri="{BB962C8B-B14F-4D97-AF65-F5344CB8AC3E}">
        <p14:creationId xmlns:p14="http://schemas.microsoft.com/office/powerpoint/2010/main" val="26526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3CE2-ED42-58BF-7354-6ED22A6F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Is This Safe?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676BC-D685-A937-3C46-EBA37510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378" y="1431461"/>
            <a:ext cx="8151081" cy="4564606"/>
          </a:xfrm>
        </p:spPr>
      </p:pic>
    </p:spTree>
    <p:extLst>
      <p:ext uri="{BB962C8B-B14F-4D97-AF65-F5344CB8AC3E}">
        <p14:creationId xmlns:p14="http://schemas.microsoft.com/office/powerpoint/2010/main" val="3718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SI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I TEMPLATE" id="{AE3F17AB-486F-7F4D-999D-5374E3B07353}" vid="{BAE040D0-9A6D-9243-AE5D-0D084DE5AC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90C644706F041A753A6B5E4F0143D" ma:contentTypeVersion="13" ma:contentTypeDescription="Create a new document." ma:contentTypeScope="" ma:versionID="f3d80594fb6bca6bef480e09e1456022">
  <xsd:schema xmlns:xsd="http://www.w3.org/2001/XMLSchema" xmlns:xs="http://www.w3.org/2001/XMLSchema" xmlns:p="http://schemas.microsoft.com/office/2006/metadata/properties" xmlns:ns3="f3cdb71a-2fd4-4dae-8e0c-6e752355da86" xmlns:ns4="60630205-a345-42e7-8da3-3fefed043d70" targetNamespace="http://schemas.microsoft.com/office/2006/metadata/properties" ma:root="true" ma:fieldsID="f64ae8456310e308c054e8c79a7c3c62" ns3:_="" ns4:_="">
    <xsd:import namespace="f3cdb71a-2fd4-4dae-8e0c-6e752355da86"/>
    <xsd:import namespace="60630205-a345-42e7-8da3-3fefed043d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db71a-2fd4-4dae-8e0c-6e752355d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30205-a345-42e7-8da3-3fefed043d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5AE055-07EE-478C-9650-DB5212F22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db71a-2fd4-4dae-8e0c-6e752355da86"/>
    <ds:schemaRef ds:uri="60630205-a345-42e7-8da3-3fefed043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WSI TEMPLATE</Template>
  <TotalTime>15090</TotalTime>
  <Words>440</Words>
  <Application>Microsoft Macintosh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Light</vt:lpstr>
      <vt:lpstr>Open Sans Condensed</vt:lpstr>
      <vt:lpstr>Open Sans Condensed Light</vt:lpstr>
      <vt:lpstr>WSI TEMPLATE</vt:lpstr>
      <vt:lpstr>Continuous Risk Assessment for Examiners</vt:lpstr>
      <vt:lpstr>Reinventing the wheel</vt:lpstr>
      <vt:lpstr>Risk Assessment</vt:lpstr>
      <vt:lpstr> Risk Assessment Process</vt:lpstr>
      <vt:lpstr>How to Make a Pool Safe?</vt:lpstr>
      <vt:lpstr>Pool Risk Assessments for Examiners</vt:lpstr>
      <vt:lpstr>What Are You Examining?</vt:lpstr>
      <vt:lpstr>Exam Considerations </vt:lpstr>
      <vt:lpstr>Is This Safe? </vt:lpstr>
      <vt:lpstr>Open Water Exams</vt:lpstr>
      <vt:lpstr>Why RA for Examiners?</vt:lpstr>
      <vt:lpstr>Duty of Care</vt:lpstr>
      <vt:lpstr>Risk of Hypothermia</vt:lpstr>
      <vt:lpstr>Training courses for examiners</vt:lpstr>
      <vt:lpstr> SAFETY FIRST</vt:lpstr>
      <vt:lpstr>The Best Lifejacket is the One You Wear</vt:lpstr>
      <vt:lpstr>Any  Questions?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Education Centre Workshop</dc:title>
  <dc:subject/>
  <dc:creator>BernardCahill</dc:creator>
  <cp:keywords/>
  <dc:description/>
  <cp:lastModifiedBy>John Claffey</cp:lastModifiedBy>
  <cp:revision>359</cp:revision>
  <cp:lastPrinted>2022-05-25T09:40:32Z</cp:lastPrinted>
  <dcterms:created xsi:type="dcterms:W3CDTF">2019-09-13T12:31:04Z</dcterms:created>
  <dcterms:modified xsi:type="dcterms:W3CDTF">2023-10-14T14:29:31Z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0x01010053A90C644706F041A753A6B5E4F0143D</vt:lpwstr>
  </property>
</Properties>
</file>