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7" r:id="rId2"/>
    <p:sldId id="264" r:id="rId3"/>
    <p:sldId id="281" r:id="rId4"/>
    <p:sldId id="257" r:id="rId5"/>
    <p:sldId id="265" r:id="rId6"/>
    <p:sldId id="258" r:id="rId7"/>
    <p:sldId id="259" r:id="rId8"/>
    <p:sldId id="260" r:id="rId9"/>
    <p:sldId id="261" r:id="rId10"/>
    <p:sldId id="262" r:id="rId11"/>
    <p:sldId id="266" r:id="rId12"/>
    <p:sldId id="272" r:id="rId13"/>
    <p:sldId id="256" r:id="rId14"/>
    <p:sldId id="268" r:id="rId15"/>
    <p:sldId id="269" r:id="rId16"/>
    <p:sldId id="270" r:id="rId17"/>
    <p:sldId id="271" r:id="rId18"/>
    <p:sldId id="273" r:id="rId19"/>
    <p:sldId id="274" r:id="rId20"/>
    <p:sldId id="275" r:id="rId21"/>
    <p:sldId id="276" r:id="rId22"/>
    <p:sldId id="277" r:id="rId23"/>
    <p:sldId id="278" r:id="rId24"/>
    <p:sldId id="279" r:id="rId25"/>
    <p:sldId id="280"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77A286-5EE2-4563-8035-EA44DCE2B3E1}" v="475" dt="2023-10-13T13:26:17.4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551" autoAdjust="0"/>
  </p:normalViewPr>
  <p:slideViewPr>
    <p:cSldViewPr snapToGrid="0">
      <p:cViewPr varScale="1">
        <p:scale>
          <a:sx n="92" d="100"/>
          <a:sy n="92" d="100"/>
        </p:scale>
        <p:origin x="58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https://irishwatersafety-my.sharepoint.com/personal/davidruch_watersafety_ie/Documents/5%20year%20analysi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irishwatersafety-my.sharepoint.com/personal/davidruch_watersafety_ie/Documents/5%20year%20analy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irishwatersafety-my.sharepoint.com/personal/davidruch_watersafety_ie/Documents/5%20year%20analysi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irishwatersafety-my.sharepoint.com/personal/davidruch_watersafety_ie/Documents/5%20year%20analysi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irishwatersafety-my.sharepoint.com/personal/davidruch_watersafety_ie/Documents/5%20year%20analysi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irishwatersafety-my.sharepoint.com/personal/davidruch_watersafety_ie/Documents/5%20year%20analysi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irishwatersafety-my.sharepoint.com/personal/davidruch_watersafety_ie/Documents/5%20year%20analysi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irishwatersafety-my.sharepoint.com/personal/davidruch_watersafety_ie/Documents/5%20year%20analysi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a:t>Ages Of</a:t>
            </a:r>
            <a:r>
              <a:rPr lang="en-IE" baseline="0"/>
              <a:t> Drowning Victims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Sheet1!$M$3</c:f>
              <c:strCache>
                <c:ptCount val="1"/>
                <c:pt idx="0">
                  <c:v>2018</c:v>
                </c:pt>
              </c:strCache>
            </c:strRef>
          </c:tx>
          <c:spPr>
            <a:solidFill>
              <a:schemeClr val="accent1"/>
            </a:solidFill>
            <a:ln>
              <a:noFill/>
            </a:ln>
            <a:effectLst/>
          </c:spPr>
          <c:invertIfNegative val="0"/>
          <c:dLbls>
            <c:dLbl>
              <c:idx val="0"/>
              <c:layout>
                <c:manualLayout>
                  <c:x val="-5.4889877895697816E-4"/>
                  <c:y val="-9.6374954094580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4D9-44A7-A03C-4CD98E768B41}"/>
                </c:ext>
              </c:extLst>
            </c:dLbl>
            <c:dLbl>
              <c:idx val="1"/>
              <c:delete val="1"/>
              <c:extLst>
                <c:ext xmlns:c15="http://schemas.microsoft.com/office/drawing/2012/chart" uri="{CE6537A1-D6FC-4f65-9D91-7224C49458BB}"/>
                <c:ext xmlns:c16="http://schemas.microsoft.com/office/drawing/2014/chart" uri="{C3380CC4-5D6E-409C-BE32-E72D297353CC}">
                  <c16:uniqueId val="{00000001-34D9-44A7-A03C-4CD98E768B41}"/>
                </c:ext>
              </c:extLst>
            </c:dLbl>
            <c:dLbl>
              <c:idx val="2"/>
              <c:layout>
                <c:manualLayout>
                  <c:x val="-7.9051124044277072E-3"/>
                  <c:y val="-1.09106670178230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4D9-44A7-A03C-4CD98E768B41}"/>
                </c:ext>
              </c:extLst>
            </c:dLbl>
            <c:dLbl>
              <c:idx val="3"/>
              <c:layout>
                <c:manualLayout>
                  <c:x val="-1.5371448134201058E-3"/>
                  <c:y val="-1.86480572182625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4D9-44A7-A03C-4CD98E768B41}"/>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Sheet1!$L$4:$L$16</c:f>
              <c:strCache>
                <c:ptCount val="4"/>
                <c:pt idx="0">
                  <c:v>4 or Less</c:v>
                </c:pt>
                <c:pt idx="1">
                  <c:v>5 to 9</c:v>
                </c:pt>
                <c:pt idx="2">
                  <c:v>10 to 14</c:v>
                </c:pt>
                <c:pt idx="3">
                  <c:v>15 to 17</c:v>
                </c:pt>
              </c:strCache>
              <c:extLst/>
            </c:strRef>
          </c:cat>
          <c:val>
            <c:numRef>
              <c:f>Sheet1!$M$4:$M$16</c:f>
              <c:numCache>
                <c:formatCode>General</c:formatCode>
                <c:ptCount val="4"/>
                <c:pt idx="0">
                  <c:v>1</c:v>
                </c:pt>
                <c:pt idx="1">
                  <c:v>0</c:v>
                </c:pt>
                <c:pt idx="2">
                  <c:v>1</c:v>
                </c:pt>
                <c:pt idx="3">
                  <c:v>5</c:v>
                </c:pt>
              </c:numCache>
              <c:extLst/>
            </c:numRef>
          </c:val>
          <c:extLst>
            <c:ext xmlns:c16="http://schemas.microsoft.com/office/drawing/2014/chart" uri="{C3380CC4-5D6E-409C-BE32-E72D297353CC}">
              <c16:uniqueId val="{00000007-34D9-44A7-A03C-4CD98E768B41}"/>
            </c:ext>
          </c:extLst>
        </c:ser>
        <c:ser>
          <c:idx val="1"/>
          <c:order val="1"/>
          <c:tx>
            <c:strRef>
              <c:f>Sheet1!$N$3</c:f>
              <c:strCache>
                <c:ptCount val="1"/>
                <c:pt idx="0">
                  <c:v>2019</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34D9-44A7-A03C-4CD98E768B41}"/>
                </c:ext>
              </c:extLst>
            </c:dLbl>
            <c:dLbl>
              <c:idx val="1"/>
              <c:delete val="1"/>
              <c:extLst>
                <c:ext xmlns:c15="http://schemas.microsoft.com/office/drawing/2012/chart" uri="{CE6537A1-D6FC-4f65-9D91-7224C49458BB}"/>
                <c:ext xmlns:c16="http://schemas.microsoft.com/office/drawing/2014/chart" uri="{C3380CC4-5D6E-409C-BE32-E72D297353CC}">
                  <c16:uniqueId val="{00000009-34D9-44A7-A03C-4CD98E768B41}"/>
                </c:ext>
              </c:extLst>
            </c:dLbl>
            <c:dLbl>
              <c:idx val="2"/>
              <c:layout>
                <c:manualLayout>
                  <c:x val="-3.0741945300315722E-3"/>
                  <c:y val="-1.07736976534573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4D9-44A7-A03C-4CD98E768B41}"/>
                </c:ext>
              </c:extLst>
            </c:dLbl>
            <c:dLbl>
              <c:idx val="3"/>
              <c:layout>
                <c:manualLayout>
                  <c:x val="2.7448742820190956E-3"/>
                  <c:y val="-2.94215250573501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4D9-44A7-A03C-4CD98E768B41}"/>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Sheet1!$L$4:$L$16</c:f>
              <c:strCache>
                <c:ptCount val="4"/>
                <c:pt idx="0">
                  <c:v>4 or Less</c:v>
                </c:pt>
                <c:pt idx="1">
                  <c:v>5 to 9</c:v>
                </c:pt>
                <c:pt idx="2">
                  <c:v>10 to 14</c:v>
                </c:pt>
                <c:pt idx="3">
                  <c:v>15 to 17</c:v>
                </c:pt>
              </c:strCache>
              <c:extLst/>
            </c:strRef>
          </c:cat>
          <c:val>
            <c:numRef>
              <c:f>Sheet1!$N$4:$N$16</c:f>
              <c:numCache>
                <c:formatCode>General</c:formatCode>
                <c:ptCount val="4"/>
                <c:pt idx="0">
                  <c:v>0</c:v>
                </c:pt>
                <c:pt idx="1">
                  <c:v>0</c:v>
                </c:pt>
                <c:pt idx="2">
                  <c:v>2</c:v>
                </c:pt>
                <c:pt idx="3">
                  <c:v>1</c:v>
                </c:pt>
              </c:numCache>
              <c:extLst/>
            </c:numRef>
          </c:val>
          <c:extLst>
            <c:ext xmlns:c16="http://schemas.microsoft.com/office/drawing/2014/chart" uri="{C3380CC4-5D6E-409C-BE32-E72D297353CC}">
              <c16:uniqueId val="{0000000F-34D9-44A7-A03C-4CD98E768B41}"/>
            </c:ext>
          </c:extLst>
        </c:ser>
        <c:ser>
          <c:idx val="2"/>
          <c:order val="2"/>
          <c:tx>
            <c:strRef>
              <c:f>Sheet1!$O$3</c:f>
              <c:strCache>
                <c:ptCount val="1"/>
                <c:pt idx="0">
                  <c:v>2020</c:v>
                </c:pt>
              </c:strCache>
            </c:strRef>
          </c:tx>
          <c:spPr>
            <a:solidFill>
              <a:schemeClr val="accent6"/>
            </a:solidFill>
            <a:ln>
              <a:noFill/>
            </a:ln>
            <a:effectLst/>
          </c:spPr>
          <c:invertIfNegative val="0"/>
          <c:dLbls>
            <c:dLbl>
              <c:idx val="0"/>
              <c:layout>
                <c:manualLayout>
                  <c:x val="-5.7092319981741409E-3"/>
                  <c:y val="-1.67284177878160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4D9-44A7-A03C-4CD98E768B41}"/>
                </c:ext>
              </c:extLst>
            </c:dLbl>
            <c:dLbl>
              <c:idx val="1"/>
              <c:layout>
                <c:manualLayout>
                  <c:x val="-3.6671041119860019E-2"/>
                  <c:y val="5.13993626787898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4D9-44A7-A03C-4CD98E768B41}"/>
                </c:ext>
              </c:extLst>
            </c:dLbl>
            <c:dLbl>
              <c:idx val="2"/>
              <c:layout>
                <c:manualLayout>
                  <c:x val="5.1603332192171631E-3"/>
                  <c:y val="-3.42402727620791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4D9-44A7-A03C-4CD98E768B41}"/>
                </c:ext>
              </c:extLst>
            </c:dLbl>
            <c:dLbl>
              <c:idx val="3"/>
              <c:delete val="1"/>
              <c:extLst>
                <c:ext xmlns:c15="http://schemas.microsoft.com/office/drawing/2012/chart" uri="{CE6537A1-D6FC-4f65-9D91-7224C49458BB}"/>
                <c:ext xmlns:c16="http://schemas.microsoft.com/office/drawing/2014/chart" uri="{C3380CC4-5D6E-409C-BE32-E72D297353CC}">
                  <c16:uniqueId val="{00000013-34D9-44A7-A03C-4CD98E768B41}"/>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Sheet1!$L$4:$L$16</c:f>
              <c:strCache>
                <c:ptCount val="4"/>
                <c:pt idx="0">
                  <c:v>4 or Less</c:v>
                </c:pt>
                <c:pt idx="1">
                  <c:v>5 to 9</c:v>
                </c:pt>
                <c:pt idx="2">
                  <c:v>10 to 14</c:v>
                </c:pt>
                <c:pt idx="3">
                  <c:v>15 to 17</c:v>
                </c:pt>
              </c:strCache>
              <c:extLst/>
            </c:strRef>
          </c:cat>
          <c:val>
            <c:numRef>
              <c:f>Sheet1!$O$4:$O$16</c:f>
              <c:numCache>
                <c:formatCode>General</c:formatCode>
                <c:ptCount val="4"/>
                <c:pt idx="0">
                  <c:v>1</c:v>
                </c:pt>
                <c:pt idx="1">
                  <c:v>4</c:v>
                </c:pt>
                <c:pt idx="2">
                  <c:v>2</c:v>
                </c:pt>
                <c:pt idx="3">
                  <c:v>0</c:v>
                </c:pt>
              </c:numCache>
              <c:extLst/>
            </c:numRef>
          </c:val>
          <c:extLst>
            <c:ext xmlns:c16="http://schemas.microsoft.com/office/drawing/2014/chart" uri="{C3380CC4-5D6E-409C-BE32-E72D297353CC}">
              <c16:uniqueId val="{00000017-34D9-44A7-A03C-4CD98E768B41}"/>
            </c:ext>
          </c:extLst>
        </c:ser>
        <c:ser>
          <c:idx val="3"/>
          <c:order val="3"/>
          <c:tx>
            <c:strRef>
              <c:f>Sheet1!$P$3</c:f>
              <c:strCache>
                <c:ptCount val="1"/>
                <c:pt idx="0">
                  <c:v>2021</c:v>
                </c:pt>
              </c:strCache>
            </c:strRef>
          </c:tx>
          <c:spPr>
            <a:solidFill>
              <a:schemeClr val="accent4"/>
            </a:solidFill>
            <a:ln>
              <a:noFill/>
            </a:ln>
            <a:effectLst/>
          </c:spPr>
          <c:invertIfNegative val="0"/>
          <c:dLbls>
            <c:dLbl>
              <c:idx val="0"/>
              <c:layout>
                <c:manualLayout>
                  <c:x val="5.2700749362851159E-3"/>
                  <c:y val="-1.1772700718721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34D9-44A7-A03C-4CD98E768B41}"/>
                </c:ext>
              </c:extLst>
            </c:dLbl>
            <c:dLbl>
              <c:idx val="1"/>
              <c:delete val="1"/>
              <c:extLst>
                <c:ext xmlns:c15="http://schemas.microsoft.com/office/drawing/2012/chart" uri="{CE6537A1-D6FC-4f65-9D91-7224C49458BB}"/>
                <c:ext xmlns:c16="http://schemas.microsoft.com/office/drawing/2014/chart" uri="{C3380CC4-5D6E-409C-BE32-E72D297353CC}">
                  <c16:uniqueId val="{00000019-34D9-44A7-A03C-4CD98E768B41}"/>
                </c:ext>
              </c:extLst>
            </c:dLbl>
            <c:dLbl>
              <c:idx val="2"/>
              <c:layout>
                <c:manualLayout>
                  <c:x val="3.5133515919205751E-3"/>
                  <c:y val="-1.40644096137786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34D9-44A7-A03C-4CD98E768B41}"/>
                </c:ext>
              </c:extLst>
            </c:dLbl>
            <c:dLbl>
              <c:idx val="3"/>
              <c:layout>
                <c:manualLayout>
                  <c:x val="1.5371448134200174E-3"/>
                  <c:y val="-8.22712462235743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34D9-44A7-A03C-4CD98E768B41}"/>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Sheet1!$L$4:$L$16</c:f>
              <c:strCache>
                <c:ptCount val="4"/>
                <c:pt idx="0">
                  <c:v>4 or Less</c:v>
                </c:pt>
                <c:pt idx="1">
                  <c:v>5 to 9</c:v>
                </c:pt>
                <c:pt idx="2">
                  <c:v>10 to 14</c:v>
                </c:pt>
                <c:pt idx="3">
                  <c:v>15 to 17</c:v>
                </c:pt>
              </c:strCache>
              <c:extLst/>
            </c:strRef>
          </c:cat>
          <c:val>
            <c:numRef>
              <c:f>Sheet1!$P$4:$P$16</c:f>
              <c:numCache>
                <c:formatCode>General</c:formatCode>
                <c:ptCount val="4"/>
                <c:pt idx="0">
                  <c:v>1</c:v>
                </c:pt>
                <c:pt idx="1">
                  <c:v>0</c:v>
                </c:pt>
                <c:pt idx="2">
                  <c:v>1</c:v>
                </c:pt>
                <c:pt idx="3">
                  <c:v>2</c:v>
                </c:pt>
              </c:numCache>
              <c:extLst/>
            </c:numRef>
          </c:val>
          <c:extLst>
            <c:ext xmlns:c16="http://schemas.microsoft.com/office/drawing/2014/chart" uri="{C3380CC4-5D6E-409C-BE32-E72D297353CC}">
              <c16:uniqueId val="{0000001F-34D9-44A7-A03C-4CD98E768B41}"/>
            </c:ext>
          </c:extLst>
        </c:ser>
        <c:ser>
          <c:idx val="4"/>
          <c:order val="4"/>
          <c:tx>
            <c:strRef>
              <c:f>Sheet1!$Q$3</c:f>
              <c:strCache>
                <c:ptCount val="1"/>
                <c:pt idx="0">
                  <c:v>2022</c:v>
                </c:pt>
              </c:strCache>
            </c:strRef>
          </c:tx>
          <c:spPr>
            <a:solidFill>
              <a:srgbClr val="C0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20-34D9-44A7-A03C-4CD98E768B41}"/>
                </c:ext>
              </c:extLst>
            </c:dLbl>
            <c:dLbl>
              <c:idx val="1"/>
              <c:layout>
                <c:manualLayout>
                  <c:x val="3.294153448210278E-4"/>
                  <c:y val="-3.41228376191416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34D9-44A7-A03C-4CD98E768B41}"/>
                </c:ext>
              </c:extLst>
            </c:dLbl>
            <c:dLbl>
              <c:idx val="2"/>
              <c:layout>
                <c:manualLayout>
                  <c:x val="8.6736848111377378E-3"/>
                  <c:y val="-8.48175894403044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34D9-44A7-A03C-4CD98E768B41}"/>
                </c:ext>
              </c:extLst>
            </c:dLbl>
            <c:dLbl>
              <c:idx val="3"/>
              <c:layout>
                <c:manualLayout>
                  <c:x val="5.2700749362851384E-3"/>
                  <c:y val="-9.75516036676545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34D9-44A7-A03C-4CD98E768B41}"/>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Sheet1!$L$4:$L$16</c:f>
              <c:strCache>
                <c:ptCount val="4"/>
                <c:pt idx="0">
                  <c:v>4 or Less</c:v>
                </c:pt>
                <c:pt idx="1">
                  <c:v>5 to 9</c:v>
                </c:pt>
                <c:pt idx="2">
                  <c:v>10 to 14</c:v>
                </c:pt>
                <c:pt idx="3">
                  <c:v>15 to 17</c:v>
                </c:pt>
              </c:strCache>
              <c:extLst/>
            </c:strRef>
          </c:cat>
          <c:val>
            <c:numRef>
              <c:f>Sheet1!$Q$4:$Q$16</c:f>
              <c:numCache>
                <c:formatCode>General</c:formatCode>
                <c:ptCount val="4"/>
                <c:pt idx="0">
                  <c:v>0</c:v>
                </c:pt>
                <c:pt idx="1">
                  <c:v>1</c:v>
                </c:pt>
                <c:pt idx="2">
                  <c:v>1</c:v>
                </c:pt>
                <c:pt idx="3">
                  <c:v>2</c:v>
                </c:pt>
              </c:numCache>
              <c:extLst/>
            </c:numRef>
          </c:val>
          <c:extLst>
            <c:ext xmlns:c16="http://schemas.microsoft.com/office/drawing/2014/chart" uri="{C3380CC4-5D6E-409C-BE32-E72D297353CC}">
              <c16:uniqueId val="{00000027-34D9-44A7-A03C-4CD98E768B41}"/>
            </c:ext>
          </c:extLst>
        </c:ser>
        <c:dLbls>
          <c:showLegendKey val="0"/>
          <c:showVal val="0"/>
          <c:showCatName val="0"/>
          <c:showSerName val="0"/>
          <c:showPercent val="0"/>
          <c:showBubbleSize val="0"/>
        </c:dLbls>
        <c:gapWidth val="219"/>
        <c:axId val="1962268416"/>
        <c:axId val="1959082752"/>
      </c:barChart>
      <c:lineChart>
        <c:grouping val="standard"/>
        <c:varyColors val="0"/>
        <c:ser>
          <c:idx val="5"/>
          <c:order val="5"/>
          <c:tx>
            <c:strRef>
              <c:f>Sheet1!$R$3</c:f>
              <c:strCache>
                <c:ptCount val="1"/>
                <c:pt idx="0">
                  <c:v>Total</c:v>
                </c:pt>
              </c:strCache>
              <c:extLst xmlns:c15="http://schemas.microsoft.com/office/drawing/2012/chart"/>
            </c:strRef>
          </c:tx>
          <c:spPr>
            <a:ln w="28575" cap="rnd">
              <a:solidFill>
                <a:schemeClr val="accent3"/>
              </a:solidFill>
              <a:round/>
            </a:ln>
            <a:effectLst/>
          </c:spPr>
          <c:marker>
            <c:symbol val="none"/>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361-4E54-A078-6F53B4C4AFC4}"/>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361-4E54-A078-6F53B4C4AFC4}"/>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61-4E54-A078-6F53B4C4AFC4}"/>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61-4E54-A078-6F53B4C4AFC4}"/>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xmlns:c15="http://schemas.microsoft.com/office/drawing/2012/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Sheet1!$L$4:$L$16</c:f>
              <c:strCache>
                <c:ptCount val="4"/>
                <c:pt idx="0">
                  <c:v>4 or Less</c:v>
                </c:pt>
                <c:pt idx="1">
                  <c:v>5 to 9</c:v>
                </c:pt>
                <c:pt idx="2">
                  <c:v>10 to 14</c:v>
                </c:pt>
                <c:pt idx="3">
                  <c:v>15 to 17</c:v>
                </c:pt>
              </c:strCache>
              <c:extLst xmlns:c15="http://schemas.microsoft.com/office/drawing/2012/chart"/>
            </c:strRef>
          </c:cat>
          <c:val>
            <c:numRef>
              <c:f>Sheet1!$R$4:$R$16</c:f>
              <c:numCache>
                <c:formatCode>General</c:formatCode>
                <c:ptCount val="4"/>
                <c:pt idx="0">
                  <c:v>3</c:v>
                </c:pt>
                <c:pt idx="1">
                  <c:v>5</c:v>
                </c:pt>
                <c:pt idx="2">
                  <c:v>7</c:v>
                </c:pt>
                <c:pt idx="3">
                  <c:v>10</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28-34D9-44A7-A03C-4CD98E768B41}"/>
            </c:ext>
          </c:extLst>
        </c:ser>
        <c:dLbls>
          <c:showLegendKey val="0"/>
          <c:showVal val="0"/>
          <c:showCatName val="0"/>
          <c:showSerName val="0"/>
          <c:showPercent val="0"/>
          <c:showBubbleSize val="0"/>
        </c:dLbls>
        <c:marker val="1"/>
        <c:smooth val="0"/>
        <c:axId val="1962268416"/>
        <c:axId val="1959082752"/>
      </c:lineChart>
      <c:catAx>
        <c:axId val="1962268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9082752"/>
        <c:crosses val="autoZero"/>
        <c:auto val="1"/>
        <c:lblAlgn val="ctr"/>
        <c:lblOffset val="100"/>
        <c:noMultiLvlLbl val="0"/>
      </c:catAx>
      <c:valAx>
        <c:axId val="1959082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2268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a:t>Ages Of</a:t>
            </a:r>
            <a:r>
              <a:rPr lang="en-IE" baseline="0"/>
              <a:t> Drowning Victims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Sheet1!$M$3</c:f>
              <c:strCache>
                <c:ptCount val="1"/>
                <c:pt idx="0">
                  <c:v>2018</c:v>
                </c:pt>
              </c:strCache>
            </c:strRef>
          </c:tx>
          <c:spPr>
            <a:solidFill>
              <a:schemeClr val="accent1"/>
            </a:solidFill>
            <a:ln>
              <a:noFill/>
            </a:ln>
            <a:effectLst/>
          </c:spPr>
          <c:invertIfNegative val="0"/>
          <c:dLbls>
            <c:dLbl>
              <c:idx val="0"/>
              <c:layout>
                <c:manualLayout>
                  <c:x val="-2.8546159990870705E-3"/>
                  <c:y val="-6.97348723542056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4D9-44A7-A03C-4CD98E768B41}"/>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Sheet1!$L$4:$L$16</c:f>
              <c:strCache>
                <c:ptCount val="5"/>
                <c:pt idx="0">
                  <c:v>18 to 19</c:v>
                </c:pt>
                <c:pt idx="1">
                  <c:v>20 to 29</c:v>
                </c:pt>
                <c:pt idx="2">
                  <c:v>30 to 39</c:v>
                </c:pt>
                <c:pt idx="3">
                  <c:v>40 to 49</c:v>
                </c:pt>
                <c:pt idx="4">
                  <c:v>50 to 59</c:v>
                </c:pt>
              </c:strCache>
              <c:extLst/>
            </c:strRef>
          </c:cat>
          <c:val>
            <c:numRef>
              <c:f>Sheet1!$M$4:$M$16</c:f>
              <c:numCache>
                <c:formatCode>General</c:formatCode>
                <c:ptCount val="5"/>
                <c:pt idx="0">
                  <c:v>2</c:v>
                </c:pt>
                <c:pt idx="1">
                  <c:v>14</c:v>
                </c:pt>
                <c:pt idx="2">
                  <c:v>23</c:v>
                </c:pt>
                <c:pt idx="3">
                  <c:v>14</c:v>
                </c:pt>
                <c:pt idx="4">
                  <c:v>18</c:v>
                </c:pt>
              </c:numCache>
              <c:extLst/>
            </c:numRef>
          </c:val>
          <c:extLst>
            <c:ext xmlns:c16="http://schemas.microsoft.com/office/drawing/2014/chart" uri="{C3380CC4-5D6E-409C-BE32-E72D297353CC}">
              <c16:uniqueId val="{00000007-34D9-44A7-A03C-4CD98E768B41}"/>
            </c:ext>
          </c:extLst>
        </c:ser>
        <c:ser>
          <c:idx val="1"/>
          <c:order val="1"/>
          <c:tx>
            <c:strRef>
              <c:f>Sheet1!$N$3</c:f>
              <c:strCache>
                <c:ptCount val="1"/>
                <c:pt idx="0">
                  <c:v>2019</c:v>
                </c:pt>
              </c:strCache>
            </c:strRef>
          </c:tx>
          <c:spPr>
            <a:solidFill>
              <a:schemeClr val="accent2"/>
            </a:solidFill>
            <a:ln>
              <a:noFill/>
            </a:ln>
            <a:effectLst/>
          </c:spPr>
          <c:invertIfNegative val="0"/>
          <c:dLbls>
            <c:dLbl>
              <c:idx val="0"/>
              <c:layout>
                <c:manualLayout>
                  <c:x val="-1.9763018753091088E-3"/>
                  <c:y val="-2.62677824613946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4D9-44A7-A03C-4CD98E768B41}"/>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Sheet1!$L$4:$L$16</c:f>
              <c:strCache>
                <c:ptCount val="5"/>
                <c:pt idx="0">
                  <c:v>18 to 19</c:v>
                </c:pt>
                <c:pt idx="1">
                  <c:v>20 to 29</c:v>
                </c:pt>
                <c:pt idx="2">
                  <c:v>30 to 39</c:v>
                </c:pt>
                <c:pt idx="3">
                  <c:v>40 to 49</c:v>
                </c:pt>
                <c:pt idx="4">
                  <c:v>50 to 59</c:v>
                </c:pt>
              </c:strCache>
              <c:extLst/>
            </c:strRef>
          </c:cat>
          <c:val>
            <c:numRef>
              <c:f>Sheet1!$N$4:$N$16</c:f>
              <c:numCache>
                <c:formatCode>General</c:formatCode>
                <c:ptCount val="5"/>
                <c:pt idx="0">
                  <c:v>6</c:v>
                </c:pt>
                <c:pt idx="1">
                  <c:v>22</c:v>
                </c:pt>
                <c:pt idx="2">
                  <c:v>15</c:v>
                </c:pt>
                <c:pt idx="3">
                  <c:v>16</c:v>
                </c:pt>
                <c:pt idx="4">
                  <c:v>14</c:v>
                </c:pt>
              </c:numCache>
              <c:extLst/>
            </c:numRef>
          </c:val>
          <c:extLst>
            <c:ext xmlns:c16="http://schemas.microsoft.com/office/drawing/2014/chart" uri="{C3380CC4-5D6E-409C-BE32-E72D297353CC}">
              <c16:uniqueId val="{0000000F-34D9-44A7-A03C-4CD98E768B41}"/>
            </c:ext>
          </c:extLst>
        </c:ser>
        <c:ser>
          <c:idx val="2"/>
          <c:order val="2"/>
          <c:tx>
            <c:strRef>
              <c:f>Sheet1!$O$3</c:f>
              <c:strCache>
                <c:ptCount val="1"/>
                <c:pt idx="0">
                  <c:v>2020</c:v>
                </c:pt>
              </c:strCache>
            </c:strRef>
          </c:tx>
          <c:spPr>
            <a:solidFill>
              <a:schemeClr val="accent6"/>
            </a:solidFill>
            <a:ln>
              <a:noFill/>
            </a:ln>
            <a:effectLst/>
          </c:spPr>
          <c:invertIfNegative val="0"/>
          <c:dLbls>
            <c:dLbl>
              <c:idx val="0"/>
              <c:layout>
                <c:manualLayout>
                  <c:x val="-1.9763018753091088E-3"/>
                  <c:y val="-5.07338202640188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4D9-44A7-A03C-4CD98E768B41}"/>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Sheet1!$L$4:$L$16</c:f>
              <c:strCache>
                <c:ptCount val="5"/>
                <c:pt idx="0">
                  <c:v>18 to 19</c:v>
                </c:pt>
                <c:pt idx="1">
                  <c:v>20 to 29</c:v>
                </c:pt>
                <c:pt idx="2">
                  <c:v>30 to 39</c:v>
                </c:pt>
                <c:pt idx="3">
                  <c:v>40 to 49</c:v>
                </c:pt>
                <c:pt idx="4">
                  <c:v>50 to 59</c:v>
                </c:pt>
              </c:strCache>
              <c:extLst/>
            </c:strRef>
          </c:cat>
          <c:val>
            <c:numRef>
              <c:f>Sheet1!$O$4:$O$16</c:f>
              <c:numCache>
                <c:formatCode>General</c:formatCode>
                <c:ptCount val="5"/>
                <c:pt idx="0">
                  <c:v>2</c:v>
                </c:pt>
                <c:pt idx="1">
                  <c:v>8</c:v>
                </c:pt>
                <c:pt idx="2">
                  <c:v>19</c:v>
                </c:pt>
                <c:pt idx="3">
                  <c:v>13</c:v>
                </c:pt>
                <c:pt idx="4">
                  <c:v>10</c:v>
                </c:pt>
              </c:numCache>
              <c:extLst/>
            </c:numRef>
          </c:val>
          <c:extLst>
            <c:ext xmlns:c16="http://schemas.microsoft.com/office/drawing/2014/chart" uri="{C3380CC4-5D6E-409C-BE32-E72D297353CC}">
              <c16:uniqueId val="{00000017-34D9-44A7-A03C-4CD98E768B41}"/>
            </c:ext>
          </c:extLst>
        </c:ser>
        <c:ser>
          <c:idx val="3"/>
          <c:order val="3"/>
          <c:tx>
            <c:strRef>
              <c:f>Sheet1!$P$3</c:f>
              <c:strCache>
                <c:ptCount val="1"/>
                <c:pt idx="0">
                  <c:v>2021</c:v>
                </c:pt>
              </c:strCache>
            </c:strRef>
          </c:tx>
          <c:spPr>
            <a:solidFill>
              <a:schemeClr val="accent4"/>
            </a:solidFill>
            <a:ln>
              <a:noFill/>
            </a:ln>
            <a:effectLst/>
          </c:spPr>
          <c:invertIfNegative val="0"/>
          <c:dLbls>
            <c:dLbl>
              <c:idx val="0"/>
              <c:layout>
                <c:manualLayout>
                  <c:x val="-1.4273079995435797E-3"/>
                  <c:y val="-2.10574310706270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34D9-44A7-A03C-4CD98E768B41}"/>
                </c:ext>
              </c:extLst>
            </c:dLbl>
            <c:dLbl>
              <c:idx val="2"/>
              <c:layout>
                <c:manualLayout>
                  <c:x val="1.57004830917873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5B7-44D9-B8FE-5EFC773893B1}"/>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Sheet1!$L$4:$L$16</c:f>
              <c:strCache>
                <c:ptCount val="5"/>
                <c:pt idx="0">
                  <c:v>18 to 19</c:v>
                </c:pt>
                <c:pt idx="1">
                  <c:v>20 to 29</c:v>
                </c:pt>
                <c:pt idx="2">
                  <c:v>30 to 39</c:v>
                </c:pt>
                <c:pt idx="3">
                  <c:v>40 to 49</c:v>
                </c:pt>
                <c:pt idx="4">
                  <c:v>50 to 59</c:v>
                </c:pt>
              </c:strCache>
              <c:extLst/>
            </c:strRef>
          </c:cat>
          <c:val>
            <c:numRef>
              <c:f>Sheet1!$P$4:$P$16</c:f>
              <c:numCache>
                <c:formatCode>General</c:formatCode>
                <c:ptCount val="5"/>
                <c:pt idx="0">
                  <c:v>4</c:v>
                </c:pt>
                <c:pt idx="1">
                  <c:v>15</c:v>
                </c:pt>
                <c:pt idx="2">
                  <c:v>19</c:v>
                </c:pt>
                <c:pt idx="3">
                  <c:v>10</c:v>
                </c:pt>
                <c:pt idx="4">
                  <c:v>16</c:v>
                </c:pt>
              </c:numCache>
              <c:extLst/>
            </c:numRef>
          </c:val>
          <c:extLst>
            <c:ext xmlns:c16="http://schemas.microsoft.com/office/drawing/2014/chart" uri="{C3380CC4-5D6E-409C-BE32-E72D297353CC}">
              <c16:uniqueId val="{0000001F-34D9-44A7-A03C-4CD98E768B41}"/>
            </c:ext>
          </c:extLst>
        </c:ser>
        <c:ser>
          <c:idx val="4"/>
          <c:order val="4"/>
          <c:tx>
            <c:strRef>
              <c:f>Sheet1!$Q$3</c:f>
              <c:strCache>
                <c:ptCount val="1"/>
                <c:pt idx="0">
                  <c:v>2022</c:v>
                </c:pt>
              </c:strCache>
            </c:strRef>
          </c:tx>
          <c:spPr>
            <a:solidFill>
              <a:srgbClr val="C00000"/>
            </a:solidFill>
            <a:ln>
              <a:noFill/>
            </a:ln>
            <a:effectLst/>
          </c:spPr>
          <c:invertIfNegative val="0"/>
          <c:dLbls>
            <c:dLbl>
              <c:idx val="0"/>
              <c:layout>
                <c:manualLayout>
                  <c:x val="4.9407546882726614E-3"/>
                  <c:y val="8.2661930652133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34D9-44A7-A03C-4CD98E768B41}"/>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Sheet1!$L$4:$L$16</c:f>
              <c:strCache>
                <c:ptCount val="5"/>
                <c:pt idx="0">
                  <c:v>18 to 19</c:v>
                </c:pt>
                <c:pt idx="1">
                  <c:v>20 to 29</c:v>
                </c:pt>
                <c:pt idx="2">
                  <c:v>30 to 39</c:v>
                </c:pt>
                <c:pt idx="3">
                  <c:v>40 to 49</c:v>
                </c:pt>
                <c:pt idx="4">
                  <c:v>50 to 59</c:v>
                </c:pt>
              </c:strCache>
              <c:extLst/>
            </c:strRef>
          </c:cat>
          <c:val>
            <c:numRef>
              <c:f>Sheet1!$Q$4:$Q$16</c:f>
              <c:numCache>
                <c:formatCode>General</c:formatCode>
                <c:ptCount val="5"/>
                <c:pt idx="0">
                  <c:v>3</c:v>
                </c:pt>
                <c:pt idx="1">
                  <c:v>13</c:v>
                </c:pt>
                <c:pt idx="2">
                  <c:v>12</c:v>
                </c:pt>
                <c:pt idx="3">
                  <c:v>18</c:v>
                </c:pt>
                <c:pt idx="4">
                  <c:v>11</c:v>
                </c:pt>
              </c:numCache>
              <c:extLst/>
            </c:numRef>
          </c:val>
          <c:extLst>
            <c:ext xmlns:c16="http://schemas.microsoft.com/office/drawing/2014/chart" uri="{C3380CC4-5D6E-409C-BE32-E72D297353CC}">
              <c16:uniqueId val="{00000027-34D9-44A7-A03C-4CD98E768B41}"/>
            </c:ext>
          </c:extLst>
        </c:ser>
        <c:dLbls>
          <c:showLegendKey val="0"/>
          <c:showVal val="0"/>
          <c:showCatName val="0"/>
          <c:showSerName val="0"/>
          <c:showPercent val="0"/>
          <c:showBubbleSize val="0"/>
        </c:dLbls>
        <c:gapWidth val="219"/>
        <c:axId val="1962268416"/>
        <c:axId val="1959082752"/>
      </c:barChart>
      <c:lineChart>
        <c:grouping val="standard"/>
        <c:varyColors val="0"/>
        <c:ser>
          <c:idx val="5"/>
          <c:order val="5"/>
          <c:tx>
            <c:strRef>
              <c:f>Sheet1!$R$3</c:f>
              <c:strCache>
                <c:ptCount val="1"/>
                <c:pt idx="0">
                  <c:v>Total</c:v>
                </c:pt>
              </c:strCache>
              <c:extLst xmlns:c15="http://schemas.microsoft.com/office/drawing/2012/chart"/>
            </c:strRef>
          </c:tx>
          <c:spPr>
            <a:ln w="28575" cap="rnd">
              <a:solidFill>
                <a:schemeClr val="accent3"/>
              </a:solidFill>
              <a:round/>
            </a:ln>
            <a:effectLst/>
          </c:spPr>
          <c:marker>
            <c:symbol val="none"/>
          </c:marker>
          <c:dLbls>
            <c:dLbl>
              <c:idx val="0"/>
              <c:layout>
                <c:manualLayout>
                  <c:x val="-4.7547796551301598E-2"/>
                  <c:y val="-2.62677824613947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5B7-44D9-B8FE-5EFC773893B1}"/>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Sheet1!$L$4:$L$16</c:f>
              <c:strCache>
                <c:ptCount val="5"/>
                <c:pt idx="0">
                  <c:v>18 to 19</c:v>
                </c:pt>
                <c:pt idx="1">
                  <c:v>20 to 29</c:v>
                </c:pt>
                <c:pt idx="2">
                  <c:v>30 to 39</c:v>
                </c:pt>
                <c:pt idx="3">
                  <c:v>40 to 49</c:v>
                </c:pt>
                <c:pt idx="4">
                  <c:v>50 to 59</c:v>
                </c:pt>
              </c:strCache>
              <c:extLst xmlns:c15="http://schemas.microsoft.com/office/drawing/2012/chart"/>
            </c:strRef>
          </c:cat>
          <c:val>
            <c:numRef>
              <c:f>Sheet1!$R$4:$R$16</c:f>
              <c:numCache>
                <c:formatCode>General</c:formatCode>
                <c:ptCount val="5"/>
                <c:pt idx="0">
                  <c:v>17</c:v>
                </c:pt>
                <c:pt idx="1">
                  <c:v>72</c:v>
                </c:pt>
                <c:pt idx="2">
                  <c:v>88</c:v>
                </c:pt>
                <c:pt idx="3">
                  <c:v>71</c:v>
                </c:pt>
                <c:pt idx="4">
                  <c:v>69</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28-34D9-44A7-A03C-4CD98E768B41}"/>
            </c:ext>
          </c:extLst>
        </c:ser>
        <c:dLbls>
          <c:showLegendKey val="0"/>
          <c:showVal val="0"/>
          <c:showCatName val="0"/>
          <c:showSerName val="0"/>
          <c:showPercent val="0"/>
          <c:showBubbleSize val="0"/>
        </c:dLbls>
        <c:marker val="1"/>
        <c:smooth val="0"/>
        <c:axId val="1962268416"/>
        <c:axId val="1959082752"/>
      </c:lineChart>
      <c:catAx>
        <c:axId val="1962268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9082752"/>
        <c:crosses val="autoZero"/>
        <c:auto val="1"/>
        <c:lblAlgn val="ctr"/>
        <c:lblOffset val="100"/>
        <c:noMultiLvlLbl val="0"/>
      </c:catAx>
      <c:valAx>
        <c:axId val="1959082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2268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a:t>Ages Of</a:t>
            </a:r>
            <a:r>
              <a:rPr lang="en-IE" baseline="0"/>
              <a:t> Drowning Victims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Sheet1!$M$3</c:f>
              <c:strCache>
                <c:ptCount val="1"/>
                <c:pt idx="0">
                  <c:v>2018</c:v>
                </c:pt>
              </c:strCache>
            </c:strRef>
          </c:tx>
          <c:spPr>
            <a:solidFill>
              <a:schemeClr val="accent1"/>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5-34D9-44A7-A03C-4CD98E768B41}"/>
                </c:ext>
              </c:extLst>
            </c:dLbl>
            <c:dLbl>
              <c:idx val="3"/>
              <c:delete val="1"/>
              <c:extLst>
                <c:ext xmlns:c15="http://schemas.microsoft.com/office/drawing/2012/chart" uri="{CE6537A1-D6FC-4f65-9D91-7224C49458BB}"/>
                <c:ext xmlns:c16="http://schemas.microsoft.com/office/drawing/2014/chart" uri="{C3380CC4-5D6E-409C-BE32-E72D297353CC}">
                  <c16:uniqueId val="{00000006-34D9-44A7-A03C-4CD98E768B41}"/>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Sheet1!$L$4:$L$16</c:f>
              <c:strCache>
                <c:ptCount val="4"/>
                <c:pt idx="0">
                  <c:v>60 to 69</c:v>
                </c:pt>
                <c:pt idx="1">
                  <c:v>70 to 79</c:v>
                </c:pt>
                <c:pt idx="2">
                  <c:v>80 to 89</c:v>
                </c:pt>
                <c:pt idx="3">
                  <c:v>90 or More</c:v>
                </c:pt>
              </c:strCache>
              <c:extLst/>
            </c:strRef>
          </c:cat>
          <c:val>
            <c:numRef>
              <c:f>Sheet1!$M$4:$M$16</c:f>
              <c:numCache>
                <c:formatCode>General</c:formatCode>
                <c:ptCount val="4"/>
                <c:pt idx="0">
                  <c:v>19</c:v>
                </c:pt>
                <c:pt idx="1">
                  <c:v>7</c:v>
                </c:pt>
                <c:pt idx="2">
                  <c:v>0</c:v>
                </c:pt>
                <c:pt idx="3">
                  <c:v>0</c:v>
                </c:pt>
              </c:numCache>
              <c:extLst/>
            </c:numRef>
          </c:val>
          <c:extLst>
            <c:ext xmlns:c16="http://schemas.microsoft.com/office/drawing/2014/chart" uri="{C3380CC4-5D6E-409C-BE32-E72D297353CC}">
              <c16:uniqueId val="{00000007-34D9-44A7-A03C-4CD98E768B41}"/>
            </c:ext>
          </c:extLst>
        </c:ser>
        <c:ser>
          <c:idx val="1"/>
          <c:order val="1"/>
          <c:tx>
            <c:strRef>
              <c:f>Sheet1!$N$3</c:f>
              <c:strCache>
                <c:ptCount val="1"/>
                <c:pt idx="0">
                  <c:v>2019</c:v>
                </c:pt>
              </c:strCache>
            </c:strRef>
          </c:tx>
          <c:spPr>
            <a:solidFill>
              <a:schemeClr val="accent2"/>
            </a:solidFill>
            <a:ln>
              <a:noFill/>
            </a:ln>
            <a:effectLst/>
          </c:spPr>
          <c:invertIfNegative val="0"/>
          <c:dLbls>
            <c:dLbl>
              <c:idx val="2"/>
              <c:layout>
                <c:manualLayout>
                  <c:x val="-8.7831412377800601E-4"/>
                  <c:y val="-7.22812155709347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4D9-44A7-A03C-4CD98E768B41}"/>
                </c:ext>
              </c:extLst>
            </c:dLbl>
            <c:dLbl>
              <c:idx val="3"/>
              <c:delete val="1"/>
              <c:extLst>
                <c:ext xmlns:c15="http://schemas.microsoft.com/office/drawing/2012/chart" uri="{CE6537A1-D6FC-4f65-9D91-7224C49458BB}"/>
                <c:ext xmlns:c16="http://schemas.microsoft.com/office/drawing/2014/chart" uri="{C3380CC4-5D6E-409C-BE32-E72D297353CC}">
                  <c16:uniqueId val="{0000000E-34D9-44A7-A03C-4CD98E768B41}"/>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Sheet1!$L$4:$L$16</c:f>
              <c:strCache>
                <c:ptCount val="4"/>
                <c:pt idx="0">
                  <c:v>60 to 69</c:v>
                </c:pt>
                <c:pt idx="1">
                  <c:v>70 to 79</c:v>
                </c:pt>
                <c:pt idx="2">
                  <c:v>80 to 89</c:v>
                </c:pt>
                <c:pt idx="3">
                  <c:v>90 or More</c:v>
                </c:pt>
              </c:strCache>
              <c:extLst/>
            </c:strRef>
          </c:cat>
          <c:val>
            <c:numRef>
              <c:f>Sheet1!$N$4:$N$16</c:f>
              <c:numCache>
                <c:formatCode>General</c:formatCode>
                <c:ptCount val="4"/>
                <c:pt idx="0">
                  <c:v>12</c:v>
                </c:pt>
                <c:pt idx="1">
                  <c:v>19</c:v>
                </c:pt>
                <c:pt idx="2">
                  <c:v>1</c:v>
                </c:pt>
                <c:pt idx="3">
                  <c:v>0</c:v>
                </c:pt>
              </c:numCache>
              <c:extLst/>
            </c:numRef>
          </c:val>
          <c:extLst>
            <c:ext xmlns:c16="http://schemas.microsoft.com/office/drawing/2014/chart" uri="{C3380CC4-5D6E-409C-BE32-E72D297353CC}">
              <c16:uniqueId val="{0000000F-34D9-44A7-A03C-4CD98E768B41}"/>
            </c:ext>
          </c:extLst>
        </c:ser>
        <c:ser>
          <c:idx val="2"/>
          <c:order val="2"/>
          <c:tx>
            <c:strRef>
              <c:f>Sheet1!$O$3</c:f>
              <c:strCache>
                <c:ptCount val="1"/>
                <c:pt idx="0">
                  <c:v>2020</c:v>
                </c:pt>
              </c:strCache>
            </c:strRef>
          </c:tx>
          <c:spPr>
            <a:solidFill>
              <a:schemeClr val="accent6"/>
            </a:solidFill>
            <a:ln>
              <a:noFill/>
            </a:ln>
            <a:effectLst/>
          </c:spPr>
          <c:invertIfNegative val="0"/>
          <c:dLbls>
            <c:dLbl>
              <c:idx val="0"/>
              <c:layout>
                <c:manualLayout>
                  <c:x val="3.6231884057971015E-3"/>
                  <c:y val="1.45932124785525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5B7-44D9-B8FE-5EFC773893B1}"/>
                </c:ext>
              </c:extLst>
            </c:dLbl>
            <c:dLbl>
              <c:idx val="2"/>
              <c:delete val="1"/>
              <c:extLst>
                <c:ext xmlns:c15="http://schemas.microsoft.com/office/drawing/2012/chart" uri="{CE6537A1-D6FC-4f65-9D91-7224C49458BB}"/>
                <c:ext xmlns:c16="http://schemas.microsoft.com/office/drawing/2014/chart" uri="{C3380CC4-5D6E-409C-BE32-E72D297353CC}">
                  <c16:uniqueId val="{00000015-34D9-44A7-A03C-4CD98E768B41}"/>
                </c:ext>
              </c:extLst>
            </c:dLbl>
            <c:dLbl>
              <c:idx val="3"/>
              <c:delete val="1"/>
              <c:extLst>
                <c:ext xmlns:c15="http://schemas.microsoft.com/office/drawing/2012/chart" uri="{CE6537A1-D6FC-4f65-9D91-7224C49458BB}"/>
                <c:ext xmlns:c16="http://schemas.microsoft.com/office/drawing/2014/chart" uri="{C3380CC4-5D6E-409C-BE32-E72D297353CC}">
                  <c16:uniqueId val="{00000016-34D9-44A7-A03C-4CD98E768B41}"/>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Sheet1!$L$4:$L$16</c:f>
              <c:strCache>
                <c:ptCount val="4"/>
                <c:pt idx="0">
                  <c:v>60 to 69</c:v>
                </c:pt>
                <c:pt idx="1">
                  <c:v>70 to 79</c:v>
                </c:pt>
                <c:pt idx="2">
                  <c:v>80 to 89</c:v>
                </c:pt>
                <c:pt idx="3">
                  <c:v>90 or More</c:v>
                </c:pt>
              </c:strCache>
              <c:extLst/>
            </c:strRef>
          </c:cat>
          <c:val>
            <c:numRef>
              <c:f>Sheet1!$O$4:$O$16</c:f>
              <c:numCache>
                <c:formatCode>General</c:formatCode>
                <c:ptCount val="4"/>
                <c:pt idx="0">
                  <c:v>11</c:v>
                </c:pt>
                <c:pt idx="1">
                  <c:v>7</c:v>
                </c:pt>
                <c:pt idx="2">
                  <c:v>0</c:v>
                </c:pt>
                <c:pt idx="3">
                  <c:v>0</c:v>
                </c:pt>
              </c:numCache>
              <c:extLst/>
            </c:numRef>
          </c:val>
          <c:extLst>
            <c:ext xmlns:c16="http://schemas.microsoft.com/office/drawing/2014/chart" uri="{C3380CC4-5D6E-409C-BE32-E72D297353CC}">
              <c16:uniqueId val="{00000017-34D9-44A7-A03C-4CD98E768B41}"/>
            </c:ext>
          </c:extLst>
        </c:ser>
        <c:ser>
          <c:idx val="3"/>
          <c:order val="3"/>
          <c:tx>
            <c:strRef>
              <c:f>Sheet1!$P$3</c:f>
              <c:strCache>
                <c:ptCount val="1"/>
                <c:pt idx="0">
                  <c:v>2021</c:v>
                </c:pt>
              </c:strCache>
            </c:strRef>
          </c:tx>
          <c:spPr>
            <a:solidFill>
              <a:schemeClr val="accent4"/>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1D-34D9-44A7-A03C-4CD98E768B41}"/>
                </c:ext>
              </c:extLst>
            </c:dLbl>
            <c:dLbl>
              <c:idx val="3"/>
              <c:delete val="1"/>
              <c:extLst>
                <c:ext xmlns:c15="http://schemas.microsoft.com/office/drawing/2012/chart" uri="{CE6537A1-D6FC-4f65-9D91-7224C49458BB}"/>
                <c:ext xmlns:c16="http://schemas.microsoft.com/office/drawing/2014/chart" uri="{C3380CC4-5D6E-409C-BE32-E72D297353CC}">
                  <c16:uniqueId val="{0000001E-34D9-44A7-A03C-4CD98E768B41}"/>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Sheet1!$L$4:$L$16</c:f>
              <c:strCache>
                <c:ptCount val="4"/>
                <c:pt idx="0">
                  <c:v>60 to 69</c:v>
                </c:pt>
                <c:pt idx="1">
                  <c:v>70 to 79</c:v>
                </c:pt>
                <c:pt idx="2">
                  <c:v>80 to 89</c:v>
                </c:pt>
                <c:pt idx="3">
                  <c:v>90 or More</c:v>
                </c:pt>
              </c:strCache>
              <c:extLst/>
            </c:strRef>
          </c:cat>
          <c:val>
            <c:numRef>
              <c:f>Sheet1!$P$4:$P$16</c:f>
              <c:numCache>
                <c:formatCode>General</c:formatCode>
                <c:ptCount val="4"/>
                <c:pt idx="0">
                  <c:v>8</c:v>
                </c:pt>
                <c:pt idx="1">
                  <c:v>7</c:v>
                </c:pt>
                <c:pt idx="2">
                  <c:v>0</c:v>
                </c:pt>
                <c:pt idx="3">
                  <c:v>0</c:v>
                </c:pt>
              </c:numCache>
              <c:extLst/>
            </c:numRef>
          </c:val>
          <c:extLst>
            <c:ext xmlns:c16="http://schemas.microsoft.com/office/drawing/2014/chart" uri="{C3380CC4-5D6E-409C-BE32-E72D297353CC}">
              <c16:uniqueId val="{0000001F-34D9-44A7-A03C-4CD98E768B41}"/>
            </c:ext>
          </c:extLst>
        </c:ser>
        <c:ser>
          <c:idx val="4"/>
          <c:order val="4"/>
          <c:tx>
            <c:strRef>
              <c:f>Sheet1!$Q$3</c:f>
              <c:strCache>
                <c:ptCount val="1"/>
                <c:pt idx="0">
                  <c:v>2022</c:v>
                </c:pt>
              </c:strCache>
            </c:strRef>
          </c:tx>
          <c:spPr>
            <a:solidFill>
              <a:srgbClr val="C00000"/>
            </a:solidFill>
            <a:ln>
              <a:noFill/>
            </a:ln>
            <a:effectLst/>
          </c:spPr>
          <c:invertIfNegative val="0"/>
          <c:dLbls>
            <c:dLbl>
              <c:idx val="2"/>
              <c:layout>
                <c:manualLayout>
                  <c:x val="3.1840313439079212E-3"/>
                  <c:y val="-1.95296251405890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34D9-44A7-A03C-4CD98E768B41}"/>
                </c:ext>
              </c:extLst>
            </c:dLbl>
            <c:dLbl>
              <c:idx val="3"/>
              <c:delete val="1"/>
              <c:extLst>
                <c:ext xmlns:c15="http://schemas.microsoft.com/office/drawing/2012/chart" uri="{CE6537A1-D6FC-4f65-9D91-7224C49458BB}"/>
                <c:ext xmlns:c16="http://schemas.microsoft.com/office/drawing/2014/chart" uri="{C3380CC4-5D6E-409C-BE32-E72D297353CC}">
                  <c16:uniqueId val="{00000026-34D9-44A7-A03C-4CD98E768B41}"/>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Sheet1!$L$4:$L$16</c:f>
              <c:strCache>
                <c:ptCount val="4"/>
                <c:pt idx="0">
                  <c:v>60 to 69</c:v>
                </c:pt>
                <c:pt idx="1">
                  <c:v>70 to 79</c:v>
                </c:pt>
                <c:pt idx="2">
                  <c:v>80 to 89</c:v>
                </c:pt>
                <c:pt idx="3">
                  <c:v>90 or More</c:v>
                </c:pt>
              </c:strCache>
              <c:extLst/>
            </c:strRef>
          </c:cat>
          <c:val>
            <c:numRef>
              <c:f>Sheet1!$Q$4:$Q$16</c:f>
              <c:numCache>
                <c:formatCode>General</c:formatCode>
                <c:ptCount val="4"/>
                <c:pt idx="0">
                  <c:v>14</c:v>
                </c:pt>
                <c:pt idx="1">
                  <c:v>8</c:v>
                </c:pt>
                <c:pt idx="2">
                  <c:v>1</c:v>
                </c:pt>
                <c:pt idx="3">
                  <c:v>0</c:v>
                </c:pt>
              </c:numCache>
              <c:extLst/>
            </c:numRef>
          </c:val>
          <c:extLst>
            <c:ext xmlns:c16="http://schemas.microsoft.com/office/drawing/2014/chart" uri="{C3380CC4-5D6E-409C-BE32-E72D297353CC}">
              <c16:uniqueId val="{00000027-34D9-44A7-A03C-4CD98E768B41}"/>
            </c:ext>
          </c:extLst>
        </c:ser>
        <c:dLbls>
          <c:showLegendKey val="0"/>
          <c:showVal val="0"/>
          <c:showCatName val="0"/>
          <c:showSerName val="0"/>
          <c:showPercent val="0"/>
          <c:showBubbleSize val="0"/>
        </c:dLbls>
        <c:gapWidth val="219"/>
        <c:axId val="1962268416"/>
        <c:axId val="1959082752"/>
      </c:barChart>
      <c:lineChart>
        <c:grouping val="standard"/>
        <c:varyColors val="0"/>
        <c:ser>
          <c:idx val="5"/>
          <c:order val="5"/>
          <c:tx>
            <c:strRef>
              <c:f>Sheet1!$R$3</c:f>
              <c:strCache>
                <c:ptCount val="1"/>
                <c:pt idx="0">
                  <c:v>Total</c:v>
                </c:pt>
              </c:strCache>
              <c:extLst xmlns:c15="http://schemas.microsoft.com/office/drawing/2012/chart"/>
            </c:strRef>
          </c:tx>
          <c:spPr>
            <a:ln w="28575" cap="rnd">
              <a:solidFill>
                <a:schemeClr val="accent3"/>
              </a:solidFill>
              <a:round/>
            </a:ln>
            <a:effectLst/>
          </c:spPr>
          <c:marker>
            <c:symbol val="none"/>
          </c:marker>
          <c:dLbls>
            <c:dLbl>
              <c:idx val="2"/>
              <c:layout>
                <c:manualLayout>
                  <c:x val="-4.830917874396135E-3"/>
                  <c:y val="-4.37796374356578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1B6-4FC8-A875-538640E5EFA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Sheet1!$L$4:$L$16</c:f>
              <c:strCache>
                <c:ptCount val="4"/>
                <c:pt idx="0">
                  <c:v>60 to 69</c:v>
                </c:pt>
                <c:pt idx="1">
                  <c:v>70 to 79</c:v>
                </c:pt>
                <c:pt idx="2">
                  <c:v>80 to 89</c:v>
                </c:pt>
                <c:pt idx="3">
                  <c:v>90 or More</c:v>
                </c:pt>
              </c:strCache>
              <c:extLst xmlns:c15="http://schemas.microsoft.com/office/drawing/2012/chart"/>
            </c:strRef>
          </c:cat>
          <c:val>
            <c:numRef>
              <c:f>Sheet1!$R$4:$R$16</c:f>
              <c:numCache>
                <c:formatCode>General</c:formatCode>
                <c:ptCount val="4"/>
                <c:pt idx="0">
                  <c:v>64</c:v>
                </c:pt>
                <c:pt idx="1">
                  <c:v>48</c:v>
                </c:pt>
                <c:pt idx="2">
                  <c:v>2</c:v>
                </c:pt>
                <c:pt idx="3">
                  <c:v>0</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28-34D9-44A7-A03C-4CD98E768B41}"/>
            </c:ext>
          </c:extLst>
        </c:ser>
        <c:dLbls>
          <c:showLegendKey val="0"/>
          <c:showVal val="0"/>
          <c:showCatName val="0"/>
          <c:showSerName val="0"/>
          <c:showPercent val="0"/>
          <c:showBubbleSize val="0"/>
        </c:dLbls>
        <c:marker val="1"/>
        <c:smooth val="0"/>
        <c:axId val="1962268416"/>
        <c:axId val="1959082752"/>
      </c:lineChart>
      <c:catAx>
        <c:axId val="1962268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9082752"/>
        <c:crosses val="autoZero"/>
        <c:auto val="1"/>
        <c:lblAlgn val="ctr"/>
        <c:lblOffset val="100"/>
        <c:noMultiLvlLbl val="0"/>
      </c:catAx>
      <c:valAx>
        <c:axId val="1959082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2268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a:t>Total</a:t>
            </a:r>
            <a:r>
              <a:rPr lang="en-IE" baseline="0"/>
              <a:t> Gender Distribution</a:t>
            </a:r>
            <a:endParaRPr lang="en-I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Sheet1!$B$4</c:f>
              <c:strCache>
                <c:ptCount val="1"/>
                <c:pt idx="0">
                  <c:v>Male</c:v>
                </c:pt>
              </c:strCache>
            </c:strRef>
          </c:tx>
          <c:spPr>
            <a:solidFill>
              <a:schemeClr val="accent1"/>
            </a:solidFill>
            <a:ln>
              <a:solidFill>
                <a:schemeClr val="accent5"/>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Sheet1!$C$3:$G$3</c:f>
              <c:numCache>
                <c:formatCode>General</c:formatCode>
                <c:ptCount val="5"/>
                <c:pt idx="0">
                  <c:v>2018</c:v>
                </c:pt>
                <c:pt idx="1">
                  <c:v>2019</c:v>
                </c:pt>
                <c:pt idx="2">
                  <c:v>2020</c:v>
                </c:pt>
                <c:pt idx="3">
                  <c:v>2021</c:v>
                </c:pt>
                <c:pt idx="4">
                  <c:v>2022</c:v>
                </c:pt>
              </c:numCache>
            </c:numRef>
          </c:cat>
          <c:val>
            <c:numRef>
              <c:f>Sheet1!$C$4:$G$4</c:f>
              <c:numCache>
                <c:formatCode>General</c:formatCode>
                <c:ptCount val="5"/>
                <c:pt idx="0">
                  <c:v>67</c:v>
                </c:pt>
                <c:pt idx="1">
                  <c:v>72</c:v>
                </c:pt>
                <c:pt idx="2">
                  <c:v>56</c:v>
                </c:pt>
                <c:pt idx="3">
                  <c:v>60</c:v>
                </c:pt>
                <c:pt idx="4">
                  <c:v>63</c:v>
                </c:pt>
              </c:numCache>
            </c:numRef>
          </c:val>
          <c:extLst>
            <c:ext xmlns:c16="http://schemas.microsoft.com/office/drawing/2014/chart" uri="{C3380CC4-5D6E-409C-BE32-E72D297353CC}">
              <c16:uniqueId val="{00000000-E49A-4FBE-8611-6C6B23B7767C}"/>
            </c:ext>
          </c:extLst>
        </c:ser>
        <c:ser>
          <c:idx val="4"/>
          <c:order val="4"/>
          <c:tx>
            <c:strRef>
              <c:f>Sheet1!$B$8</c:f>
              <c:strCache>
                <c:ptCount val="1"/>
                <c:pt idx="0">
                  <c:v>Female</c:v>
                </c:pt>
              </c:strCache>
            </c:strRef>
          </c:tx>
          <c:spPr>
            <a:solidFill>
              <a:schemeClr val="accent2"/>
            </a:solidFill>
            <a:ln>
              <a:solidFill>
                <a:schemeClr val="accent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Sheet1!$C$3:$G$3</c:f>
              <c:numCache>
                <c:formatCode>General</c:formatCode>
                <c:ptCount val="5"/>
                <c:pt idx="0">
                  <c:v>2018</c:v>
                </c:pt>
                <c:pt idx="1">
                  <c:v>2019</c:v>
                </c:pt>
                <c:pt idx="2">
                  <c:v>2020</c:v>
                </c:pt>
                <c:pt idx="3">
                  <c:v>2021</c:v>
                </c:pt>
                <c:pt idx="4">
                  <c:v>2022</c:v>
                </c:pt>
              </c:numCache>
            </c:numRef>
          </c:cat>
          <c:val>
            <c:numRef>
              <c:f>Sheet1!$C$8:$G$8</c:f>
              <c:numCache>
                <c:formatCode>General</c:formatCode>
                <c:ptCount val="5"/>
                <c:pt idx="0">
                  <c:v>37</c:v>
                </c:pt>
                <c:pt idx="1">
                  <c:v>36</c:v>
                </c:pt>
                <c:pt idx="2">
                  <c:v>21</c:v>
                </c:pt>
                <c:pt idx="3">
                  <c:v>22</c:v>
                </c:pt>
                <c:pt idx="4">
                  <c:v>21</c:v>
                </c:pt>
              </c:numCache>
            </c:numRef>
          </c:val>
          <c:extLst>
            <c:ext xmlns:c16="http://schemas.microsoft.com/office/drawing/2014/chart" uri="{C3380CC4-5D6E-409C-BE32-E72D297353CC}">
              <c16:uniqueId val="{00000001-E49A-4FBE-8611-6C6B23B7767C}"/>
            </c:ext>
          </c:extLst>
        </c:ser>
        <c:ser>
          <c:idx val="8"/>
          <c:order val="8"/>
          <c:tx>
            <c:strRef>
              <c:f>Sheet1!$B$12</c:f>
              <c:strCache>
                <c:ptCount val="1"/>
                <c:pt idx="0">
                  <c:v>Unreported Gender</c:v>
                </c:pt>
              </c:strCache>
            </c:strRef>
          </c:tx>
          <c:spPr>
            <a:solidFill>
              <a:schemeClr val="accent4"/>
            </a:solidFill>
            <a:ln>
              <a:solidFill>
                <a:schemeClr val="accent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Sheet1!$C$3:$G$3</c:f>
              <c:numCache>
                <c:formatCode>General</c:formatCode>
                <c:ptCount val="5"/>
                <c:pt idx="0">
                  <c:v>2018</c:v>
                </c:pt>
                <c:pt idx="1">
                  <c:v>2019</c:v>
                </c:pt>
                <c:pt idx="2">
                  <c:v>2020</c:v>
                </c:pt>
                <c:pt idx="3">
                  <c:v>2021</c:v>
                </c:pt>
                <c:pt idx="4">
                  <c:v>2022</c:v>
                </c:pt>
              </c:numCache>
            </c:numRef>
          </c:cat>
          <c:val>
            <c:numRef>
              <c:f>Sheet1!$C$12:$G$12</c:f>
              <c:numCache>
                <c:formatCode>General</c:formatCode>
                <c:ptCount val="5"/>
                <c:pt idx="0">
                  <c:v>0</c:v>
                </c:pt>
                <c:pt idx="1">
                  <c:v>0</c:v>
                </c:pt>
                <c:pt idx="2">
                  <c:v>0</c:v>
                </c:pt>
                <c:pt idx="3">
                  <c:v>1</c:v>
                </c:pt>
                <c:pt idx="4">
                  <c:v>0</c:v>
                </c:pt>
              </c:numCache>
            </c:numRef>
          </c:val>
          <c:extLst>
            <c:ext xmlns:c16="http://schemas.microsoft.com/office/drawing/2014/chart" uri="{C3380CC4-5D6E-409C-BE32-E72D297353CC}">
              <c16:uniqueId val="{00000002-E49A-4FBE-8611-6C6B23B7767C}"/>
            </c:ext>
          </c:extLst>
        </c:ser>
        <c:dLbls>
          <c:showLegendKey val="0"/>
          <c:showVal val="1"/>
          <c:showCatName val="0"/>
          <c:showSerName val="0"/>
          <c:showPercent val="0"/>
          <c:showBubbleSize val="0"/>
        </c:dLbls>
        <c:gapWidth val="150"/>
        <c:axId val="410223328"/>
        <c:axId val="386907936"/>
        <c:extLst>
          <c:ext xmlns:c15="http://schemas.microsoft.com/office/drawing/2012/chart" uri="{02D57815-91ED-43cb-92C2-25804820EDAC}">
            <c15:filteredBarSeries>
              <c15:ser>
                <c:idx val="1"/>
                <c:order val="1"/>
                <c:tx>
                  <c:strRef>
                    <c:extLst>
                      <c:ext uri="{02D57815-91ED-43cb-92C2-25804820EDAC}">
                        <c15:formulaRef>
                          <c15:sqref>Sheet1!$B$5</c15:sqref>
                        </c15:formulaRef>
                      </c:ext>
                    </c:extLst>
                    <c:strCache>
                      <c:ptCount val="1"/>
                      <c:pt idx="0">
                        <c:v>Male Accidental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Sheet1!$C$3:$G$3</c15:sqref>
                        </c15:formulaRef>
                      </c:ext>
                    </c:extLst>
                    <c:numCache>
                      <c:formatCode>General</c:formatCode>
                      <c:ptCount val="5"/>
                      <c:pt idx="0">
                        <c:v>2018</c:v>
                      </c:pt>
                      <c:pt idx="1">
                        <c:v>2019</c:v>
                      </c:pt>
                      <c:pt idx="2">
                        <c:v>2020</c:v>
                      </c:pt>
                      <c:pt idx="3">
                        <c:v>2021</c:v>
                      </c:pt>
                      <c:pt idx="4">
                        <c:v>2022</c:v>
                      </c:pt>
                    </c:numCache>
                  </c:numRef>
                </c:cat>
                <c:val>
                  <c:numRef>
                    <c:extLst>
                      <c:ext uri="{02D57815-91ED-43cb-92C2-25804820EDAC}">
                        <c15:formulaRef>
                          <c15:sqref>Sheet1!$C$5:$G$5</c15:sqref>
                        </c15:formulaRef>
                      </c:ext>
                    </c:extLst>
                    <c:numCache>
                      <c:formatCode>General</c:formatCode>
                      <c:ptCount val="5"/>
                      <c:pt idx="0">
                        <c:v>48</c:v>
                      </c:pt>
                      <c:pt idx="1">
                        <c:v>48</c:v>
                      </c:pt>
                      <c:pt idx="2">
                        <c:v>36</c:v>
                      </c:pt>
                      <c:pt idx="3">
                        <c:v>43</c:v>
                      </c:pt>
                      <c:pt idx="4">
                        <c:v>43</c:v>
                      </c:pt>
                    </c:numCache>
                  </c:numRef>
                </c:val>
                <c:extLst>
                  <c:ext xmlns:c16="http://schemas.microsoft.com/office/drawing/2014/chart" uri="{C3380CC4-5D6E-409C-BE32-E72D297353CC}">
                    <c16:uniqueId val="{00000004-E49A-4FBE-8611-6C6B23B7767C}"/>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Sheet1!$B$6</c15:sqref>
                        </c15:formulaRef>
                      </c:ext>
                    </c:extLst>
                    <c:strCache>
                      <c:ptCount val="1"/>
                      <c:pt idx="0">
                        <c:v>Male Suicide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Sheet1!$C$3:$G$3</c15:sqref>
                        </c15:formulaRef>
                      </c:ext>
                    </c:extLst>
                    <c:numCache>
                      <c:formatCode>General</c:formatCode>
                      <c:ptCount val="5"/>
                      <c:pt idx="0">
                        <c:v>2018</c:v>
                      </c:pt>
                      <c:pt idx="1">
                        <c:v>2019</c:v>
                      </c:pt>
                      <c:pt idx="2">
                        <c:v>2020</c:v>
                      </c:pt>
                      <c:pt idx="3">
                        <c:v>2021</c:v>
                      </c:pt>
                      <c:pt idx="4">
                        <c:v>2022</c:v>
                      </c:pt>
                    </c:numCache>
                  </c:numRef>
                </c:cat>
                <c:val>
                  <c:numRef>
                    <c:extLst xmlns:c15="http://schemas.microsoft.com/office/drawing/2012/chart">
                      <c:ext xmlns:c15="http://schemas.microsoft.com/office/drawing/2012/chart" uri="{02D57815-91ED-43cb-92C2-25804820EDAC}">
                        <c15:formulaRef>
                          <c15:sqref>Sheet1!$C$6:$G$6</c15:sqref>
                        </c15:formulaRef>
                      </c:ext>
                    </c:extLst>
                    <c:numCache>
                      <c:formatCode>General</c:formatCode>
                      <c:ptCount val="5"/>
                      <c:pt idx="0">
                        <c:v>13</c:v>
                      </c:pt>
                      <c:pt idx="1">
                        <c:v>22</c:v>
                      </c:pt>
                      <c:pt idx="2">
                        <c:v>19</c:v>
                      </c:pt>
                      <c:pt idx="3">
                        <c:v>17</c:v>
                      </c:pt>
                      <c:pt idx="4">
                        <c:v>19</c:v>
                      </c:pt>
                    </c:numCache>
                  </c:numRef>
                </c:val>
                <c:extLst xmlns:c15="http://schemas.microsoft.com/office/drawing/2012/chart">
                  <c:ext xmlns:c16="http://schemas.microsoft.com/office/drawing/2014/chart" uri="{C3380CC4-5D6E-409C-BE32-E72D297353CC}">
                    <c16:uniqueId val="{00000005-E49A-4FBE-8611-6C6B23B7767C}"/>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Sheet1!$B$7</c15:sqref>
                        </c15:formulaRef>
                      </c:ext>
                    </c:extLst>
                    <c:strCache>
                      <c:ptCount val="1"/>
                      <c:pt idx="0">
                        <c:v>Male 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Sheet1!$C$3:$G$3</c15:sqref>
                        </c15:formulaRef>
                      </c:ext>
                    </c:extLst>
                    <c:numCache>
                      <c:formatCode>General</c:formatCode>
                      <c:ptCount val="5"/>
                      <c:pt idx="0">
                        <c:v>2018</c:v>
                      </c:pt>
                      <c:pt idx="1">
                        <c:v>2019</c:v>
                      </c:pt>
                      <c:pt idx="2">
                        <c:v>2020</c:v>
                      </c:pt>
                      <c:pt idx="3">
                        <c:v>2021</c:v>
                      </c:pt>
                      <c:pt idx="4">
                        <c:v>2022</c:v>
                      </c:pt>
                    </c:numCache>
                  </c:numRef>
                </c:cat>
                <c:val>
                  <c:numRef>
                    <c:extLst xmlns:c15="http://schemas.microsoft.com/office/drawing/2012/chart">
                      <c:ext xmlns:c15="http://schemas.microsoft.com/office/drawing/2012/chart" uri="{02D57815-91ED-43cb-92C2-25804820EDAC}">
                        <c15:formulaRef>
                          <c15:sqref>Sheet1!$C$7:$G$7</c15:sqref>
                        </c15:formulaRef>
                      </c:ext>
                    </c:extLst>
                    <c:numCache>
                      <c:formatCode>General</c:formatCode>
                      <c:ptCount val="5"/>
                      <c:pt idx="0">
                        <c:v>6</c:v>
                      </c:pt>
                      <c:pt idx="1">
                        <c:v>2</c:v>
                      </c:pt>
                      <c:pt idx="2">
                        <c:v>1</c:v>
                      </c:pt>
                      <c:pt idx="3">
                        <c:v>0</c:v>
                      </c:pt>
                      <c:pt idx="4">
                        <c:v>1</c:v>
                      </c:pt>
                    </c:numCache>
                  </c:numRef>
                </c:val>
                <c:extLst xmlns:c15="http://schemas.microsoft.com/office/drawing/2012/chart">
                  <c:ext xmlns:c16="http://schemas.microsoft.com/office/drawing/2014/chart" uri="{C3380CC4-5D6E-409C-BE32-E72D297353CC}">
                    <c16:uniqueId val="{00000006-E49A-4FBE-8611-6C6B23B7767C}"/>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Sheet1!$B$9</c15:sqref>
                        </c15:formulaRef>
                      </c:ext>
                    </c:extLst>
                    <c:strCache>
                      <c:ptCount val="1"/>
                      <c:pt idx="0">
                        <c:v>Female Accidental</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Sheet1!$C$3:$G$3</c15:sqref>
                        </c15:formulaRef>
                      </c:ext>
                    </c:extLst>
                    <c:numCache>
                      <c:formatCode>General</c:formatCode>
                      <c:ptCount val="5"/>
                      <c:pt idx="0">
                        <c:v>2018</c:v>
                      </c:pt>
                      <c:pt idx="1">
                        <c:v>2019</c:v>
                      </c:pt>
                      <c:pt idx="2">
                        <c:v>2020</c:v>
                      </c:pt>
                      <c:pt idx="3">
                        <c:v>2021</c:v>
                      </c:pt>
                      <c:pt idx="4">
                        <c:v>2022</c:v>
                      </c:pt>
                    </c:numCache>
                  </c:numRef>
                </c:cat>
                <c:val>
                  <c:numRef>
                    <c:extLst xmlns:c15="http://schemas.microsoft.com/office/drawing/2012/chart">
                      <c:ext xmlns:c15="http://schemas.microsoft.com/office/drawing/2012/chart" uri="{02D57815-91ED-43cb-92C2-25804820EDAC}">
                        <c15:formulaRef>
                          <c15:sqref>Sheet1!$C$9:$G$9</c15:sqref>
                        </c15:formulaRef>
                      </c:ext>
                    </c:extLst>
                    <c:numCache>
                      <c:formatCode>General</c:formatCode>
                      <c:ptCount val="5"/>
                      <c:pt idx="0">
                        <c:v>21</c:v>
                      </c:pt>
                      <c:pt idx="1">
                        <c:v>17</c:v>
                      </c:pt>
                      <c:pt idx="2">
                        <c:v>11</c:v>
                      </c:pt>
                      <c:pt idx="3">
                        <c:v>9</c:v>
                      </c:pt>
                      <c:pt idx="4">
                        <c:v>11</c:v>
                      </c:pt>
                    </c:numCache>
                  </c:numRef>
                </c:val>
                <c:extLst xmlns:c15="http://schemas.microsoft.com/office/drawing/2012/chart">
                  <c:ext xmlns:c16="http://schemas.microsoft.com/office/drawing/2014/chart" uri="{C3380CC4-5D6E-409C-BE32-E72D297353CC}">
                    <c16:uniqueId val="{00000007-E49A-4FBE-8611-6C6B23B7767C}"/>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Sheet1!$B$10</c15:sqref>
                        </c15:formulaRef>
                      </c:ext>
                    </c:extLst>
                    <c:strCache>
                      <c:ptCount val="1"/>
                      <c:pt idx="0">
                        <c:v>Female Suicide</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Sheet1!$C$3:$G$3</c15:sqref>
                        </c15:formulaRef>
                      </c:ext>
                    </c:extLst>
                    <c:numCache>
                      <c:formatCode>General</c:formatCode>
                      <c:ptCount val="5"/>
                      <c:pt idx="0">
                        <c:v>2018</c:v>
                      </c:pt>
                      <c:pt idx="1">
                        <c:v>2019</c:v>
                      </c:pt>
                      <c:pt idx="2">
                        <c:v>2020</c:v>
                      </c:pt>
                      <c:pt idx="3">
                        <c:v>2021</c:v>
                      </c:pt>
                      <c:pt idx="4">
                        <c:v>2022</c:v>
                      </c:pt>
                    </c:numCache>
                  </c:numRef>
                </c:cat>
                <c:val>
                  <c:numRef>
                    <c:extLst xmlns:c15="http://schemas.microsoft.com/office/drawing/2012/chart">
                      <c:ext xmlns:c15="http://schemas.microsoft.com/office/drawing/2012/chart" uri="{02D57815-91ED-43cb-92C2-25804820EDAC}">
                        <c15:formulaRef>
                          <c15:sqref>Sheet1!$C$10:$G$10</c15:sqref>
                        </c15:formulaRef>
                      </c:ext>
                    </c:extLst>
                    <c:numCache>
                      <c:formatCode>General</c:formatCode>
                      <c:ptCount val="5"/>
                      <c:pt idx="0">
                        <c:v>11</c:v>
                      </c:pt>
                      <c:pt idx="1">
                        <c:v>15</c:v>
                      </c:pt>
                      <c:pt idx="2">
                        <c:v>9</c:v>
                      </c:pt>
                      <c:pt idx="3">
                        <c:v>11</c:v>
                      </c:pt>
                      <c:pt idx="4">
                        <c:v>9</c:v>
                      </c:pt>
                    </c:numCache>
                  </c:numRef>
                </c:val>
                <c:extLst xmlns:c15="http://schemas.microsoft.com/office/drawing/2012/chart">
                  <c:ext xmlns:c16="http://schemas.microsoft.com/office/drawing/2014/chart" uri="{C3380CC4-5D6E-409C-BE32-E72D297353CC}">
                    <c16:uniqueId val="{00000008-E49A-4FBE-8611-6C6B23B7767C}"/>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Sheet1!$B$11</c15:sqref>
                        </c15:formulaRef>
                      </c:ext>
                    </c:extLst>
                    <c:strCache>
                      <c:ptCount val="1"/>
                      <c:pt idx="0">
                        <c:v>Female Other</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Sheet1!$C$3:$G$3</c15:sqref>
                        </c15:formulaRef>
                      </c:ext>
                    </c:extLst>
                    <c:numCache>
                      <c:formatCode>General</c:formatCode>
                      <c:ptCount val="5"/>
                      <c:pt idx="0">
                        <c:v>2018</c:v>
                      </c:pt>
                      <c:pt idx="1">
                        <c:v>2019</c:v>
                      </c:pt>
                      <c:pt idx="2">
                        <c:v>2020</c:v>
                      </c:pt>
                      <c:pt idx="3">
                        <c:v>2021</c:v>
                      </c:pt>
                      <c:pt idx="4">
                        <c:v>2022</c:v>
                      </c:pt>
                    </c:numCache>
                  </c:numRef>
                </c:cat>
                <c:val>
                  <c:numRef>
                    <c:extLst xmlns:c15="http://schemas.microsoft.com/office/drawing/2012/chart">
                      <c:ext xmlns:c15="http://schemas.microsoft.com/office/drawing/2012/chart" uri="{02D57815-91ED-43cb-92C2-25804820EDAC}">
                        <c15:formulaRef>
                          <c15:sqref>Sheet1!$C$11:$G$11</c15:sqref>
                        </c15:formulaRef>
                      </c:ext>
                    </c:extLst>
                    <c:numCache>
                      <c:formatCode>General</c:formatCode>
                      <c:ptCount val="5"/>
                      <c:pt idx="0">
                        <c:v>5</c:v>
                      </c:pt>
                      <c:pt idx="1">
                        <c:v>4</c:v>
                      </c:pt>
                      <c:pt idx="2">
                        <c:v>1</c:v>
                      </c:pt>
                      <c:pt idx="3">
                        <c:v>2</c:v>
                      </c:pt>
                      <c:pt idx="4">
                        <c:v>1</c:v>
                      </c:pt>
                    </c:numCache>
                  </c:numRef>
                </c:val>
                <c:extLst xmlns:c15="http://schemas.microsoft.com/office/drawing/2012/chart">
                  <c:ext xmlns:c16="http://schemas.microsoft.com/office/drawing/2014/chart" uri="{C3380CC4-5D6E-409C-BE32-E72D297353CC}">
                    <c16:uniqueId val="{00000009-E49A-4FBE-8611-6C6B23B7767C}"/>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Sheet1!$B$13</c15:sqref>
                        </c15:formulaRef>
                      </c:ext>
                    </c:extLst>
                    <c:strCache>
                      <c:ptCount val="1"/>
                      <c:pt idx="0">
                        <c:v>Accidental</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Sheet1!$C$3:$G$3</c15:sqref>
                        </c15:formulaRef>
                      </c:ext>
                    </c:extLst>
                    <c:numCache>
                      <c:formatCode>General</c:formatCode>
                      <c:ptCount val="5"/>
                      <c:pt idx="0">
                        <c:v>2018</c:v>
                      </c:pt>
                      <c:pt idx="1">
                        <c:v>2019</c:v>
                      </c:pt>
                      <c:pt idx="2">
                        <c:v>2020</c:v>
                      </c:pt>
                      <c:pt idx="3">
                        <c:v>2021</c:v>
                      </c:pt>
                      <c:pt idx="4">
                        <c:v>2022</c:v>
                      </c:pt>
                    </c:numCache>
                  </c:numRef>
                </c:cat>
                <c:val>
                  <c:numRef>
                    <c:extLst xmlns:c15="http://schemas.microsoft.com/office/drawing/2012/chart">
                      <c:ext xmlns:c15="http://schemas.microsoft.com/office/drawing/2012/chart" uri="{02D57815-91ED-43cb-92C2-25804820EDAC}">
                        <c15:formulaRef>
                          <c15:sqref>Sheet1!$C$13:$G$13</c15:sqref>
                        </c15:formulaRef>
                      </c:ext>
                    </c:extLst>
                    <c:numCache>
                      <c:formatCode>General</c:formatCode>
                      <c:ptCount val="5"/>
                      <c:pt idx="0">
                        <c:v>0</c:v>
                      </c:pt>
                      <c:pt idx="1">
                        <c:v>0</c:v>
                      </c:pt>
                      <c:pt idx="2">
                        <c:v>0</c:v>
                      </c:pt>
                      <c:pt idx="3">
                        <c:v>0</c:v>
                      </c:pt>
                      <c:pt idx="4">
                        <c:v>0</c:v>
                      </c:pt>
                    </c:numCache>
                  </c:numRef>
                </c:val>
                <c:extLst xmlns:c15="http://schemas.microsoft.com/office/drawing/2012/chart">
                  <c:ext xmlns:c16="http://schemas.microsoft.com/office/drawing/2014/chart" uri="{C3380CC4-5D6E-409C-BE32-E72D297353CC}">
                    <c16:uniqueId val="{0000000A-E49A-4FBE-8611-6C6B23B7767C}"/>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Sheet1!$B$14</c15:sqref>
                        </c15:formulaRef>
                      </c:ext>
                    </c:extLst>
                    <c:strCache>
                      <c:ptCount val="1"/>
                      <c:pt idx="0">
                        <c:v>Suicide</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Sheet1!$C$3:$G$3</c15:sqref>
                        </c15:formulaRef>
                      </c:ext>
                    </c:extLst>
                    <c:numCache>
                      <c:formatCode>General</c:formatCode>
                      <c:ptCount val="5"/>
                      <c:pt idx="0">
                        <c:v>2018</c:v>
                      </c:pt>
                      <c:pt idx="1">
                        <c:v>2019</c:v>
                      </c:pt>
                      <c:pt idx="2">
                        <c:v>2020</c:v>
                      </c:pt>
                      <c:pt idx="3">
                        <c:v>2021</c:v>
                      </c:pt>
                      <c:pt idx="4">
                        <c:v>2022</c:v>
                      </c:pt>
                    </c:numCache>
                  </c:numRef>
                </c:cat>
                <c:val>
                  <c:numRef>
                    <c:extLst xmlns:c15="http://schemas.microsoft.com/office/drawing/2012/chart">
                      <c:ext xmlns:c15="http://schemas.microsoft.com/office/drawing/2012/chart" uri="{02D57815-91ED-43cb-92C2-25804820EDAC}">
                        <c15:formulaRef>
                          <c15:sqref>Sheet1!$C$14:$G$14</c15:sqref>
                        </c15:formulaRef>
                      </c:ext>
                    </c:extLst>
                    <c:numCache>
                      <c:formatCode>General</c:formatCode>
                      <c:ptCount val="5"/>
                      <c:pt idx="0">
                        <c:v>0</c:v>
                      </c:pt>
                      <c:pt idx="1">
                        <c:v>0</c:v>
                      </c:pt>
                      <c:pt idx="2">
                        <c:v>0</c:v>
                      </c:pt>
                      <c:pt idx="3">
                        <c:v>1</c:v>
                      </c:pt>
                      <c:pt idx="4">
                        <c:v>0</c:v>
                      </c:pt>
                    </c:numCache>
                  </c:numRef>
                </c:val>
                <c:extLst xmlns:c15="http://schemas.microsoft.com/office/drawing/2012/chart">
                  <c:ext xmlns:c16="http://schemas.microsoft.com/office/drawing/2014/chart" uri="{C3380CC4-5D6E-409C-BE32-E72D297353CC}">
                    <c16:uniqueId val="{0000000B-E49A-4FBE-8611-6C6B23B7767C}"/>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Sheet1!$B$15</c15:sqref>
                        </c15:formulaRef>
                      </c:ext>
                    </c:extLst>
                    <c:strCache>
                      <c:ptCount val="1"/>
                      <c:pt idx="0">
                        <c:v>Other</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Sheet1!$C$3:$G$3</c15:sqref>
                        </c15:formulaRef>
                      </c:ext>
                    </c:extLst>
                    <c:numCache>
                      <c:formatCode>General</c:formatCode>
                      <c:ptCount val="5"/>
                      <c:pt idx="0">
                        <c:v>2018</c:v>
                      </c:pt>
                      <c:pt idx="1">
                        <c:v>2019</c:v>
                      </c:pt>
                      <c:pt idx="2">
                        <c:v>2020</c:v>
                      </c:pt>
                      <c:pt idx="3">
                        <c:v>2021</c:v>
                      </c:pt>
                      <c:pt idx="4">
                        <c:v>2022</c:v>
                      </c:pt>
                    </c:numCache>
                  </c:numRef>
                </c:cat>
                <c:val>
                  <c:numRef>
                    <c:extLst xmlns:c15="http://schemas.microsoft.com/office/drawing/2012/chart">
                      <c:ext xmlns:c15="http://schemas.microsoft.com/office/drawing/2012/chart" uri="{02D57815-91ED-43cb-92C2-25804820EDAC}">
                        <c15:formulaRef>
                          <c15:sqref>Sheet1!$C$15:$G$15</c15:sqref>
                        </c15:formulaRef>
                      </c:ext>
                    </c:extLst>
                    <c:numCache>
                      <c:formatCode>General</c:formatCode>
                      <c:ptCount val="5"/>
                      <c:pt idx="0">
                        <c:v>0</c:v>
                      </c:pt>
                      <c:pt idx="1">
                        <c:v>0</c:v>
                      </c:pt>
                      <c:pt idx="2">
                        <c:v>0</c:v>
                      </c:pt>
                      <c:pt idx="3">
                        <c:v>0</c:v>
                      </c:pt>
                      <c:pt idx="4">
                        <c:v>0</c:v>
                      </c:pt>
                    </c:numCache>
                  </c:numRef>
                </c:val>
                <c:extLst xmlns:c15="http://schemas.microsoft.com/office/drawing/2012/chart">
                  <c:ext xmlns:c16="http://schemas.microsoft.com/office/drawing/2014/chart" uri="{C3380CC4-5D6E-409C-BE32-E72D297353CC}">
                    <c16:uniqueId val="{0000000C-E49A-4FBE-8611-6C6B23B7767C}"/>
                  </c:ext>
                </c:extLst>
              </c15:ser>
            </c15:filteredBarSeries>
          </c:ext>
        </c:extLst>
      </c:barChart>
      <c:lineChart>
        <c:grouping val="standard"/>
        <c:varyColors val="0"/>
        <c:ser>
          <c:idx val="12"/>
          <c:order val="12"/>
          <c:tx>
            <c:strRef>
              <c:f>Sheet1!$B$16</c:f>
              <c:strCache>
                <c:ptCount val="1"/>
                <c:pt idx="0">
                  <c:v>Total</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Sheet1!$C$3:$G$3</c:f>
              <c:numCache>
                <c:formatCode>General</c:formatCode>
                <c:ptCount val="5"/>
                <c:pt idx="0">
                  <c:v>2018</c:v>
                </c:pt>
                <c:pt idx="1">
                  <c:v>2019</c:v>
                </c:pt>
                <c:pt idx="2">
                  <c:v>2020</c:v>
                </c:pt>
                <c:pt idx="3">
                  <c:v>2021</c:v>
                </c:pt>
                <c:pt idx="4">
                  <c:v>2022</c:v>
                </c:pt>
              </c:numCache>
            </c:numRef>
          </c:cat>
          <c:val>
            <c:numRef>
              <c:f>Sheet1!$C$16:$G$16</c:f>
              <c:numCache>
                <c:formatCode>General</c:formatCode>
                <c:ptCount val="5"/>
                <c:pt idx="0">
                  <c:v>104</c:v>
                </c:pt>
                <c:pt idx="1">
                  <c:v>108</c:v>
                </c:pt>
                <c:pt idx="2">
                  <c:v>77</c:v>
                </c:pt>
                <c:pt idx="3">
                  <c:v>83</c:v>
                </c:pt>
                <c:pt idx="4">
                  <c:v>84</c:v>
                </c:pt>
              </c:numCache>
            </c:numRef>
          </c:val>
          <c:smooth val="0"/>
          <c:extLst>
            <c:ext xmlns:c16="http://schemas.microsoft.com/office/drawing/2014/chart" uri="{C3380CC4-5D6E-409C-BE32-E72D297353CC}">
              <c16:uniqueId val="{00000003-E49A-4FBE-8611-6C6B23B7767C}"/>
            </c:ext>
          </c:extLst>
        </c:ser>
        <c:dLbls>
          <c:showLegendKey val="0"/>
          <c:showVal val="0"/>
          <c:showCatName val="0"/>
          <c:showSerName val="0"/>
          <c:showPercent val="0"/>
          <c:showBubbleSize val="0"/>
        </c:dLbls>
        <c:marker val="1"/>
        <c:smooth val="0"/>
        <c:axId val="410223328"/>
        <c:axId val="386907936"/>
      </c:lineChart>
      <c:catAx>
        <c:axId val="41022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6907936"/>
        <c:crosses val="autoZero"/>
        <c:auto val="1"/>
        <c:lblAlgn val="ctr"/>
        <c:lblOffset val="100"/>
        <c:noMultiLvlLbl val="0"/>
      </c:catAx>
      <c:valAx>
        <c:axId val="386907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022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a:t>Cause</a:t>
            </a:r>
            <a:r>
              <a:rPr lang="en-IE" baseline="0"/>
              <a:t> of Drowning per Reported Gender</a:t>
            </a:r>
            <a:endParaRPr lang="en-I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Sheet1!$B$5</c:f>
              <c:strCache>
                <c:ptCount val="1"/>
                <c:pt idx="0">
                  <c:v>Male Accidental</c:v>
                </c:pt>
              </c:strCache>
            </c:strRef>
          </c:tx>
          <c:spPr>
            <a:ln w="28575" cap="rnd">
              <a:solidFill>
                <a:schemeClr val="accent5">
                  <a:lumMod val="7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Sheet1!$C$3:$G$3</c:f>
              <c:numCache>
                <c:formatCode>General</c:formatCode>
                <c:ptCount val="5"/>
                <c:pt idx="0">
                  <c:v>2018</c:v>
                </c:pt>
                <c:pt idx="1">
                  <c:v>2019</c:v>
                </c:pt>
                <c:pt idx="2">
                  <c:v>2020</c:v>
                </c:pt>
                <c:pt idx="3">
                  <c:v>2021</c:v>
                </c:pt>
                <c:pt idx="4">
                  <c:v>2022</c:v>
                </c:pt>
              </c:numCache>
            </c:numRef>
          </c:cat>
          <c:val>
            <c:numRef>
              <c:f>Sheet1!$C$5:$G$5</c:f>
              <c:numCache>
                <c:formatCode>General</c:formatCode>
                <c:ptCount val="5"/>
                <c:pt idx="0">
                  <c:v>48</c:v>
                </c:pt>
                <c:pt idx="1">
                  <c:v>48</c:v>
                </c:pt>
                <c:pt idx="2">
                  <c:v>36</c:v>
                </c:pt>
                <c:pt idx="3">
                  <c:v>43</c:v>
                </c:pt>
                <c:pt idx="4">
                  <c:v>43</c:v>
                </c:pt>
              </c:numCache>
              <c:extLst/>
            </c:numRef>
          </c:val>
          <c:smooth val="0"/>
          <c:extLst>
            <c:ext xmlns:c16="http://schemas.microsoft.com/office/drawing/2014/chart" uri="{C3380CC4-5D6E-409C-BE32-E72D297353CC}">
              <c16:uniqueId val="{00000000-6410-40FC-B370-DB94C5F3752A}"/>
            </c:ext>
          </c:extLst>
        </c:ser>
        <c:ser>
          <c:idx val="2"/>
          <c:order val="2"/>
          <c:tx>
            <c:strRef>
              <c:f>Sheet1!$B$6</c:f>
              <c:strCache>
                <c:ptCount val="1"/>
                <c:pt idx="0">
                  <c:v>Male Suicide</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Sheet1!$C$3:$G$3</c:f>
              <c:numCache>
                <c:formatCode>General</c:formatCode>
                <c:ptCount val="5"/>
                <c:pt idx="0">
                  <c:v>2018</c:v>
                </c:pt>
                <c:pt idx="1">
                  <c:v>2019</c:v>
                </c:pt>
                <c:pt idx="2">
                  <c:v>2020</c:v>
                </c:pt>
                <c:pt idx="3">
                  <c:v>2021</c:v>
                </c:pt>
                <c:pt idx="4">
                  <c:v>2022</c:v>
                </c:pt>
              </c:numCache>
            </c:numRef>
          </c:cat>
          <c:val>
            <c:numRef>
              <c:f>Sheet1!$C$6:$G$6</c:f>
              <c:numCache>
                <c:formatCode>General</c:formatCode>
                <c:ptCount val="5"/>
                <c:pt idx="0">
                  <c:v>13</c:v>
                </c:pt>
                <c:pt idx="1">
                  <c:v>22</c:v>
                </c:pt>
                <c:pt idx="2">
                  <c:v>19</c:v>
                </c:pt>
                <c:pt idx="3">
                  <c:v>17</c:v>
                </c:pt>
                <c:pt idx="4">
                  <c:v>19</c:v>
                </c:pt>
              </c:numCache>
              <c:extLst/>
            </c:numRef>
          </c:val>
          <c:smooth val="0"/>
          <c:extLst>
            <c:ext xmlns:c16="http://schemas.microsoft.com/office/drawing/2014/chart" uri="{C3380CC4-5D6E-409C-BE32-E72D297353CC}">
              <c16:uniqueId val="{00000001-6410-40FC-B370-DB94C5F3752A}"/>
            </c:ext>
          </c:extLst>
        </c:ser>
        <c:ser>
          <c:idx val="3"/>
          <c:order val="3"/>
          <c:tx>
            <c:strRef>
              <c:f>Sheet1!$B$7</c:f>
              <c:strCache>
                <c:ptCount val="1"/>
                <c:pt idx="0">
                  <c:v>Male Other</c:v>
                </c:pt>
              </c:strCache>
            </c:strRef>
          </c:tx>
          <c:spPr>
            <a:ln w="28575" cap="rnd">
              <a:solidFill>
                <a:schemeClr val="accent5">
                  <a:lumMod val="40000"/>
                  <a:lumOff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Sheet1!$C$3:$G$3</c:f>
              <c:numCache>
                <c:formatCode>General</c:formatCode>
                <c:ptCount val="5"/>
                <c:pt idx="0">
                  <c:v>2018</c:v>
                </c:pt>
                <c:pt idx="1">
                  <c:v>2019</c:v>
                </c:pt>
                <c:pt idx="2">
                  <c:v>2020</c:v>
                </c:pt>
                <c:pt idx="3">
                  <c:v>2021</c:v>
                </c:pt>
                <c:pt idx="4">
                  <c:v>2022</c:v>
                </c:pt>
              </c:numCache>
            </c:numRef>
          </c:cat>
          <c:val>
            <c:numRef>
              <c:f>Sheet1!$C$7:$G$7</c:f>
              <c:numCache>
                <c:formatCode>General</c:formatCode>
                <c:ptCount val="5"/>
                <c:pt idx="0">
                  <c:v>6</c:v>
                </c:pt>
                <c:pt idx="1">
                  <c:v>2</c:v>
                </c:pt>
                <c:pt idx="2">
                  <c:v>1</c:v>
                </c:pt>
                <c:pt idx="3">
                  <c:v>0</c:v>
                </c:pt>
                <c:pt idx="4">
                  <c:v>1</c:v>
                </c:pt>
              </c:numCache>
              <c:extLst/>
            </c:numRef>
          </c:val>
          <c:smooth val="0"/>
          <c:extLst>
            <c:ext xmlns:c16="http://schemas.microsoft.com/office/drawing/2014/chart" uri="{C3380CC4-5D6E-409C-BE32-E72D297353CC}">
              <c16:uniqueId val="{00000002-6410-40FC-B370-DB94C5F3752A}"/>
            </c:ext>
          </c:extLst>
        </c:ser>
        <c:ser>
          <c:idx val="6"/>
          <c:order val="6"/>
          <c:tx>
            <c:strRef>
              <c:f>Sheet1!$B$10</c:f>
              <c:strCache>
                <c:ptCount val="1"/>
                <c:pt idx="0">
                  <c:v>Female Suicide</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Sheet1!$C$3:$G$3</c:f>
              <c:numCache>
                <c:formatCode>General</c:formatCode>
                <c:ptCount val="5"/>
                <c:pt idx="0">
                  <c:v>2018</c:v>
                </c:pt>
                <c:pt idx="1">
                  <c:v>2019</c:v>
                </c:pt>
                <c:pt idx="2">
                  <c:v>2020</c:v>
                </c:pt>
                <c:pt idx="3">
                  <c:v>2021</c:v>
                </c:pt>
                <c:pt idx="4">
                  <c:v>2022</c:v>
                </c:pt>
              </c:numCache>
            </c:numRef>
          </c:cat>
          <c:val>
            <c:numRef>
              <c:f>Sheet1!$C$10:$G$10</c:f>
              <c:numCache>
                <c:formatCode>General</c:formatCode>
                <c:ptCount val="5"/>
                <c:pt idx="0">
                  <c:v>11</c:v>
                </c:pt>
                <c:pt idx="1">
                  <c:v>15</c:v>
                </c:pt>
                <c:pt idx="2">
                  <c:v>9</c:v>
                </c:pt>
                <c:pt idx="3">
                  <c:v>11</c:v>
                </c:pt>
                <c:pt idx="4">
                  <c:v>9</c:v>
                </c:pt>
              </c:numCache>
              <c:extLst/>
            </c:numRef>
          </c:val>
          <c:smooth val="0"/>
          <c:extLst>
            <c:ext xmlns:c16="http://schemas.microsoft.com/office/drawing/2014/chart" uri="{C3380CC4-5D6E-409C-BE32-E72D297353CC}">
              <c16:uniqueId val="{00000003-6410-40FC-B370-DB94C5F3752A}"/>
            </c:ext>
          </c:extLst>
        </c:ser>
        <c:ser>
          <c:idx val="7"/>
          <c:order val="7"/>
          <c:tx>
            <c:strRef>
              <c:f>Sheet1!$B$11</c:f>
              <c:strCache>
                <c:ptCount val="1"/>
                <c:pt idx="0">
                  <c:v>Female Other</c:v>
                </c:pt>
              </c:strCache>
            </c:strRef>
          </c:tx>
          <c:spPr>
            <a:ln w="28575" cap="rnd">
              <a:solidFill>
                <a:schemeClr val="accent2">
                  <a:lumMod val="40000"/>
                  <a:lumOff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Sheet1!$C$3:$G$3</c:f>
              <c:numCache>
                <c:formatCode>General</c:formatCode>
                <c:ptCount val="5"/>
                <c:pt idx="0">
                  <c:v>2018</c:v>
                </c:pt>
                <c:pt idx="1">
                  <c:v>2019</c:v>
                </c:pt>
                <c:pt idx="2">
                  <c:v>2020</c:v>
                </c:pt>
                <c:pt idx="3">
                  <c:v>2021</c:v>
                </c:pt>
                <c:pt idx="4">
                  <c:v>2022</c:v>
                </c:pt>
              </c:numCache>
            </c:numRef>
          </c:cat>
          <c:val>
            <c:numRef>
              <c:f>Sheet1!$C$11:$G$11</c:f>
              <c:numCache>
                <c:formatCode>General</c:formatCode>
                <c:ptCount val="5"/>
                <c:pt idx="0">
                  <c:v>5</c:v>
                </c:pt>
                <c:pt idx="1">
                  <c:v>4</c:v>
                </c:pt>
                <c:pt idx="2">
                  <c:v>1</c:v>
                </c:pt>
                <c:pt idx="3">
                  <c:v>2</c:v>
                </c:pt>
                <c:pt idx="4">
                  <c:v>1</c:v>
                </c:pt>
              </c:numCache>
              <c:extLst/>
            </c:numRef>
          </c:val>
          <c:smooth val="0"/>
          <c:extLst>
            <c:ext xmlns:c16="http://schemas.microsoft.com/office/drawing/2014/chart" uri="{C3380CC4-5D6E-409C-BE32-E72D297353CC}">
              <c16:uniqueId val="{00000004-6410-40FC-B370-DB94C5F3752A}"/>
            </c:ext>
          </c:extLst>
        </c:ser>
        <c:ser>
          <c:idx val="5"/>
          <c:order val="5"/>
          <c:tx>
            <c:strRef>
              <c:f>Sheet1!$B$9</c:f>
              <c:strCache>
                <c:ptCount val="1"/>
                <c:pt idx="0">
                  <c:v>Female Accidental</c:v>
                </c:pt>
              </c:strCache>
            </c:strRef>
          </c:tx>
          <c:spPr>
            <a:ln w="28575" cap="rnd">
              <a:solidFill>
                <a:schemeClr val="accent2">
                  <a:lumMod val="7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Sheet1!$C$3:$G$3</c:f>
              <c:numCache>
                <c:formatCode>General</c:formatCode>
                <c:ptCount val="5"/>
                <c:pt idx="0">
                  <c:v>2018</c:v>
                </c:pt>
                <c:pt idx="1">
                  <c:v>2019</c:v>
                </c:pt>
                <c:pt idx="2">
                  <c:v>2020</c:v>
                </c:pt>
                <c:pt idx="3">
                  <c:v>2021</c:v>
                </c:pt>
                <c:pt idx="4">
                  <c:v>2022</c:v>
                </c:pt>
              </c:numCache>
            </c:numRef>
          </c:cat>
          <c:val>
            <c:numRef>
              <c:f>Sheet1!$C$9:$G$9</c:f>
              <c:numCache>
                <c:formatCode>General</c:formatCode>
                <c:ptCount val="5"/>
                <c:pt idx="0">
                  <c:v>21</c:v>
                </c:pt>
                <c:pt idx="1">
                  <c:v>17</c:v>
                </c:pt>
                <c:pt idx="2">
                  <c:v>11</c:v>
                </c:pt>
                <c:pt idx="3">
                  <c:v>9</c:v>
                </c:pt>
                <c:pt idx="4">
                  <c:v>11</c:v>
                </c:pt>
              </c:numCache>
              <c:extLst/>
            </c:numRef>
          </c:val>
          <c:smooth val="0"/>
          <c:extLst>
            <c:ext xmlns:c16="http://schemas.microsoft.com/office/drawing/2014/chart" uri="{C3380CC4-5D6E-409C-BE32-E72D297353CC}">
              <c16:uniqueId val="{00000005-6410-40FC-B370-DB94C5F3752A}"/>
            </c:ext>
          </c:extLst>
        </c:ser>
        <c:dLbls>
          <c:dLblPos val="t"/>
          <c:showLegendKey val="0"/>
          <c:showVal val="1"/>
          <c:showCatName val="0"/>
          <c:showSerName val="0"/>
          <c:showPercent val="0"/>
          <c:showBubbleSize val="0"/>
        </c:dLbls>
        <c:smooth val="0"/>
        <c:axId val="410223328"/>
        <c:axId val="386907936"/>
        <c:extLst>
          <c:ext xmlns:c15="http://schemas.microsoft.com/office/drawing/2012/chart" uri="{02D57815-91ED-43cb-92C2-25804820EDAC}">
            <c15:filteredLineSeries>
              <c15:ser>
                <c:idx val="0"/>
                <c:order val="0"/>
                <c:tx>
                  <c:strRef>
                    <c:extLst>
                      <c:ext uri="{02D57815-91ED-43cb-92C2-25804820EDAC}">
                        <c15:formulaRef>
                          <c15:sqref>Sheet1!$B$4</c15:sqref>
                        </c15:formulaRef>
                      </c:ext>
                    </c:extLst>
                    <c:strCache>
                      <c:ptCount val="1"/>
                      <c:pt idx="0">
                        <c:v>Male</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Sheet1!$C$3:$G$3</c15:sqref>
                        </c15:formulaRef>
                      </c:ext>
                    </c:extLst>
                    <c:numCache>
                      <c:formatCode>General</c:formatCode>
                      <c:ptCount val="5"/>
                      <c:pt idx="0">
                        <c:v>2018</c:v>
                      </c:pt>
                      <c:pt idx="1">
                        <c:v>2019</c:v>
                      </c:pt>
                      <c:pt idx="2">
                        <c:v>2020</c:v>
                      </c:pt>
                      <c:pt idx="3">
                        <c:v>2021</c:v>
                      </c:pt>
                      <c:pt idx="4">
                        <c:v>2022</c:v>
                      </c:pt>
                    </c:numCache>
                  </c:numRef>
                </c:cat>
                <c:val>
                  <c:numRef>
                    <c:extLst>
                      <c:ext uri="{02D57815-91ED-43cb-92C2-25804820EDAC}">
                        <c15:formulaRef>
                          <c15:sqref>Sheet1!$C$4:$G$4</c15:sqref>
                        </c15:formulaRef>
                      </c:ext>
                    </c:extLst>
                    <c:numCache>
                      <c:formatCode>General</c:formatCode>
                      <c:ptCount val="5"/>
                      <c:pt idx="0">
                        <c:v>67</c:v>
                      </c:pt>
                      <c:pt idx="1">
                        <c:v>72</c:v>
                      </c:pt>
                      <c:pt idx="2">
                        <c:v>56</c:v>
                      </c:pt>
                      <c:pt idx="3">
                        <c:v>60</c:v>
                      </c:pt>
                      <c:pt idx="4">
                        <c:v>63</c:v>
                      </c:pt>
                    </c:numCache>
                  </c:numRef>
                </c:val>
                <c:smooth val="0"/>
                <c:extLst>
                  <c:ext xmlns:c16="http://schemas.microsoft.com/office/drawing/2014/chart" uri="{C3380CC4-5D6E-409C-BE32-E72D297353CC}">
                    <c16:uniqueId val="{00000006-6410-40FC-B370-DB94C5F3752A}"/>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Sheet1!$B$8</c15:sqref>
                        </c15:formulaRef>
                      </c:ext>
                    </c:extLst>
                    <c:strCache>
                      <c:ptCount val="1"/>
                      <c:pt idx="0">
                        <c:v>Female</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Sheet1!$C$3:$G$3</c15:sqref>
                        </c15:formulaRef>
                      </c:ext>
                    </c:extLst>
                    <c:numCache>
                      <c:formatCode>General</c:formatCode>
                      <c:ptCount val="5"/>
                      <c:pt idx="0">
                        <c:v>2018</c:v>
                      </c:pt>
                      <c:pt idx="1">
                        <c:v>2019</c:v>
                      </c:pt>
                      <c:pt idx="2">
                        <c:v>2020</c:v>
                      </c:pt>
                      <c:pt idx="3">
                        <c:v>2021</c:v>
                      </c:pt>
                      <c:pt idx="4">
                        <c:v>2022</c:v>
                      </c:pt>
                    </c:numCache>
                  </c:numRef>
                </c:cat>
                <c:val>
                  <c:numRef>
                    <c:extLst xmlns:c15="http://schemas.microsoft.com/office/drawing/2012/chart">
                      <c:ext xmlns:c15="http://schemas.microsoft.com/office/drawing/2012/chart" uri="{02D57815-91ED-43cb-92C2-25804820EDAC}">
                        <c15:formulaRef>
                          <c15:sqref>Sheet1!$C$8:$G$8</c15:sqref>
                        </c15:formulaRef>
                      </c:ext>
                    </c:extLst>
                    <c:numCache>
                      <c:formatCode>General</c:formatCode>
                      <c:ptCount val="5"/>
                      <c:pt idx="0">
                        <c:v>37</c:v>
                      </c:pt>
                      <c:pt idx="1">
                        <c:v>36</c:v>
                      </c:pt>
                      <c:pt idx="2">
                        <c:v>21</c:v>
                      </c:pt>
                      <c:pt idx="3">
                        <c:v>22</c:v>
                      </c:pt>
                      <c:pt idx="4">
                        <c:v>21</c:v>
                      </c:pt>
                    </c:numCache>
                  </c:numRef>
                </c:val>
                <c:smooth val="0"/>
                <c:extLst xmlns:c15="http://schemas.microsoft.com/office/drawing/2012/chart">
                  <c:ext xmlns:c16="http://schemas.microsoft.com/office/drawing/2014/chart" uri="{C3380CC4-5D6E-409C-BE32-E72D297353CC}">
                    <c16:uniqueId val="{00000007-6410-40FC-B370-DB94C5F3752A}"/>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Sheet1!$B$12</c15:sqref>
                        </c15:formulaRef>
                      </c:ext>
                    </c:extLst>
                    <c:strCache>
                      <c:ptCount val="1"/>
                      <c:pt idx="0">
                        <c:v>Unreported Gender</c:v>
                      </c:pt>
                    </c:strCache>
                  </c:strRef>
                </c:tx>
                <c:spPr>
                  <a:ln w="28575" cap="rnd">
                    <a:solidFill>
                      <a:schemeClr val="accent3">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Sheet1!$C$3:$G$3</c15:sqref>
                        </c15:formulaRef>
                      </c:ext>
                    </c:extLst>
                    <c:numCache>
                      <c:formatCode>General</c:formatCode>
                      <c:ptCount val="5"/>
                      <c:pt idx="0">
                        <c:v>2018</c:v>
                      </c:pt>
                      <c:pt idx="1">
                        <c:v>2019</c:v>
                      </c:pt>
                      <c:pt idx="2">
                        <c:v>2020</c:v>
                      </c:pt>
                      <c:pt idx="3">
                        <c:v>2021</c:v>
                      </c:pt>
                      <c:pt idx="4">
                        <c:v>2022</c:v>
                      </c:pt>
                    </c:numCache>
                  </c:numRef>
                </c:cat>
                <c:val>
                  <c:numRef>
                    <c:extLst xmlns:c15="http://schemas.microsoft.com/office/drawing/2012/chart">
                      <c:ext xmlns:c15="http://schemas.microsoft.com/office/drawing/2012/chart" uri="{02D57815-91ED-43cb-92C2-25804820EDAC}">
                        <c15:formulaRef>
                          <c15:sqref>Sheet1!$C$12:$G$12</c15:sqref>
                        </c15:formulaRef>
                      </c:ext>
                    </c:extLst>
                    <c:numCache>
                      <c:formatCode>General</c:formatCode>
                      <c:ptCount val="5"/>
                      <c:pt idx="0">
                        <c:v>0</c:v>
                      </c:pt>
                      <c:pt idx="1">
                        <c:v>0</c:v>
                      </c:pt>
                      <c:pt idx="2">
                        <c:v>0</c:v>
                      </c:pt>
                      <c:pt idx="3">
                        <c:v>1</c:v>
                      </c:pt>
                      <c:pt idx="4">
                        <c:v>0</c:v>
                      </c:pt>
                    </c:numCache>
                  </c:numRef>
                </c:val>
                <c:smooth val="0"/>
                <c:extLst xmlns:c15="http://schemas.microsoft.com/office/drawing/2012/chart">
                  <c:ext xmlns:c16="http://schemas.microsoft.com/office/drawing/2014/chart" uri="{C3380CC4-5D6E-409C-BE32-E72D297353CC}">
                    <c16:uniqueId val="{00000008-6410-40FC-B370-DB94C5F3752A}"/>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Sheet1!$B$13</c15:sqref>
                        </c15:formulaRef>
                      </c:ext>
                    </c:extLst>
                    <c:strCache>
                      <c:ptCount val="1"/>
                      <c:pt idx="0">
                        <c:v>Accidental</c:v>
                      </c:pt>
                    </c:strCache>
                  </c:strRef>
                </c:tx>
                <c:spPr>
                  <a:ln w="28575" cap="rnd">
                    <a:solidFill>
                      <a:schemeClr val="accent4">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Sheet1!$C$3:$G$3</c15:sqref>
                        </c15:formulaRef>
                      </c:ext>
                    </c:extLst>
                    <c:numCache>
                      <c:formatCode>General</c:formatCode>
                      <c:ptCount val="5"/>
                      <c:pt idx="0">
                        <c:v>2018</c:v>
                      </c:pt>
                      <c:pt idx="1">
                        <c:v>2019</c:v>
                      </c:pt>
                      <c:pt idx="2">
                        <c:v>2020</c:v>
                      </c:pt>
                      <c:pt idx="3">
                        <c:v>2021</c:v>
                      </c:pt>
                      <c:pt idx="4">
                        <c:v>2022</c:v>
                      </c:pt>
                    </c:numCache>
                  </c:numRef>
                </c:cat>
                <c:val>
                  <c:numRef>
                    <c:extLst xmlns:c15="http://schemas.microsoft.com/office/drawing/2012/chart">
                      <c:ext xmlns:c15="http://schemas.microsoft.com/office/drawing/2012/chart" uri="{02D57815-91ED-43cb-92C2-25804820EDAC}">
                        <c15:formulaRef>
                          <c15:sqref>Sheet1!$C$13:$G$13</c15:sqref>
                        </c15:formulaRef>
                      </c:ext>
                    </c:extLst>
                    <c:numCache>
                      <c:formatCode>General</c:formatCode>
                      <c:ptCount val="5"/>
                      <c:pt idx="0">
                        <c:v>0</c:v>
                      </c:pt>
                      <c:pt idx="1">
                        <c:v>0</c:v>
                      </c:pt>
                      <c:pt idx="2">
                        <c:v>0</c:v>
                      </c:pt>
                      <c:pt idx="3">
                        <c:v>0</c:v>
                      </c:pt>
                      <c:pt idx="4">
                        <c:v>0</c:v>
                      </c:pt>
                    </c:numCache>
                  </c:numRef>
                </c:val>
                <c:smooth val="0"/>
                <c:extLst xmlns:c15="http://schemas.microsoft.com/office/drawing/2012/chart">
                  <c:ext xmlns:c16="http://schemas.microsoft.com/office/drawing/2014/chart" uri="{C3380CC4-5D6E-409C-BE32-E72D297353CC}">
                    <c16:uniqueId val="{00000009-6410-40FC-B370-DB94C5F3752A}"/>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Sheet1!$B$14</c15:sqref>
                        </c15:formulaRef>
                      </c:ext>
                    </c:extLst>
                    <c:strCache>
                      <c:ptCount val="1"/>
                      <c:pt idx="0">
                        <c:v>Suicide</c:v>
                      </c:pt>
                    </c:strCache>
                  </c:strRef>
                </c:tx>
                <c:spPr>
                  <a:ln w="28575" cap="rnd">
                    <a:solidFill>
                      <a:schemeClr val="accent5">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Sheet1!$C$3:$G$3</c15:sqref>
                        </c15:formulaRef>
                      </c:ext>
                    </c:extLst>
                    <c:numCache>
                      <c:formatCode>General</c:formatCode>
                      <c:ptCount val="5"/>
                      <c:pt idx="0">
                        <c:v>2018</c:v>
                      </c:pt>
                      <c:pt idx="1">
                        <c:v>2019</c:v>
                      </c:pt>
                      <c:pt idx="2">
                        <c:v>2020</c:v>
                      </c:pt>
                      <c:pt idx="3">
                        <c:v>2021</c:v>
                      </c:pt>
                      <c:pt idx="4">
                        <c:v>2022</c:v>
                      </c:pt>
                    </c:numCache>
                  </c:numRef>
                </c:cat>
                <c:val>
                  <c:numRef>
                    <c:extLst xmlns:c15="http://schemas.microsoft.com/office/drawing/2012/chart">
                      <c:ext xmlns:c15="http://schemas.microsoft.com/office/drawing/2012/chart" uri="{02D57815-91ED-43cb-92C2-25804820EDAC}">
                        <c15:formulaRef>
                          <c15:sqref>Sheet1!$C$14:$G$14</c15:sqref>
                        </c15:formulaRef>
                      </c:ext>
                    </c:extLst>
                    <c:numCache>
                      <c:formatCode>General</c:formatCode>
                      <c:ptCount val="5"/>
                      <c:pt idx="0">
                        <c:v>0</c:v>
                      </c:pt>
                      <c:pt idx="1">
                        <c:v>0</c:v>
                      </c:pt>
                      <c:pt idx="2">
                        <c:v>0</c:v>
                      </c:pt>
                      <c:pt idx="3">
                        <c:v>1</c:v>
                      </c:pt>
                      <c:pt idx="4">
                        <c:v>0</c:v>
                      </c:pt>
                    </c:numCache>
                  </c:numRef>
                </c:val>
                <c:smooth val="0"/>
                <c:extLst xmlns:c15="http://schemas.microsoft.com/office/drawing/2012/chart">
                  <c:ext xmlns:c16="http://schemas.microsoft.com/office/drawing/2014/chart" uri="{C3380CC4-5D6E-409C-BE32-E72D297353CC}">
                    <c16:uniqueId val="{0000000A-6410-40FC-B370-DB94C5F3752A}"/>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Sheet1!$B$15</c15:sqref>
                        </c15:formulaRef>
                      </c:ext>
                    </c:extLst>
                    <c:strCache>
                      <c:ptCount val="1"/>
                      <c:pt idx="0">
                        <c:v>Other</c:v>
                      </c:pt>
                    </c:strCache>
                  </c:strRef>
                </c:tx>
                <c:spPr>
                  <a:ln w="28575" cap="rnd">
                    <a:solidFill>
                      <a:schemeClr val="accent6">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Sheet1!$C$3:$G$3</c15:sqref>
                        </c15:formulaRef>
                      </c:ext>
                    </c:extLst>
                    <c:numCache>
                      <c:formatCode>General</c:formatCode>
                      <c:ptCount val="5"/>
                      <c:pt idx="0">
                        <c:v>2018</c:v>
                      </c:pt>
                      <c:pt idx="1">
                        <c:v>2019</c:v>
                      </c:pt>
                      <c:pt idx="2">
                        <c:v>2020</c:v>
                      </c:pt>
                      <c:pt idx="3">
                        <c:v>2021</c:v>
                      </c:pt>
                      <c:pt idx="4">
                        <c:v>2022</c:v>
                      </c:pt>
                    </c:numCache>
                  </c:numRef>
                </c:cat>
                <c:val>
                  <c:numRef>
                    <c:extLst xmlns:c15="http://schemas.microsoft.com/office/drawing/2012/chart">
                      <c:ext xmlns:c15="http://schemas.microsoft.com/office/drawing/2012/chart" uri="{02D57815-91ED-43cb-92C2-25804820EDAC}">
                        <c15:formulaRef>
                          <c15:sqref>Sheet1!$C$15:$G$15</c15:sqref>
                        </c15:formulaRef>
                      </c:ext>
                    </c:extLst>
                    <c:numCache>
                      <c:formatCode>General</c:formatCode>
                      <c:ptCount val="5"/>
                      <c:pt idx="0">
                        <c:v>0</c:v>
                      </c:pt>
                      <c:pt idx="1">
                        <c:v>0</c:v>
                      </c:pt>
                      <c:pt idx="2">
                        <c:v>0</c:v>
                      </c:pt>
                      <c:pt idx="3">
                        <c:v>0</c:v>
                      </c:pt>
                      <c:pt idx="4">
                        <c:v>0</c:v>
                      </c:pt>
                    </c:numCache>
                  </c:numRef>
                </c:val>
                <c:smooth val="0"/>
                <c:extLst xmlns:c15="http://schemas.microsoft.com/office/drawing/2012/chart">
                  <c:ext xmlns:c16="http://schemas.microsoft.com/office/drawing/2014/chart" uri="{C3380CC4-5D6E-409C-BE32-E72D297353CC}">
                    <c16:uniqueId val="{0000000B-6410-40FC-B370-DB94C5F3752A}"/>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Sheet1!$B$16</c15:sqref>
                        </c15:formulaRef>
                      </c:ext>
                    </c:extLst>
                    <c:strCache>
                      <c:ptCount val="1"/>
                      <c:pt idx="0">
                        <c:v>Total</c:v>
                      </c:pt>
                    </c:strCache>
                  </c:strRef>
                </c:tx>
                <c:spPr>
                  <a:ln w="28575" cap="rnd">
                    <a:solidFill>
                      <a:schemeClr val="accent1">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Sheet1!$C$3:$G$3</c15:sqref>
                        </c15:formulaRef>
                      </c:ext>
                    </c:extLst>
                    <c:numCache>
                      <c:formatCode>General</c:formatCode>
                      <c:ptCount val="5"/>
                      <c:pt idx="0">
                        <c:v>2018</c:v>
                      </c:pt>
                      <c:pt idx="1">
                        <c:v>2019</c:v>
                      </c:pt>
                      <c:pt idx="2">
                        <c:v>2020</c:v>
                      </c:pt>
                      <c:pt idx="3">
                        <c:v>2021</c:v>
                      </c:pt>
                      <c:pt idx="4">
                        <c:v>2022</c:v>
                      </c:pt>
                    </c:numCache>
                  </c:numRef>
                </c:cat>
                <c:val>
                  <c:numRef>
                    <c:extLst xmlns:c15="http://schemas.microsoft.com/office/drawing/2012/chart">
                      <c:ext xmlns:c15="http://schemas.microsoft.com/office/drawing/2012/chart" uri="{02D57815-91ED-43cb-92C2-25804820EDAC}">
                        <c15:formulaRef>
                          <c15:sqref>Sheet1!$C$16:$G$16</c15:sqref>
                        </c15:formulaRef>
                      </c:ext>
                    </c:extLst>
                    <c:numCache>
                      <c:formatCode>General</c:formatCode>
                      <c:ptCount val="5"/>
                      <c:pt idx="0">
                        <c:v>104</c:v>
                      </c:pt>
                      <c:pt idx="1">
                        <c:v>108</c:v>
                      </c:pt>
                      <c:pt idx="2">
                        <c:v>77</c:v>
                      </c:pt>
                      <c:pt idx="3">
                        <c:v>83</c:v>
                      </c:pt>
                      <c:pt idx="4">
                        <c:v>84</c:v>
                      </c:pt>
                    </c:numCache>
                  </c:numRef>
                </c:val>
                <c:smooth val="0"/>
                <c:extLst xmlns:c15="http://schemas.microsoft.com/office/drawing/2012/chart">
                  <c:ext xmlns:c16="http://schemas.microsoft.com/office/drawing/2014/chart" uri="{C3380CC4-5D6E-409C-BE32-E72D297353CC}">
                    <c16:uniqueId val="{0000000C-6410-40FC-B370-DB94C5F3752A}"/>
                  </c:ext>
                </c:extLst>
              </c15:ser>
            </c15:filteredLineSeries>
          </c:ext>
        </c:extLst>
      </c:lineChart>
      <c:catAx>
        <c:axId val="41022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6907936"/>
        <c:crosses val="autoZero"/>
        <c:auto val="1"/>
        <c:lblAlgn val="ctr"/>
        <c:lblOffset val="100"/>
        <c:noMultiLvlLbl val="0"/>
      </c:catAx>
      <c:valAx>
        <c:axId val="386907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0223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a:t>Body of Water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Sheet1!$M$21</c:f>
              <c:strCache>
                <c:ptCount val="1"/>
                <c:pt idx="0">
                  <c:v>2018</c:v>
                </c:pt>
              </c:strCache>
            </c:strRef>
          </c:tx>
          <c:spPr>
            <a:solidFill>
              <a:schemeClr val="accent1"/>
            </a:solidFill>
            <a:ln>
              <a:noFill/>
            </a:ln>
            <a:effectLst/>
          </c:spPr>
          <c:invertIfNegative val="0"/>
          <c:dLbls>
            <c:dLbl>
              <c:idx val="1"/>
              <c:layout>
                <c:manualLayout>
                  <c:x val="3.6232247284878863E-3"/>
                  <c:y val="-6.46647661981790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B7D-49B0-9028-230F7139FDED}"/>
                </c:ext>
              </c:extLst>
            </c:dLbl>
            <c:dLbl>
              <c:idx val="2"/>
              <c:layout>
                <c:manualLayout>
                  <c:x val="5.3049289891395155E-3"/>
                  <c:y val="-6.62512154158932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7D-49B0-9028-230F7139FDE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(Sheet1!$L$27,Sheet1!$L$33,Sheet1!$L$39,Sheet1!$L$46)</c:f>
              <c:strCache>
                <c:ptCount val="4"/>
                <c:pt idx="0">
                  <c:v>Fresh Water Total</c:v>
                </c:pt>
                <c:pt idx="1">
                  <c:v>Other Total</c:v>
                </c:pt>
                <c:pt idx="2">
                  <c:v>Pool/Ponds Total</c:v>
                </c:pt>
                <c:pt idx="3">
                  <c:v>Sea Water Total</c:v>
                </c:pt>
              </c:strCache>
              <c:extLst/>
            </c:strRef>
          </c:cat>
          <c:val>
            <c:numRef>
              <c:f>(Sheet1!$M$27,Sheet1!$M$33,Sheet1!$M$39,Sheet1!$M$46)</c:f>
              <c:numCache>
                <c:formatCode>General</c:formatCode>
                <c:ptCount val="4"/>
                <c:pt idx="0">
                  <c:v>53</c:v>
                </c:pt>
                <c:pt idx="1">
                  <c:v>15</c:v>
                </c:pt>
                <c:pt idx="2">
                  <c:v>11</c:v>
                </c:pt>
                <c:pt idx="3">
                  <c:v>71</c:v>
                </c:pt>
              </c:numCache>
              <c:extLst/>
            </c:numRef>
          </c:val>
          <c:extLst>
            <c:ext xmlns:c16="http://schemas.microsoft.com/office/drawing/2014/chart" uri="{C3380CC4-5D6E-409C-BE32-E72D297353CC}">
              <c16:uniqueId val="{00000001-EB7D-49B0-9028-230F7139FDED}"/>
            </c:ext>
          </c:extLst>
        </c:ser>
        <c:ser>
          <c:idx val="1"/>
          <c:order val="1"/>
          <c:tx>
            <c:strRef>
              <c:f>Sheet1!$N$21</c:f>
              <c:strCache>
                <c:ptCount val="1"/>
                <c:pt idx="0">
                  <c:v>2019</c:v>
                </c:pt>
              </c:strCache>
            </c:strRef>
          </c:tx>
          <c:spPr>
            <a:solidFill>
              <a:schemeClr val="accent2"/>
            </a:solidFill>
            <a:ln>
              <a:noFill/>
            </a:ln>
            <a:effectLst/>
          </c:spPr>
          <c:invertIfNegative val="0"/>
          <c:dLbls>
            <c:dLbl>
              <c:idx val="1"/>
              <c:layout>
                <c:manualLayout>
                  <c:x val="0"/>
                  <c:y val="7.22648722708387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B7D-49B0-9028-230F7139FDED}"/>
                </c:ext>
              </c:extLst>
            </c:dLbl>
            <c:dLbl>
              <c:idx val="2"/>
              <c:layout>
                <c:manualLayout>
                  <c:x val="-2.3245614035087719E-2"/>
                  <c:y val="5.40418103067267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B7D-49B0-9028-230F7139FDE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(Sheet1!$L$27,Sheet1!$L$33,Sheet1!$L$39,Sheet1!$L$46)</c:f>
              <c:strCache>
                <c:ptCount val="4"/>
                <c:pt idx="0">
                  <c:v>Fresh Water Total</c:v>
                </c:pt>
                <c:pt idx="1">
                  <c:v>Other Total</c:v>
                </c:pt>
                <c:pt idx="2">
                  <c:v>Pool/Ponds Total</c:v>
                </c:pt>
                <c:pt idx="3">
                  <c:v>Sea Water Total</c:v>
                </c:pt>
              </c:strCache>
              <c:extLst/>
            </c:strRef>
          </c:cat>
          <c:val>
            <c:numRef>
              <c:f>(Sheet1!$N$27,Sheet1!$N$33,Sheet1!$N$39,Sheet1!$N$46)</c:f>
              <c:numCache>
                <c:formatCode>General</c:formatCode>
                <c:ptCount val="4"/>
                <c:pt idx="0">
                  <c:v>47</c:v>
                </c:pt>
                <c:pt idx="1">
                  <c:v>5</c:v>
                </c:pt>
                <c:pt idx="2">
                  <c:v>2</c:v>
                </c:pt>
                <c:pt idx="3">
                  <c:v>107</c:v>
                </c:pt>
              </c:numCache>
              <c:extLst/>
            </c:numRef>
          </c:val>
          <c:extLst>
            <c:ext xmlns:c16="http://schemas.microsoft.com/office/drawing/2014/chart" uri="{C3380CC4-5D6E-409C-BE32-E72D297353CC}">
              <c16:uniqueId val="{00000004-EB7D-49B0-9028-230F7139FDED}"/>
            </c:ext>
          </c:extLst>
        </c:ser>
        <c:ser>
          <c:idx val="2"/>
          <c:order val="2"/>
          <c:tx>
            <c:strRef>
              <c:f>Sheet1!$O$21</c:f>
              <c:strCache>
                <c:ptCount val="1"/>
                <c:pt idx="0">
                  <c:v>2020</c:v>
                </c:pt>
              </c:strCache>
            </c:strRef>
          </c:tx>
          <c:spPr>
            <a:solidFill>
              <a:schemeClr val="accent6"/>
            </a:solidFill>
            <a:ln>
              <a:noFill/>
            </a:ln>
            <a:effectLst/>
          </c:spPr>
          <c:invertIfNegative val="0"/>
          <c:dLbls>
            <c:dLbl>
              <c:idx val="1"/>
              <c:layout>
                <c:manualLayout>
                  <c:x val="2.0685324422166494E-2"/>
                  <c:y val="6.02207637231503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B7D-49B0-9028-230F7139FDED}"/>
                </c:ext>
              </c:extLst>
            </c:dLbl>
            <c:dLbl>
              <c:idx val="2"/>
              <c:layout>
                <c:manualLayout>
                  <c:x val="-4.7330827067669171E-3"/>
                  <c:y val="7.516949527092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B7D-49B0-9028-230F7139FDE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(Sheet1!$L$27,Sheet1!$L$33,Sheet1!$L$39,Sheet1!$L$46)</c:f>
              <c:strCache>
                <c:ptCount val="4"/>
                <c:pt idx="0">
                  <c:v>Fresh Water Total</c:v>
                </c:pt>
                <c:pt idx="1">
                  <c:v>Other Total</c:v>
                </c:pt>
                <c:pt idx="2">
                  <c:v>Pool/Ponds Total</c:v>
                </c:pt>
                <c:pt idx="3">
                  <c:v>Sea Water Total</c:v>
                </c:pt>
              </c:strCache>
              <c:extLst/>
            </c:strRef>
          </c:cat>
          <c:val>
            <c:numRef>
              <c:f>(Sheet1!$O$27,Sheet1!$O$33,Sheet1!$O$39,Sheet1!$O$46)</c:f>
              <c:numCache>
                <c:formatCode>General</c:formatCode>
                <c:ptCount val="4"/>
                <c:pt idx="0">
                  <c:v>48</c:v>
                </c:pt>
                <c:pt idx="1">
                  <c:v>2</c:v>
                </c:pt>
                <c:pt idx="2">
                  <c:v>1</c:v>
                </c:pt>
                <c:pt idx="3">
                  <c:v>47</c:v>
                </c:pt>
              </c:numCache>
              <c:extLst/>
            </c:numRef>
          </c:val>
          <c:extLst>
            <c:ext xmlns:c16="http://schemas.microsoft.com/office/drawing/2014/chart" uri="{C3380CC4-5D6E-409C-BE32-E72D297353CC}">
              <c16:uniqueId val="{00000007-EB7D-49B0-9028-230F7139FDED}"/>
            </c:ext>
          </c:extLst>
        </c:ser>
        <c:ser>
          <c:idx val="3"/>
          <c:order val="3"/>
          <c:tx>
            <c:strRef>
              <c:f>Sheet1!$P$21</c:f>
              <c:strCache>
                <c:ptCount val="1"/>
                <c:pt idx="0">
                  <c:v>2021</c:v>
                </c:pt>
              </c:strCache>
            </c:strRef>
          </c:tx>
          <c:spPr>
            <a:solidFill>
              <a:schemeClr val="accent4"/>
            </a:solidFill>
            <a:ln>
              <a:noFill/>
            </a:ln>
            <a:effectLst/>
          </c:spPr>
          <c:invertIfNegative val="0"/>
          <c:dLbls>
            <c:dLbl>
              <c:idx val="1"/>
              <c:layout>
                <c:manualLayout>
                  <c:x val="1.7559871901977164E-2"/>
                  <c:y val="3.29731282595244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B7D-49B0-9028-230F7139FDED}"/>
                </c:ext>
              </c:extLst>
            </c:dLbl>
            <c:dLbl>
              <c:idx val="2"/>
              <c:layout>
                <c:manualLayout>
                  <c:x val="1.5378724589250872E-2"/>
                  <c:y val="7.46486343145053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B7D-49B0-9028-230F7139FDE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(Sheet1!$L$27,Sheet1!$L$33,Sheet1!$L$39,Sheet1!$L$46)</c:f>
              <c:strCache>
                <c:ptCount val="4"/>
                <c:pt idx="0">
                  <c:v>Fresh Water Total</c:v>
                </c:pt>
                <c:pt idx="1">
                  <c:v>Other Total</c:v>
                </c:pt>
                <c:pt idx="2">
                  <c:v>Pool/Ponds Total</c:v>
                </c:pt>
                <c:pt idx="3">
                  <c:v>Sea Water Total</c:v>
                </c:pt>
              </c:strCache>
              <c:extLst/>
            </c:strRef>
          </c:cat>
          <c:val>
            <c:numRef>
              <c:f>(Sheet1!$P$27,Sheet1!$P$33,Sheet1!$P$39,Sheet1!$P$46)</c:f>
              <c:numCache>
                <c:formatCode>General</c:formatCode>
                <c:ptCount val="4"/>
                <c:pt idx="0">
                  <c:v>51</c:v>
                </c:pt>
                <c:pt idx="1">
                  <c:v>3</c:v>
                </c:pt>
                <c:pt idx="2">
                  <c:v>2</c:v>
                </c:pt>
                <c:pt idx="3">
                  <c:v>48</c:v>
                </c:pt>
              </c:numCache>
              <c:extLst/>
            </c:numRef>
          </c:val>
          <c:extLst>
            <c:ext xmlns:c16="http://schemas.microsoft.com/office/drawing/2014/chart" uri="{C3380CC4-5D6E-409C-BE32-E72D297353CC}">
              <c16:uniqueId val="{0000000A-EB7D-49B0-9028-230F7139FDED}"/>
            </c:ext>
          </c:extLst>
        </c:ser>
        <c:ser>
          <c:idx val="4"/>
          <c:order val="4"/>
          <c:tx>
            <c:strRef>
              <c:f>Sheet1!$Q$21</c:f>
              <c:strCache>
                <c:ptCount val="1"/>
                <c:pt idx="0">
                  <c:v>2022</c:v>
                </c:pt>
              </c:strCache>
            </c:strRef>
          </c:tx>
          <c:spPr>
            <a:solidFill>
              <a:srgbClr val="C00000"/>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B-EB7D-49B0-9028-230F7139FDED}"/>
                </c:ext>
              </c:extLst>
            </c:dLbl>
            <c:dLbl>
              <c:idx val="2"/>
              <c:layout>
                <c:manualLayout>
                  <c:x val="2.8515733778891675E-2"/>
                  <c:y val="1.41430213029258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B7D-49B0-9028-230F7139FDE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(Sheet1!$L$27,Sheet1!$L$33,Sheet1!$L$39,Sheet1!$L$46)</c:f>
              <c:strCache>
                <c:ptCount val="4"/>
                <c:pt idx="0">
                  <c:v>Fresh Water Total</c:v>
                </c:pt>
                <c:pt idx="1">
                  <c:v>Other Total</c:v>
                </c:pt>
                <c:pt idx="2">
                  <c:v>Pool/Ponds Total</c:v>
                </c:pt>
                <c:pt idx="3">
                  <c:v>Sea Water Total</c:v>
                </c:pt>
              </c:strCache>
              <c:extLst/>
            </c:strRef>
          </c:cat>
          <c:val>
            <c:numRef>
              <c:f>(Sheet1!$Q$27,Sheet1!$Q$33,Sheet1!$Q$39,Sheet1!$Q$46)</c:f>
              <c:numCache>
                <c:formatCode>General</c:formatCode>
                <c:ptCount val="4"/>
                <c:pt idx="0">
                  <c:v>45</c:v>
                </c:pt>
                <c:pt idx="1">
                  <c:v>0</c:v>
                </c:pt>
                <c:pt idx="2">
                  <c:v>2</c:v>
                </c:pt>
                <c:pt idx="3">
                  <c:v>59</c:v>
                </c:pt>
              </c:numCache>
              <c:extLst/>
            </c:numRef>
          </c:val>
          <c:extLst>
            <c:ext xmlns:c16="http://schemas.microsoft.com/office/drawing/2014/chart" uri="{C3380CC4-5D6E-409C-BE32-E72D297353CC}">
              <c16:uniqueId val="{0000000D-EB7D-49B0-9028-230F7139FDED}"/>
            </c:ext>
          </c:extLst>
        </c:ser>
        <c:dLbls>
          <c:showLegendKey val="0"/>
          <c:showVal val="0"/>
          <c:showCatName val="0"/>
          <c:showSerName val="0"/>
          <c:showPercent val="0"/>
          <c:showBubbleSize val="0"/>
        </c:dLbls>
        <c:gapWidth val="150"/>
        <c:overlap val="100"/>
        <c:axId val="476951024"/>
        <c:axId val="1994114160"/>
        <c:extLst>
          <c:ext xmlns:c15="http://schemas.microsoft.com/office/drawing/2012/chart" uri="{02D57815-91ED-43cb-92C2-25804820EDAC}">
            <c15:filteredBarSeries>
              <c15:ser>
                <c:idx val="5"/>
                <c:order val="5"/>
                <c:tx>
                  <c:strRef>
                    <c:extLst>
                      <c:ext uri="{02D57815-91ED-43cb-92C2-25804820EDAC}">
                        <c15:formulaRef>
                          <c15:sqref>Sheet1!$R$21</c15:sqref>
                        </c15:formulaRef>
                      </c:ext>
                    </c:extLst>
                    <c:strCache>
                      <c:ptCount val="1"/>
                      <c:pt idx="0">
                        <c:v>Total</c:v>
                      </c:pt>
                    </c:strCache>
                  </c:strRef>
                </c:tx>
                <c:spPr>
                  <a:solidFill>
                    <a:schemeClr val="accent6"/>
                  </a:solidFill>
                  <a:ln>
                    <a:noFill/>
                  </a:ln>
                  <a:effectLst/>
                </c:spPr>
                <c:invertIfNegative val="0"/>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uri="{CE6537A1-D6FC-4f65-9D91-7224C49458BB}">
                      <c15:spPr xmlns:c15="http://schemas.microsoft.com/office/drawing/2012/chart">
                        <a:prstGeom prst="wedgeRectCallout">
                          <a:avLst/>
                        </a:prstGeom>
                        <a:noFill/>
                        <a:ln>
                          <a:noFill/>
                        </a:ln>
                      </c15:spPr>
                      <c15:showLeaderLines val="0"/>
                    </c:ext>
                  </c:extLst>
                </c:dLbls>
                <c:cat>
                  <c:strRef>
                    <c:extLst>
                      <c:ext uri="{02D57815-91ED-43cb-92C2-25804820EDAC}">
                        <c15:formulaRef>
                          <c15:sqref>(Sheet1!$L$27,Sheet1!$L$33,Sheet1!$L$39,Sheet1!$L$46)</c15:sqref>
                        </c15:formulaRef>
                      </c:ext>
                    </c:extLst>
                    <c:strCache>
                      <c:ptCount val="4"/>
                      <c:pt idx="0">
                        <c:v>Fresh Water Total</c:v>
                      </c:pt>
                      <c:pt idx="1">
                        <c:v>Other Total</c:v>
                      </c:pt>
                      <c:pt idx="2">
                        <c:v>Pool/Ponds Total</c:v>
                      </c:pt>
                      <c:pt idx="3">
                        <c:v>Sea Water Total</c:v>
                      </c:pt>
                    </c:strCache>
                  </c:strRef>
                </c:cat>
                <c:val>
                  <c:numRef>
                    <c:extLst>
                      <c:ext uri="{02D57815-91ED-43cb-92C2-25804820EDAC}">
                        <c15:formulaRef>
                          <c15:sqref>(Sheet1!$R$27,Sheet1!$R$33,Sheet1!$R$39,Sheet1!$R$46)</c15:sqref>
                        </c15:formulaRef>
                      </c:ext>
                    </c:extLst>
                    <c:numCache>
                      <c:formatCode>General</c:formatCode>
                      <c:ptCount val="4"/>
                      <c:pt idx="0">
                        <c:v>244</c:v>
                      </c:pt>
                      <c:pt idx="1">
                        <c:v>25</c:v>
                      </c:pt>
                      <c:pt idx="2">
                        <c:v>18</c:v>
                      </c:pt>
                      <c:pt idx="3">
                        <c:v>332</c:v>
                      </c:pt>
                    </c:numCache>
                  </c:numRef>
                </c:val>
                <c:extLst>
                  <c:ext xmlns:c16="http://schemas.microsoft.com/office/drawing/2014/chart" uri="{C3380CC4-5D6E-409C-BE32-E72D297353CC}">
                    <c16:uniqueId val="{0000000E-EB7D-49B0-9028-230F7139FDED}"/>
                  </c:ext>
                </c:extLst>
              </c15:ser>
            </c15:filteredBarSeries>
          </c:ext>
        </c:extLst>
      </c:barChart>
      <c:catAx>
        <c:axId val="4769510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4114160"/>
        <c:crosses val="autoZero"/>
        <c:auto val="1"/>
        <c:lblAlgn val="ctr"/>
        <c:lblOffset val="100"/>
        <c:noMultiLvlLbl val="0"/>
      </c:catAx>
      <c:valAx>
        <c:axId val="19941141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6951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Activity Prior to Drowning Incident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23"/>
          <c:order val="23"/>
          <c:tx>
            <c:strRef>
              <c:f>Sheet1!$L$76</c:f>
              <c:strCache>
                <c:ptCount val="1"/>
                <c:pt idx="0">
                  <c:v>Water Based</c:v>
                </c:pt>
              </c:strCache>
            </c:strRef>
          </c:tx>
          <c:spPr>
            <a:solidFill>
              <a:schemeClr val="accent1"/>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Sheet1!$M$52:$Q$52</c:f>
              <c:numCache>
                <c:formatCode>General</c:formatCode>
                <c:ptCount val="5"/>
                <c:pt idx="0">
                  <c:v>2018</c:v>
                </c:pt>
                <c:pt idx="1">
                  <c:v>2019</c:v>
                </c:pt>
                <c:pt idx="2">
                  <c:v>2020</c:v>
                </c:pt>
                <c:pt idx="3">
                  <c:v>2021</c:v>
                </c:pt>
                <c:pt idx="4">
                  <c:v>2022</c:v>
                </c:pt>
              </c:numCache>
            </c:numRef>
          </c:cat>
          <c:val>
            <c:numRef>
              <c:f>Sheet1!$M$76:$Q$76</c:f>
              <c:numCache>
                <c:formatCode>General</c:formatCode>
                <c:ptCount val="5"/>
                <c:pt idx="0">
                  <c:v>51</c:v>
                </c:pt>
                <c:pt idx="1">
                  <c:v>31</c:v>
                </c:pt>
                <c:pt idx="2">
                  <c:v>27</c:v>
                </c:pt>
                <c:pt idx="3">
                  <c:v>32</c:v>
                </c:pt>
                <c:pt idx="4">
                  <c:v>46</c:v>
                </c:pt>
              </c:numCache>
              <c:extLst/>
            </c:numRef>
          </c:val>
          <c:extLst>
            <c:ext xmlns:c16="http://schemas.microsoft.com/office/drawing/2014/chart" uri="{C3380CC4-5D6E-409C-BE32-E72D297353CC}">
              <c16:uniqueId val="{00000000-A40E-417E-B953-F4DEC270F980}"/>
            </c:ext>
          </c:extLst>
        </c:ser>
        <c:ser>
          <c:idx val="24"/>
          <c:order val="24"/>
          <c:tx>
            <c:strRef>
              <c:f>Sheet1!$L$77</c:f>
              <c:strCache>
                <c:ptCount val="1"/>
                <c:pt idx="0">
                  <c:v>Non-Water Based</c:v>
                </c:pt>
              </c:strCache>
            </c:strRef>
          </c:tx>
          <c:spPr>
            <a:solidFill>
              <a:schemeClr val="accent6"/>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Sheet1!$M$52:$Q$52</c:f>
              <c:numCache>
                <c:formatCode>General</c:formatCode>
                <c:ptCount val="5"/>
                <c:pt idx="0">
                  <c:v>2018</c:v>
                </c:pt>
                <c:pt idx="1">
                  <c:v>2019</c:v>
                </c:pt>
                <c:pt idx="2">
                  <c:v>2020</c:v>
                </c:pt>
                <c:pt idx="3">
                  <c:v>2021</c:v>
                </c:pt>
                <c:pt idx="4">
                  <c:v>2022</c:v>
                </c:pt>
              </c:numCache>
            </c:numRef>
          </c:cat>
          <c:val>
            <c:numRef>
              <c:f>Sheet1!$M$77:$Q$77</c:f>
              <c:numCache>
                <c:formatCode>General</c:formatCode>
                <c:ptCount val="5"/>
                <c:pt idx="0">
                  <c:v>64</c:v>
                </c:pt>
                <c:pt idx="1">
                  <c:v>104</c:v>
                </c:pt>
                <c:pt idx="2">
                  <c:v>54</c:v>
                </c:pt>
                <c:pt idx="3">
                  <c:v>57</c:v>
                </c:pt>
                <c:pt idx="4">
                  <c:v>58</c:v>
                </c:pt>
              </c:numCache>
              <c:extLst/>
            </c:numRef>
          </c:val>
          <c:extLst>
            <c:ext xmlns:c16="http://schemas.microsoft.com/office/drawing/2014/chart" uri="{C3380CC4-5D6E-409C-BE32-E72D297353CC}">
              <c16:uniqueId val="{00000001-A40E-417E-B953-F4DEC270F980}"/>
            </c:ext>
          </c:extLst>
        </c:ser>
        <c:ser>
          <c:idx val="25"/>
          <c:order val="25"/>
          <c:tx>
            <c:strRef>
              <c:f>Sheet1!$L$78</c:f>
              <c:strCache>
                <c:ptCount val="1"/>
                <c:pt idx="0">
                  <c:v>Work/Farming</c:v>
                </c:pt>
              </c:strCache>
            </c:strRef>
          </c:tx>
          <c:spPr>
            <a:solidFill>
              <a:schemeClr val="accent4"/>
            </a:solidFill>
            <a:ln>
              <a:noFill/>
            </a:ln>
            <a:effectLst/>
          </c:spPr>
          <c:invertIfNegative val="0"/>
          <c:dLbls>
            <c:dLbl>
              <c:idx val="0"/>
              <c:layout>
                <c:manualLayout>
                  <c:x val="7.367149758454105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A40E-417E-B953-F4DEC270F980}"/>
                </c:ext>
              </c:extLst>
            </c:dLbl>
            <c:dLbl>
              <c:idx val="1"/>
              <c:layout>
                <c:manualLayout>
                  <c:x val="6.6425120772946822E-2"/>
                  <c:y val="2.91864249571051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A40E-417E-B953-F4DEC270F980}"/>
                </c:ext>
              </c:extLst>
            </c:dLbl>
            <c:dLbl>
              <c:idx val="2"/>
              <c:layout>
                <c:manualLayout>
                  <c:x val="6.4009661835748799E-2"/>
                  <c:y val="1.45932124785526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A40E-417E-B953-F4DEC270F980}"/>
                </c:ext>
              </c:extLst>
            </c:dLbl>
            <c:dLbl>
              <c:idx val="3"/>
              <c:layout>
                <c:manualLayout>
                  <c:x val="5.7971014492753624E-2"/>
                  <c:y val="5.83728499142102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A40E-417E-B953-F4DEC270F980}"/>
                </c:ext>
              </c:extLst>
            </c:dLbl>
            <c:dLbl>
              <c:idx val="4"/>
              <c:layout>
                <c:manualLayout>
                  <c:x val="6.7632850241545889E-2"/>
                  <c:y val="1.4593212478552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A40E-417E-B953-F4DEC270F98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Sheet1!$M$52:$Q$52</c:f>
              <c:numCache>
                <c:formatCode>General</c:formatCode>
                <c:ptCount val="5"/>
                <c:pt idx="0">
                  <c:v>2018</c:v>
                </c:pt>
                <c:pt idx="1">
                  <c:v>2019</c:v>
                </c:pt>
                <c:pt idx="2">
                  <c:v>2020</c:v>
                </c:pt>
                <c:pt idx="3">
                  <c:v>2021</c:v>
                </c:pt>
                <c:pt idx="4">
                  <c:v>2022</c:v>
                </c:pt>
              </c:numCache>
            </c:numRef>
          </c:cat>
          <c:val>
            <c:numRef>
              <c:f>Sheet1!$M$78:$Q$78</c:f>
              <c:numCache>
                <c:formatCode>General</c:formatCode>
                <c:ptCount val="5"/>
                <c:pt idx="0">
                  <c:v>7</c:v>
                </c:pt>
                <c:pt idx="1">
                  <c:v>5</c:v>
                </c:pt>
                <c:pt idx="2">
                  <c:v>2</c:v>
                </c:pt>
                <c:pt idx="3">
                  <c:v>3</c:v>
                </c:pt>
                <c:pt idx="4">
                  <c:v>2</c:v>
                </c:pt>
              </c:numCache>
              <c:extLst/>
            </c:numRef>
          </c:val>
          <c:extLst>
            <c:ext xmlns:c16="http://schemas.microsoft.com/office/drawing/2014/chart" uri="{C3380CC4-5D6E-409C-BE32-E72D297353CC}">
              <c16:uniqueId val="{00000002-A40E-417E-B953-F4DEC270F980}"/>
            </c:ext>
          </c:extLst>
        </c:ser>
        <c:ser>
          <c:idx val="26"/>
          <c:order val="26"/>
          <c:tx>
            <c:strRef>
              <c:f>Sheet1!$L$79</c:f>
              <c:strCache>
                <c:ptCount val="1"/>
                <c:pt idx="0">
                  <c:v>Reported Missing/Undisclosed</c:v>
                </c:pt>
              </c:strCache>
            </c:strRef>
          </c:tx>
          <c:spPr>
            <a:solidFill>
              <a:srgbClr val="C00000"/>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Sheet1!$M$52:$Q$52</c:f>
              <c:numCache>
                <c:formatCode>General</c:formatCode>
                <c:ptCount val="5"/>
                <c:pt idx="0">
                  <c:v>2018</c:v>
                </c:pt>
                <c:pt idx="1">
                  <c:v>2019</c:v>
                </c:pt>
                <c:pt idx="2">
                  <c:v>2020</c:v>
                </c:pt>
                <c:pt idx="3">
                  <c:v>2021</c:v>
                </c:pt>
                <c:pt idx="4">
                  <c:v>2022</c:v>
                </c:pt>
              </c:numCache>
            </c:numRef>
          </c:cat>
          <c:val>
            <c:numRef>
              <c:f>Sheet1!$M$79:$Q$79</c:f>
              <c:numCache>
                <c:formatCode>General</c:formatCode>
                <c:ptCount val="5"/>
                <c:pt idx="0">
                  <c:v>20</c:v>
                </c:pt>
                <c:pt idx="1">
                  <c:v>15</c:v>
                </c:pt>
                <c:pt idx="2">
                  <c:v>11</c:v>
                </c:pt>
                <c:pt idx="3">
                  <c:v>20</c:v>
                </c:pt>
                <c:pt idx="4">
                  <c:v>8</c:v>
                </c:pt>
              </c:numCache>
              <c:extLst/>
            </c:numRef>
          </c:val>
          <c:extLst>
            <c:ext xmlns:c16="http://schemas.microsoft.com/office/drawing/2014/chart" uri="{C3380CC4-5D6E-409C-BE32-E72D297353CC}">
              <c16:uniqueId val="{00000003-A40E-417E-B953-F4DEC270F980}"/>
            </c:ext>
          </c:extLst>
        </c:ser>
        <c:dLbls>
          <c:showLegendKey val="0"/>
          <c:showVal val="0"/>
          <c:showCatName val="0"/>
          <c:showSerName val="0"/>
          <c:showPercent val="0"/>
          <c:showBubbleSize val="0"/>
        </c:dLbls>
        <c:gapWidth val="150"/>
        <c:overlap val="100"/>
        <c:axId val="16737552"/>
        <c:axId val="109096576"/>
        <c:extLst>
          <c:ext xmlns:c15="http://schemas.microsoft.com/office/drawing/2012/chart" uri="{02D57815-91ED-43cb-92C2-25804820EDAC}">
            <c15:filteredBarSeries>
              <c15:ser>
                <c:idx val="0"/>
                <c:order val="0"/>
                <c:tx>
                  <c:strRef>
                    <c:extLst>
                      <c:ext uri="{02D57815-91ED-43cb-92C2-25804820EDAC}">
                        <c15:formulaRef>
                          <c15:sqref>Sheet1!$L$53</c15:sqref>
                        </c15:formulaRef>
                      </c:ext>
                    </c:extLst>
                    <c:strCache>
                      <c:ptCount val="1"/>
                      <c:pt idx="0">
                        <c:v>Bathing - Domestic (Pool, bath tub, etc) (Incident - Activity Prior to Drowning)</c:v>
                      </c:pt>
                    </c:strCache>
                  </c:strRef>
                </c:tx>
                <c:spPr>
                  <a:solidFill>
                    <a:schemeClr val="accent1"/>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uri="{CE6537A1-D6FC-4f65-9D91-7224C49458BB}">
                      <c15:spPr xmlns:c15="http://schemas.microsoft.com/office/drawing/2012/chart">
                        <a:prstGeom prst="wedgeRectCallout">
                          <a:avLst/>
                        </a:prstGeom>
                        <a:noFill/>
                        <a:ln>
                          <a:noFill/>
                        </a:ln>
                      </c15:spPr>
                      <c15:showLeaderLines val="0"/>
                    </c:ext>
                  </c:extLst>
                </c:dLbls>
                <c:cat>
                  <c:numRef>
                    <c:extLst>
                      <c:ext uri="{02D57815-91ED-43cb-92C2-25804820EDAC}">
                        <c15:formulaRef>
                          <c15:sqref>Sheet1!$M$52:$Q$52</c15:sqref>
                        </c15:formulaRef>
                      </c:ext>
                    </c:extLst>
                    <c:numCache>
                      <c:formatCode>General</c:formatCode>
                      <c:ptCount val="5"/>
                      <c:pt idx="0">
                        <c:v>2018</c:v>
                      </c:pt>
                      <c:pt idx="1">
                        <c:v>2019</c:v>
                      </c:pt>
                      <c:pt idx="2">
                        <c:v>2020</c:v>
                      </c:pt>
                      <c:pt idx="3">
                        <c:v>2021</c:v>
                      </c:pt>
                      <c:pt idx="4">
                        <c:v>2022</c:v>
                      </c:pt>
                    </c:numCache>
                  </c:numRef>
                </c:cat>
                <c:val>
                  <c:numRef>
                    <c:extLst>
                      <c:ext uri="{02D57815-91ED-43cb-92C2-25804820EDAC}">
                        <c15:formulaRef>
                          <c15:sqref>Sheet1!$M$53:$Q$53</c15:sqref>
                        </c15:formulaRef>
                      </c:ext>
                    </c:extLst>
                    <c:numCache>
                      <c:formatCode>General</c:formatCode>
                      <c:ptCount val="5"/>
                      <c:pt idx="0">
                        <c:v>0</c:v>
                      </c:pt>
                      <c:pt idx="1">
                        <c:v>2</c:v>
                      </c:pt>
                      <c:pt idx="2">
                        <c:v>0</c:v>
                      </c:pt>
                      <c:pt idx="3">
                        <c:v>0</c:v>
                      </c:pt>
                      <c:pt idx="4">
                        <c:v>0</c:v>
                      </c:pt>
                    </c:numCache>
                  </c:numRef>
                </c:val>
                <c:extLst>
                  <c:ext xmlns:c16="http://schemas.microsoft.com/office/drawing/2014/chart" uri="{C3380CC4-5D6E-409C-BE32-E72D297353CC}">
                    <c16:uniqueId val="{00000004-A40E-417E-B953-F4DEC270F98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Sheet1!$L$54</c15:sqref>
                        </c15:formulaRef>
                      </c:ext>
                    </c:extLst>
                    <c:strCache>
                      <c:ptCount val="1"/>
                      <c:pt idx="0">
                        <c:v>Bathing - Open Water (Ocean, rockpool, lake, etc) (Incident - Activity Prior to Drowning)</c:v>
                      </c:pt>
                    </c:strCache>
                  </c:strRef>
                </c:tx>
                <c:spPr>
                  <a:solidFill>
                    <a:schemeClr val="accent2"/>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xmlns:c15="http://schemas.microsoft.com/office/drawing/2012/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extLst xmlns:c15="http://schemas.microsoft.com/office/drawing/2012/chart">
                      <c:ext xmlns:c15="http://schemas.microsoft.com/office/drawing/2012/chart" uri="{02D57815-91ED-43cb-92C2-25804820EDAC}">
                        <c15:formulaRef>
                          <c15:sqref>Sheet1!$M$52:$Q$52</c15:sqref>
                        </c15:formulaRef>
                      </c:ext>
                    </c:extLst>
                    <c:numCache>
                      <c:formatCode>General</c:formatCode>
                      <c:ptCount val="5"/>
                      <c:pt idx="0">
                        <c:v>2018</c:v>
                      </c:pt>
                      <c:pt idx="1">
                        <c:v>2019</c:v>
                      </c:pt>
                      <c:pt idx="2">
                        <c:v>2020</c:v>
                      </c:pt>
                      <c:pt idx="3">
                        <c:v>2021</c:v>
                      </c:pt>
                      <c:pt idx="4">
                        <c:v>2022</c:v>
                      </c:pt>
                    </c:numCache>
                  </c:numRef>
                </c:cat>
                <c:val>
                  <c:numRef>
                    <c:extLst xmlns:c15="http://schemas.microsoft.com/office/drawing/2012/chart">
                      <c:ext xmlns:c15="http://schemas.microsoft.com/office/drawing/2012/chart" uri="{02D57815-91ED-43cb-92C2-25804820EDAC}">
                        <c15:formulaRef>
                          <c15:sqref>Sheet1!$M$54:$Q$54</c15:sqref>
                        </c15:formulaRef>
                      </c:ext>
                    </c:extLst>
                    <c:numCache>
                      <c:formatCode>General</c:formatCode>
                      <c:ptCount val="5"/>
                      <c:pt idx="0">
                        <c:v>6</c:v>
                      </c:pt>
                      <c:pt idx="1">
                        <c:v>2</c:v>
                      </c:pt>
                      <c:pt idx="2">
                        <c:v>1</c:v>
                      </c:pt>
                      <c:pt idx="3">
                        <c:v>6</c:v>
                      </c:pt>
                      <c:pt idx="4">
                        <c:v>13</c:v>
                      </c:pt>
                    </c:numCache>
                  </c:numRef>
                </c:val>
                <c:extLst xmlns:c15="http://schemas.microsoft.com/office/drawing/2012/chart">
                  <c:ext xmlns:c16="http://schemas.microsoft.com/office/drawing/2014/chart" uri="{C3380CC4-5D6E-409C-BE32-E72D297353CC}">
                    <c16:uniqueId val="{00000005-A40E-417E-B953-F4DEC270F98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Sheet1!$L$55</c15:sqref>
                        </c15:formulaRef>
                      </c:ext>
                    </c:extLst>
                    <c:strCache>
                      <c:ptCount val="1"/>
                      <c:pt idx="0">
                        <c:v>Bathing - River/Stream (Incident - Activity Prior to Drowning)</c:v>
                      </c:pt>
                    </c:strCache>
                  </c:strRef>
                </c:tx>
                <c:spPr>
                  <a:solidFill>
                    <a:schemeClr val="accent3"/>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xmlns:c15="http://schemas.microsoft.com/office/drawing/2012/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extLst xmlns:c15="http://schemas.microsoft.com/office/drawing/2012/chart">
                      <c:ext xmlns:c15="http://schemas.microsoft.com/office/drawing/2012/chart" uri="{02D57815-91ED-43cb-92C2-25804820EDAC}">
                        <c15:formulaRef>
                          <c15:sqref>Sheet1!$M$52:$Q$52</c15:sqref>
                        </c15:formulaRef>
                      </c:ext>
                    </c:extLst>
                    <c:numCache>
                      <c:formatCode>General</c:formatCode>
                      <c:ptCount val="5"/>
                      <c:pt idx="0">
                        <c:v>2018</c:v>
                      </c:pt>
                      <c:pt idx="1">
                        <c:v>2019</c:v>
                      </c:pt>
                      <c:pt idx="2">
                        <c:v>2020</c:v>
                      </c:pt>
                      <c:pt idx="3">
                        <c:v>2021</c:v>
                      </c:pt>
                      <c:pt idx="4">
                        <c:v>2022</c:v>
                      </c:pt>
                    </c:numCache>
                  </c:numRef>
                </c:cat>
                <c:val>
                  <c:numRef>
                    <c:extLst xmlns:c15="http://schemas.microsoft.com/office/drawing/2012/chart">
                      <c:ext xmlns:c15="http://schemas.microsoft.com/office/drawing/2012/chart" uri="{02D57815-91ED-43cb-92C2-25804820EDAC}">
                        <c15:formulaRef>
                          <c15:sqref>Sheet1!$M$55:$Q$55</c15:sqref>
                        </c15:formulaRef>
                      </c:ext>
                    </c:extLst>
                    <c:numCache>
                      <c:formatCode>General</c:formatCode>
                      <c:ptCount val="5"/>
                      <c:pt idx="0">
                        <c:v>0</c:v>
                      </c:pt>
                      <c:pt idx="1">
                        <c:v>0</c:v>
                      </c:pt>
                      <c:pt idx="2">
                        <c:v>0</c:v>
                      </c:pt>
                      <c:pt idx="3">
                        <c:v>1</c:v>
                      </c:pt>
                      <c:pt idx="4">
                        <c:v>1</c:v>
                      </c:pt>
                    </c:numCache>
                  </c:numRef>
                </c:val>
                <c:extLst xmlns:c15="http://schemas.microsoft.com/office/drawing/2012/chart">
                  <c:ext xmlns:c16="http://schemas.microsoft.com/office/drawing/2014/chart" uri="{C3380CC4-5D6E-409C-BE32-E72D297353CC}">
                    <c16:uniqueId val="{00000006-A40E-417E-B953-F4DEC270F980}"/>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Sheet1!$L$56</c15:sqref>
                        </c15:formulaRef>
                      </c:ext>
                    </c:extLst>
                    <c:strCache>
                      <c:ptCount val="1"/>
                      <c:pt idx="0">
                        <c:v>Boating - Motorised (Incident - Activity Prior to Drowning)</c:v>
                      </c:pt>
                    </c:strCache>
                  </c:strRef>
                </c:tx>
                <c:spPr>
                  <a:solidFill>
                    <a:schemeClr val="accent4"/>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xmlns:c15="http://schemas.microsoft.com/office/drawing/2012/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extLst xmlns:c15="http://schemas.microsoft.com/office/drawing/2012/chart">
                      <c:ext xmlns:c15="http://schemas.microsoft.com/office/drawing/2012/chart" uri="{02D57815-91ED-43cb-92C2-25804820EDAC}">
                        <c15:formulaRef>
                          <c15:sqref>Sheet1!$M$52:$Q$52</c15:sqref>
                        </c15:formulaRef>
                      </c:ext>
                    </c:extLst>
                    <c:numCache>
                      <c:formatCode>General</c:formatCode>
                      <c:ptCount val="5"/>
                      <c:pt idx="0">
                        <c:v>2018</c:v>
                      </c:pt>
                      <c:pt idx="1">
                        <c:v>2019</c:v>
                      </c:pt>
                      <c:pt idx="2">
                        <c:v>2020</c:v>
                      </c:pt>
                      <c:pt idx="3">
                        <c:v>2021</c:v>
                      </c:pt>
                      <c:pt idx="4">
                        <c:v>2022</c:v>
                      </c:pt>
                    </c:numCache>
                  </c:numRef>
                </c:cat>
                <c:val>
                  <c:numRef>
                    <c:extLst xmlns:c15="http://schemas.microsoft.com/office/drawing/2012/chart">
                      <c:ext xmlns:c15="http://schemas.microsoft.com/office/drawing/2012/chart" uri="{02D57815-91ED-43cb-92C2-25804820EDAC}">
                        <c15:formulaRef>
                          <c15:sqref>Sheet1!$M$56:$Q$56</c15:sqref>
                        </c15:formulaRef>
                      </c:ext>
                    </c:extLst>
                    <c:numCache>
                      <c:formatCode>General</c:formatCode>
                      <c:ptCount val="5"/>
                      <c:pt idx="0">
                        <c:v>8</c:v>
                      </c:pt>
                      <c:pt idx="1">
                        <c:v>0</c:v>
                      </c:pt>
                      <c:pt idx="2">
                        <c:v>5</c:v>
                      </c:pt>
                      <c:pt idx="3">
                        <c:v>0</c:v>
                      </c:pt>
                      <c:pt idx="4">
                        <c:v>3</c:v>
                      </c:pt>
                    </c:numCache>
                  </c:numRef>
                </c:val>
                <c:extLst xmlns:c15="http://schemas.microsoft.com/office/drawing/2012/chart">
                  <c:ext xmlns:c16="http://schemas.microsoft.com/office/drawing/2014/chart" uri="{C3380CC4-5D6E-409C-BE32-E72D297353CC}">
                    <c16:uniqueId val="{00000007-A40E-417E-B953-F4DEC270F980}"/>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Sheet1!$L$57</c15:sqref>
                        </c15:formulaRef>
                      </c:ext>
                    </c:extLst>
                    <c:strCache>
                      <c:ptCount val="1"/>
                      <c:pt idx="0">
                        <c:v>Boating - Unmotorised (Incident - Activity Prior to Drowning)</c:v>
                      </c:pt>
                    </c:strCache>
                  </c:strRef>
                </c:tx>
                <c:spPr>
                  <a:solidFill>
                    <a:schemeClr val="accent5"/>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xmlns:c15="http://schemas.microsoft.com/office/drawing/2012/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extLst xmlns:c15="http://schemas.microsoft.com/office/drawing/2012/chart">
                      <c:ext xmlns:c15="http://schemas.microsoft.com/office/drawing/2012/chart" uri="{02D57815-91ED-43cb-92C2-25804820EDAC}">
                        <c15:formulaRef>
                          <c15:sqref>Sheet1!$M$52:$Q$52</c15:sqref>
                        </c15:formulaRef>
                      </c:ext>
                    </c:extLst>
                    <c:numCache>
                      <c:formatCode>General</c:formatCode>
                      <c:ptCount val="5"/>
                      <c:pt idx="0">
                        <c:v>2018</c:v>
                      </c:pt>
                      <c:pt idx="1">
                        <c:v>2019</c:v>
                      </c:pt>
                      <c:pt idx="2">
                        <c:v>2020</c:v>
                      </c:pt>
                      <c:pt idx="3">
                        <c:v>2021</c:v>
                      </c:pt>
                      <c:pt idx="4">
                        <c:v>2022</c:v>
                      </c:pt>
                    </c:numCache>
                  </c:numRef>
                </c:cat>
                <c:val>
                  <c:numRef>
                    <c:extLst xmlns:c15="http://schemas.microsoft.com/office/drawing/2012/chart">
                      <c:ext xmlns:c15="http://schemas.microsoft.com/office/drawing/2012/chart" uri="{02D57815-91ED-43cb-92C2-25804820EDAC}">
                        <c15:formulaRef>
                          <c15:sqref>Sheet1!$M$57:$Q$57</c15:sqref>
                        </c15:formulaRef>
                      </c:ext>
                    </c:extLst>
                    <c:numCache>
                      <c:formatCode>General</c:formatCode>
                      <c:ptCount val="5"/>
                      <c:pt idx="0">
                        <c:v>3</c:v>
                      </c:pt>
                      <c:pt idx="1">
                        <c:v>3</c:v>
                      </c:pt>
                      <c:pt idx="2">
                        <c:v>0</c:v>
                      </c:pt>
                      <c:pt idx="3">
                        <c:v>3</c:v>
                      </c:pt>
                      <c:pt idx="4">
                        <c:v>2</c:v>
                      </c:pt>
                    </c:numCache>
                  </c:numRef>
                </c:val>
                <c:extLst xmlns:c15="http://schemas.microsoft.com/office/drawing/2012/chart">
                  <c:ext xmlns:c16="http://schemas.microsoft.com/office/drawing/2014/chart" uri="{C3380CC4-5D6E-409C-BE32-E72D297353CC}">
                    <c16:uniqueId val="{00000008-A40E-417E-B953-F4DEC270F980}"/>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Sheet1!$L$58</c15:sqref>
                        </c15:formulaRef>
                      </c:ext>
                    </c:extLst>
                    <c:strCache>
                      <c:ptCount val="1"/>
                      <c:pt idx="0">
                        <c:v>Driving/Riding - Motorised Vehicle (Incident - Activity Prior to Drowning)</c:v>
                      </c:pt>
                    </c:strCache>
                  </c:strRef>
                </c:tx>
                <c:spPr>
                  <a:solidFill>
                    <a:schemeClr val="accent6"/>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xmlns:c15="http://schemas.microsoft.com/office/drawing/2012/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extLst xmlns:c15="http://schemas.microsoft.com/office/drawing/2012/chart">
                      <c:ext xmlns:c15="http://schemas.microsoft.com/office/drawing/2012/chart" uri="{02D57815-91ED-43cb-92C2-25804820EDAC}">
                        <c15:formulaRef>
                          <c15:sqref>Sheet1!$M$52:$Q$52</c15:sqref>
                        </c15:formulaRef>
                      </c:ext>
                    </c:extLst>
                    <c:numCache>
                      <c:formatCode>General</c:formatCode>
                      <c:ptCount val="5"/>
                      <c:pt idx="0">
                        <c:v>2018</c:v>
                      </c:pt>
                      <c:pt idx="1">
                        <c:v>2019</c:v>
                      </c:pt>
                      <c:pt idx="2">
                        <c:v>2020</c:v>
                      </c:pt>
                      <c:pt idx="3">
                        <c:v>2021</c:v>
                      </c:pt>
                      <c:pt idx="4">
                        <c:v>2022</c:v>
                      </c:pt>
                    </c:numCache>
                  </c:numRef>
                </c:cat>
                <c:val>
                  <c:numRef>
                    <c:extLst xmlns:c15="http://schemas.microsoft.com/office/drawing/2012/chart">
                      <c:ext xmlns:c15="http://schemas.microsoft.com/office/drawing/2012/chart" uri="{02D57815-91ED-43cb-92C2-25804820EDAC}">
                        <c15:formulaRef>
                          <c15:sqref>Sheet1!$M$58:$Q$58</c15:sqref>
                        </c15:formulaRef>
                      </c:ext>
                    </c:extLst>
                    <c:numCache>
                      <c:formatCode>General</c:formatCode>
                      <c:ptCount val="5"/>
                      <c:pt idx="0">
                        <c:v>9</c:v>
                      </c:pt>
                      <c:pt idx="1">
                        <c:v>7</c:v>
                      </c:pt>
                      <c:pt idx="2">
                        <c:v>8</c:v>
                      </c:pt>
                      <c:pt idx="3">
                        <c:v>7</c:v>
                      </c:pt>
                      <c:pt idx="4">
                        <c:v>6</c:v>
                      </c:pt>
                    </c:numCache>
                  </c:numRef>
                </c:val>
                <c:extLst xmlns:c15="http://schemas.microsoft.com/office/drawing/2012/chart">
                  <c:ext xmlns:c16="http://schemas.microsoft.com/office/drawing/2014/chart" uri="{C3380CC4-5D6E-409C-BE32-E72D297353CC}">
                    <c16:uniqueId val="{00000009-A40E-417E-B953-F4DEC270F980}"/>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Sheet1!$L$59</c15:sqref>
                        </c15:formulaRef>
                      </c:ext>
                    </c:extLst>
                    <c:strCache>
                      <c:ptCount val="1"/>
                      <c:pt idx="0">
                        <c:v>Driving/Riding - Unmotorised Vehicle (Incident - Activity Prior to Drowning)</c:v>
                      </c:pt>
                    </c:strCache>
                  </c:strRef>
                </c:tx>
                <c:spPr>
                  <a:solidFill>
                    <a:schemeClr val="accent1">
                      <a:lumMod val="60000"/>
                    </a:schemeClr>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xmlns:c15="http://schemas.microsoft.com/office/drawing/2012/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extLst xmlns:c15="http://schemas.microsoft.com/office/drawing/2012/chart">
                      <c:ext xmlns:c15="http://schemas.microsoft.com/office/drawing/2012/chart" uri="{02D57815-91ED-43cb-92C2-25804820EDAC}">
                        <c15:formulaRef>
                          <c15:sqref>Sheet1!$M$52:$Q$52</c15:sqref>
                        </c15:formulaRef>
                      </c:ext>
                    </c:extLst>
                    <c:numCache>
                      <c:formatCode>General</c:formatCode>
                      <c:ptCount val="5"/>
                      <c:pt idx="0">
                        <c:v>2018</c:v>
                      </c:pt>
                      <c:pt idx="1">
                        <c:v>2019</c:v>
                      </c:pt>
                      <c:pt idx="2">
                        <c:v>2020</c:v>
                      </c:pt>
                      <c:pt idx="3">
                        <c:v>2021</c:v>
                      </c:pt>
                      <c:pt idx="4">
                        <c:v>2022</c:v>
                      </c:pt>
                    </c:numCache>
                  </c:numRef>
                </c:cat>
                <c:val>
                  <c:numRef>
                    <c:extLst xmlns:c15="http://schemas.microsoft.com/office/drawing/2012/chart">
                      <c:ext xmlns:c15="http://schemas.microsoft.com/office/drawing/2012/chart" uri="{02D57815-91ED-43cb-92C2-25804820EDAC}">
                        <c15:formulaRef>
                          <c15:sqref>Sheet1!$M$59:$Q$59</c15:sqref>
                        </c15:formulaRef>
                      </c:ext>
                    </c:extLst>
                    <c:numCache>
                      <c:formatCode>General</c:formatCode>
                      <c:ptCount val="5"/>
                      <c:pt idx="0">
                        <c:v>0</c:v>
                      </c:pt>
                      <c:pt idx="1">
                        <c:v>0</c:v>
                      </c:pt>
                      <c:pt idx="2">
                        <c:v>0</c:v>
                      </c:pt>
                      <c:pt idx="3">
                        <c:v>0</c:v>
                      </c:pt>
                      <c:pt idx="4">
                        <c:v>0</c:v>
                      </c:pt>
                    </c:numCache>
                  </c:numRef>
                </c:val>
                <c:extLst xmlns:c15="http://schemas.microsoft.com/office/drawing/2012/chart">
                  <c:ext xmlns:c16="http://schemas.microsoft.com/office/drawing/2014/chart" uri="{C3380CC4-5D6E-409C-BE32-E72D297353CC}">
                    <c16:uniqueId val="{0000000A-A40E-417E-B953-F4DEC270F980}"/>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Sheet1!$L$60</c15:sqref>
                        </c15:formulaRef>
                      </c:ext>
                    </c:extLst>
                    <c:strCache>
                      <c:ptCount val="1"/>
                      <c:pt idx="0">
                        <c:v>Farming Activity (Incident - Activity Prior to Drowning)</c:v>
                      </c:pt>
                    </c:strCache>
                  </c:strRef>
                </c:tx>
                <c:spPr>
                  <a:solidFill>
                    <a:schemeClr val="accent2">
                      <a:lumMod val="60000"/>
                    </a:schemeClr>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xmlns:c15="http://schemas.microsoft.com/office/drawing/2012/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extLst xmlns:c15="http://schemas.microsoft.com/office/drawing/2012/chart">
                      <c:ext xmlns:c15="http://schemas.microsoft.com/office/drawing/2012/chart" uri="{02D57815-91ED-43cb-92C2-25804820EDAC}">
                        <c15:formulaRef>
                          <c15:sqref>Sheet1!$M$52:$Q$52</c15:sqref>
                        </c15:formulaRef>
                      </c:ext>
                    </c:extLst>
                    <c:numCache>
                      <c:formatCode>General</c:formatCode>
                      <c:ptCount val="5"/>
                      <c:pt idx="0">
                        <c:v>2018</c:v>
                      </c:pt>
                      <c:pt idx="1">
                        <c:v>2019</c:v>
                      </c:pt>
                      <c:pt idx="2">
                        <c:v>2020</c:v>
                      </c:pt>
                      <c:pt idx="3">
                        <c:v>2021</c:v>
                      </c:pt>
                      <c:pt idx="4">
                        <c:v>2022</c:v>
                      </c:pt>
                    </c:numCache>
                  </c:numRef>
                </c:cat>
                <c:val>
                  <c:numRef>
                    <c:extLst xmlns:c15="http://schemas.microsoft.com/office/drawing/2012/chart">
                      <c:ext xmlns:c15="http://schemas.microsoft.com/office/drawing/2012/chart" uri="{02D57815-91ED-43cb-92C2-25804820EDAC}">
                        <c15:formulaRef>
                          <c15:sqref>Sheet1!$M$60:$Q$60</c15:sqref>
                        </c15:formulaRef>
                      </c:ext>
                    </c:extLst>
                    <c:numCache>
                      <c:formatCode>General</c:formatCode>
                      <c:ptCount val="5"/>
                      <c:pt idx="0">
                        <c:v>4</c:v>
                      </c:pt>
                      <c:pt idx="1">
                        <c:v>3</c:v>
                      </c:pt>
                      <c:pt idx="2">
                        <c:v>1</c:v>
                      </c:pt>
                      <c:pt idx="3">
                        <c:v>1</c:v>
                      </c:pt>
                      <c:pt idx="4">
                        <c:v>0</c:v>
                      </c:pt>
                    </c:numCache>
                  </c:numRef>
                </c:val>
                <c:extLst xmlns:c15="http://schemas.microsoft.com/office/drawing/2012/chart">
                  <c:ext xmlns:c16="http://schemas.microsoft.com/office/drawing/2014/chart" uri="{C3380CC4-5D6E-409C-BE32-E72D297353CC}">
                    <c16:uniqueId val="{0000000B-A40E-417E-B953-F4DEC270F980}"/>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Sheet1!$L$61</c15:sqref>
                        </c15:formulaRef>
                      </c:ext>
                    </c:extLst>
                    <c:strCache>
                      <c:ptCount val="1"/>
                      <c:pt idx="0">
                        <c:v>Fishing - Commercial (Incident - Activity Prior to Drowning)</c:v>
                      </c:pt>
                    </c:strCache>
                  </c:strRef>
                </c:tx>
                <c:spPr>
                  <a:solidFill>
                    <a:schemeClr val="accent3">
                      <a:lumMod val="60000"/>
                    </a:schemeClr>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xmlns:c15="http://schemas.microsoft.com/office/drawing/2012/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extLst xmlns:c15="http://schemas.microsoft.com/office/drawing/2012/chart">
                      <c:ext xmlns:c15="http://schemas.microsoft.com/office/drawing/2012/chart" uri="{02D57815-91ED-43cb-92C2-25804820EDAC}">
                        <c15:formulaRef>
                          <c15:sqref>Sheet1!$M$52:$Q$52</c15:sqref>
                        </c15:formulaRef>
                      </c:ext>
                    </c:extLst>
                    <c:numCache>
                      <c:formatCode>General</c:formatCode>
                      <c:ptCount val="5"/>
                      <c:pt idx="0">
                        <c:v>2018</c:v>
                      </c:pt>
                      <c:pt idx="1">
                        <c:v>2019</c:v>
                      </c:pt>
                      <c:pt idx="2">
                        <c:v>2020</c:v>
                      </c:pt>
                      <c:pt idx="3">
                        <c:v>2021</c:v>
                      </c:pt>
                      <c:pt idx="4">
                        <c:v>2022</c:v>
                      </c:pt>
                    </c:numCache>
                  </c:numRef>
                </c:cat>
                <c:val>
                  <c:numRef>
                    <c:extLst xmlns:c15="http://schemas.microsoft.com/office/drawing/2012/chart">
                      <c:ext xmlns:c15="http://schemas.microsoft.com/office/drawing/2012/chart" uri="{02D57815-91ED-43cb-92C2-25804820EDAC}">
                        <c15:formulaRef>
                          <c15:sqref>Sheet1!$M$61:$Q$61</c15:sqref>
                        </c15:formulaRef>
                      </c:ext>
                    </c:extLst>
                    <c:numCache>
                      <c:formatCode>General</c:formatCode>
                      <c:ptCount val="5"/>
                      <c:pt idx="0">
                        <c:v>0</c:v>
                      </c:pt>
                      <c:pt idx="1">
                        <c:v>3</c:v>
                      </c:pt>
                      <c:pt idx="2">
                        <c:v>2</c:v>
                      </c:pt>
                      <c:pt idx="3">
                        <c:v>0</c:v>
                      </c:pt>
                      <c:pt idx="4">
                        <c:v>1</c:v>
                      </c:pt>
                    </c:numCache>
                  </c:numRef>
                </c:val>
                <c:extLst xmlns:c15="http://schemas.microsoft.com/office/drawing/2012/chart">
                  <c:ext xmlns:c16="http://schemas.microsoft.com/office/drawing/2014/chart" uri="{C3380CC4-5D6E-409C-BE32-E72D297353CC}">
                    <c16:uniqueId val="{0000000C-A40E-417E-B953-F4DEC270F980}"/>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Sheet1!$L$62</c15:sqref>
                        </c15:formulaRef>
                      </c:ext>
                    </c:extLst>
                    <c:strCache>
                      <c:ptCount val="1"/>
                      <c:pt idx="0">
                        <c:v>Fishing - From Boat (Domestic) (Incident - Activity Prior to Drowning)</c:v>
                      </c:pt>
                    </c:strCache>
                  </c:strRef>
                </c:tx>
                <c:spPr>
                  <a:solidFill>
                    <a:schemeClr val="accent4">
                      <a:lumMod val="60000"/>
                    </a:schemeClr>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xmlns:c15="http://schemas.microsoft.com/office/drawing/2012/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extLst xmlns:c15="http://schemas.microsoft.com/office/drawing/2012/chart">
                      <c:ext xmlns:c15="http://schemas.microsoft.com/office/drawing/2012/chart" uri="{02D57815-91ED-43cb-92C2-25804820EDAC}">
                        <c15:formulaRef>
                          <c15:sqref>Sheet1!$M$52:$Q$52</c15:sqref>
                        </c15:formulaRef>
                      </c:ext>
                    </c:extLst>
                    <c:numCache>
                      <c:formatCode>General</c:formatCode>
                      <c:ptCount val="5"/>
                      <c:pt idx="0">
                        <c:v>2018</c:v>
                      </c:pt>
                      <c:pt idx="1">
                        <c:v>2019</c:v>
                      </c:pt>
                      <c:pt idx="2">
                        <c:v>2020</c:v>
                      </c:pt>
                      <c:pt idx="3">
                        <c:v>2021</c:v>
                      </c:pt>
                      <c:pt idx="4">
                        <c:v>2022</c:v>
                      </c:pt>
                    </c:numCache>
                  </c:numRef>
                </c:cat>
                <c:val>
                  <c:numRef>
                    <c:extLst xmlns:c15="http://schemas.microsoft.com/office/drawing/2012/chart">
                      <c:ext xmlns:c15="http://schemas.microsoft.com/office/drawing/2012/chart" uri="{02D57815-91ED-43cb-92C2-25804820EDAC}">
                        <c15:formulaRef>
                          <c15:sqref>Sheet1!$M$62:$Q$62</c15:sqref>
                        </c15:formulaRef>
                      </c:ext>
                    </c:extLst>
                    <c:numCache>
                      <c:formatCode>General</c:formatCode>
                      <c:ptCount val="5"/>
                      <c:pt idx="0">
                        <c:v>11</c:v>
                      </c:pt>
                      <c:pt idx="1">
                        <c:v>1</c:v>
                      </c:pt>
                      <c:pt idx="2">
                        <c:v>5</c:v>
                      </c:pt>
                      <c:pt idx="3">
                        <c:v>1</c:v>
                      </c:pt>
                      <c:pt idx="4">
                        <c:v>2</c:v>
                      </c:pt>
                    </c:numCache>
                  </c:numRef>
                </c:val>
                <c:extLst xmlns:c15="http://schemas.microsoft.com/office/drawing/2012/chart">
                  <c:ext xmlns:c16="http://schemas.microsoft.com/office/drawing/2014/chart" uri="{C3380CC4-5D6E-409C-BE32-E72D297353CC}">
                    <c16:uniqueId val="{0000000D-A40E-417E-B953-F4DEC270F980}"/>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Sheet1!$L$63</c15:sqref>
                        </c15:formulaRef>
                      </c:ext>
                    </c:extLst>
                    <c:strCache>
                      <c:ptCount val="1"/>
                      <c:pt idx="0">
                        <c:v>Fishing - From Shore (Cliff, rocks, beach, banks, etc) (Incident - Activity Prior to Drowning)</c:v>
                      </c:pt>
                    </c:strCache>
                  </c:strRef>
                </c:tx>
                <c:spPr>
                  <a:solidFill>
                    <a:schemeClr val="accent5">
                      <a:lumMod val="60000"/>
                    </a:schemeClr>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xmlns:c15="http://schemas.microsoft.com/office/drawing/2012/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extLst xmlns:c15="http://schemas.microsoft.com/office/drawing/2012/chart">
                      <c:ext xmlns:c15="http://schemas.microsoft.com/office/drawing/2012/chart" uri="{02D57815-91ED-43cb-92C2-25804820EDAC}">
                        <c15:formulaRef>
                          <c15:sqref>Sheet1!$M$52:$Q$52</c15:sqref>
                        </c15:formulaRef>
                      </c:ext>
                    </c:extLst>
                    <c:numCache>
                      <c:formatCode>General</c:formatCode>
                      <c:ptCount val="5"/>
                      <c:pt idx="0">
                        <c:v>2018</c:v>
                      </c:pt>
                      <c:pt idx="1">
                        <c:v>2019</c:v>
                      </c:pt>
                      <c:pt idx="2">
                        <c:v>2020</c:v>
                      </c:pt>
                      <c:pt idx="3">
                        <c:v>2021</c:v>
                      </c:pt>
                      <c:pt idx="4">
                        <c:v>2022</c:v>
                      </c:pt>
                    </c:numCache>
                  </c:numRef>
                </c:cat>
                <c:val>
                  <c:numRef>
                    <c:extLst xmlns:c15="http://schemas.microsoft.com/office/drawing/2012/chart">
                      <c:ext xmlns:c15="http://schemas.microsoft.com/office/drawing/2012/chart" uri="{02D57815-91ED-43cb-92C2-25804820EDAC}">
                        <c15:formulaRef>
                          <c15:sqref>Sheet1!$M$63:$Q$63</c15:sqref>
                        </c15:formulaRef>
                      </c:ext>
                    </c:extLst>
                    <c:numCache>
                      <c:formatCode>General</c:formatCode>
                      <c:ptCount val="5"/>
                      <c:pt idx="0">
                        <c:v>3</c:v>
                      </c:pt>
                      <c:pt idx="1">
                        <c:v>2</c:v>
                      </c:pt>
                      <c:pt idx="2">
                        <c:v>3</c:v>
                      </c:pt>
                      <c:pt idx="3">
                        <c:v>1</c:v>
                      </c:pt>
                      <c:pt idx="4">
                        <c:v>2</c:v>
                      </c:pt>
                    </c:numCache>
                  </c:numRef>
                </c:val>
                <c:extLst xmlns:c15="http://schemas.microsoft.com/office/drawing/2012/chart">
                  <c:ext xmlns:c16="http://schemas.microsoft.com/office/drawing/2014/chart" uri="{C3380CC4-5D6E-409C-BE32-E72D297353CC}">
                    <c16:uniqueId val="{0000000E-A40E-417E-B953-F4DEC270F980}"/>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Sheet1!$L$64</c15:sqref>
                        </c15:formulaRef>
                      </c:ext>
                    </c:extLst>
                    <c:strCache>
                      <c:ptCount val="1"/>
                      <c:pt idx="0">
                        <c:v>Fishing - From Structure (Bridge, pier, etc.) (Incident - Activity Prior to Drowning)</c:v>
                      </c:pt>
                    </c:strCache>
                  </c:strRef>
                </c:tx>
                <c:spPr>
                  <a:solidFill>
                    <a:schemeClr val="accent6">
                      <a:lumMod val="60000"/>
                    </a:schemeClr>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xmlns:c15="http://schemas.microsoft.com/office/drawing/2012/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extLst xmlns:c15="http://schemas.microsoft.com/office/drawing/2012/chart">
                      <c:ext xmlns:c15="http://schemas.microsoft.com/office/drawing/2012/chart" uri="{02D57815-91ED-43cb-92C2-25804820EDAC}">
                        <c15:formulaRef>
                          <c15:sqref>Sheet1!$M$52:$Q$52</c15:sqref>
                        </c15:formulaRef>
                      </c:ext>
                    </c:extLst>
                    <c:numCache>
                      <c:formatCode>General</c:formatCode>
                      <c:ptCount val="5"/>
                      <c:pt idx="0">
                        <c:v>2018</c:v>
                      </c:pt>
                      <c:pt idx="1">
                        <c:v>2019</c:v>
                      </c:pt>
                      <c:pt idx="2">
                        <c:v>2020</c:v>
                      </c:pt>
                      <c:pt idx="3">
                        <c:v>2021</c:v>
                      </c:pt>
                      <c:pt idx="4">
                        <c:v>2022</c:v>
                      </c:pt>
                    </c:numCache>
                  </c:numRef>
                </c:cat>
                <c:val>
                  <c:numRef>
                    <c:extLst xmlns:c15="http://schemas.microsoft.com/office/drawing/2012/chart">
                      <c:ext xmlns:c15="http://schemas.microsoft.com/office/drawing/2012/chart" uri="{02D57815-91ED-43cb-92C2-25804820EDAC}">
                        <c15:formulaRef>
                          <c15:sqref>Sheet1!$M$64:$Q$64</c15:sqref>
                        </c15:formulaRef>
                      </c:ext>
                    </c:extLst>
                    <c:numCache>
                      <c:formatCode>General</c:formatCode>
                      <c:ptCount val="5"/>
                      <c:pt idx="0">
                        <c:v>0</c:v>
                      </c:pt>
                      <c:pt idx="1">
                        <c:v>0</c:v>
                      </c:pt>
                      <c:pt idx="2">
                        <c:v>0</c:v>
                      </c:pt>
                      <c:pt idx="3">
                        <c:v>0</c:v>
                      </c:pt>
                      <c:pt idx="4">
                        <c:v>0</c:v>
                      </c:pt>
                    </c:numCache>
                  </c:numRef>
                </c:val>
                <c:extLst xmlns:c15="http://schemas.microsoft.com/office/drawing/2012/chart">
                  <c:ext xmlns:c16="http://schemas.microsoft.com/office/drawing/2014/chart" uri="{C3380CC4-5D6E-409C-BE32-E72D297353CC}">
                    <c16:uniqueId val="{0000000F-A40E-417E-B953-F4DEC270F980}"/>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Sheet1!$L$65</c15:sqref>
                        </c15:formulaRef>
                      </c:ext>
                    </c:extLst>
                    <c:strCache>
                      <c:ptCount val="1"/>
                      <c:pt idx="0">
                        <c:v>Playing - Non Sport (Incident - Activity Prior to Drowning)</c:v>
                      </c:pt>
                    </c:strCache>
                  </c:strRef>
                </c:tx>
                <c:spPr>
                  <a:solidFill>
                    <a:schemeClr val="accent1">
                      <a:lumMod val="80000"/>
                      <a:lumOff val="20000"/>
                    </a:schemeClr>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xmlns:c15="http://schemas.microsoft.com/office/drawing/2012/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extLst xmlns:c15="http://schemas.microsoft.com/office/drawing/2012/chart">
                      <c:ext xmlns:c15="http://schemas.microsoft.com/office/drawing/2012/chart" uri="{02D57815-91ED-43cb-92C2-25804820EDAC}">
                        <c15:formulaRef>
                          <c15:sqref>Sheet1!$M$52:$Q$52</c15:sqref>
                        </c15:formulaRef>
                      </c:ext>
                    </c:extLst>
                    <c:numCache>
                      <c:formatCode>General</c:formatCode>
                      <c:ptCount val="5"/>
                      <c:pt idx="0">
                        <c:v>2018</c:v>
                      </c:pt>
                      <c:pt idx="1">
                        <c:v>2019</c:v>
                      </c:pt>
                      <c:pt idx="2">
                        <c:v>2020</c:v>
                      </c:pt>
                      <c:pt idx="3">
                        <c:v>2021</c:v>
                      </c:pt>
                      <c:pt idx="4">
                        <c:v>2022</c:v>
                      </c:pt>
                    </c:numCache>
                  </c:numRef>
                </c:cat>
                <c:val>
                  <c:numRef>
                    <c:extLst xmlns:c15="http://schemas.microsoft.com/office/drawing/2012/chart">
                      <c:ext xmlns:c15="http://schemas.microsoft.com/office/drawing/2012/chart" uri="{02D57815-91ED-43cb-92C2-25804820EDAC}">
                        <c15:formulaRef>
                          <c15:sqref>Sheet1!$M$65:$Q$65</c15:sqref>
                        </c15:formulaRef>
                      </c:ext>
                    </c:extLst>
                    <c:numCache>
                      <c:formatCode>General</c:formatCode>
                      <c:ptCount val="5"/>
                      <c:pt idx="0">
                        <c:v>0</c:v>
                      </c:pt>
                      <c:pt idx="1">
                        <c:v>0</c:v>
                      </c:pt>
                      <c:pt idx="2">
                        <c:v>1</c:v>
                      </c:pt>
                      <c:pt idx="3">
                        <c:v>0</c:v>
                      </c:pt>
                      <c:pt idx="4">
                        <c:v>1</c:v>
                      </c:pt>
                    </c:numCache>
                  </c:numRef>
                </c:val>
                <c:extLst xmlns:c15="http://schemas.microsoft.com/office/drawing/2012/chart">
                  <c:ext xmlns:c16="http://schemas.microsoft.com/office/drawing/2014/chart" uri="{C3380CC4-5D6E-409C-BE32-E72D297353CC}">
                    <c16:uniqueId val="{00000010-A40E-417E-B953-F4DEC270F980}"/>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Sheet1!$L$66</c15:sqref>
                        </c15:formulaRef>
                      </c:ext>
                    </c:extLst>
                    <c:strCache>
                      <c:ptCount val="1"/>
                      <c:pt idx="0">
                        <c:v>Playing - Sport (Incident - Activity Prior to Drowning)</c:v>
                      </c:pt>
                    </c:strCache>
                  </c:strRef>
                </c:tx>
                <c:spPr>
                  <a:solidFill>
                    <a:schemeClr val="accent2">
                      <a:lumMod val="80000"/>
                      <a:lumOff val="20000"/>
                    </a:schemeClr>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xmlns:c15="http://schemas.microsoft.com/office/drawing/2012/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extLst xmlns:c15="http://schemas.microsoft.com/office/drawing/2012/chart">
                      <c:ext xmlns:c15="http://schemas.microsoft.com/office/drawing/2012/chart" uri="{02D57815-91ED-43cb-92C2-25804820EDAC}">
                        <c15:formulaRef>
                          <c15:sqref>Sheet1!$M$52:$Q$52</c15:sqref>
                        </c15:formulaRef>
                      </c:ext>
                    </c:extLst>
                    <c:numCache>
                      <c:formatCode>General</c:formatCode>
                      <c:ptCount val="5"/>
                      <c:pt idx="0">
                        <c:v>2018</c:v>
                      </c:pt>
                      <c:pt idx="1">
                        <c:v>2019</c:v>
                      </c:pt>
                      <c:pt idx="2">
                        <c:v>2020</c:v>
                      </c:pt>
                      <c:pt idx="3">
                        <c:v>2021</c:v>
                      </c:pt>
                      <c:pt idx="4">
                        <c:v>2022</c:v>
                      </c:pt>
                    </c:numCache>
                  </c:numRef>
                </c:cat>
                <c:val>
                  <c:numRef>
                    <c:extLst xmlns:c15="http://schemas.microsoft.com/office/drawing/2012/chart">
                      <c:ext xmlns:c15="http://schemas.microsoft.com/office/drawing/2012/chart" uri="{02D57815-91ED-43cb-92C2-25804820EDAC}">
                        <c15:formulaRef>
                          <c15:sqref>Sheet1!$M$66:$Q$66</c15:sqref>
                        </c15:formulaRef>
                      </c:ext>
                    </c:extLst>
                    <c:numCache>
                      <c:formatCode>General</c:formatCode>
                      <c:ptCount val="5"/>
                      <c:pt idx="0">
                        <c:v>2</c:v>
                      </c:pt>
                      <c:pt idx="1">
                        <c:v>1</c:v>
                      </c:pt>
                      <c:pt idx="2">
                        <c:v>0</c:v>
                      </c:pt>
                      <c:pt idx="3">
                        <c:v>2</c:v>
                      </c:pt>
                      <c:pt idx="4">
                        <c:v>0</c:v>
                      </c:pt>
                    </c:numCache>
                  </c:numRef>
                </c:val>
                <c:extLst xmlns:c15="http://schemas.microsoft.com/office/drawing/2012/chart">
                  <c:ext xmlns:c16="http://schemas.microsoft.com/office/drawing/2014/chart" uri="{C3380CC4-5D6E-409C-BE32-E72D297353CC}">
                    <c16:uniqueId val="{00000011-A40E-417E-B953-F4DEC270F980}"/>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Sheet1!$L$67</c15:sqref>
                        </c15:formulaRef>
                      </c:ext>
                    </c:extLst>
                    <c:strCache>
                      <c:ptCount val="1"/>
                      <c:pt idx="0">
                        <c:v>Reported Missing (Incident - Activity Prior to Drowning)</c:v>
                      </c:pt>
                    </c:strCache>
                  </c:strRef>
                </c:tx>
                <c:spPr>
                  <a:solidFill>
                    <a:schemeClr val="accent3">
                      <a:lumMod val="80000"/>
                      <a:lumOff val="20000"/>
                    </a:schemeClr>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xmlns:c15="http://schemas.microsoft.com/office/drawing/2012/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extLst xmlns:c15="http://schemas.microsoft.com/office/drawing/2012/chart">
                      <c:ext xmlns:c15="http://schemas.microsoft.com/office/drawing/2012/chart" uri="{02D57815-91ED-43cb-92C2-25804820EDAC}">
                        <c15:formulaRef>
                          <c15:sqref>Sheet1!$M$52:$Q$52</c15:sqref>
                        </c15:formulaRef>
                      </c:ext>
                    </c:extLst>
                    <c:numCache>
                      <c:formatCode>General</c:formatCode>
                      <c:ptCount val="5"/>
                      <c:pt idx="0">
                        <c:v>2018</c:v>
                      </c:pt>
                      <c:pt idx="1">
                        <c:v>2019</c:v>
                      </c:pt>
                      <c:pt idx="2">
                        <c:v>2020</c:v>
                      </c:pt>
                      <c:pt idx="3">
                        <c:v>2021</c:v>
                      </c:pt>
                      <c:pt idx="4">
                        <c:v>2022</c:v>
                      </c:pt>
                    </c:numCache>
                  </c:numRef>
                </c:cat>
                <c:val>
                  <c:numRef>
                    <c:extLst xmlns:c15="http://schemas.microsoft.com/office/drawing/2012/chart">
                      <c:ext xmlns:c15="http://schemas.microsoft.com/office/drawing/2012/chart" uri="{02D57815-91ED-43cb-92C2-25804820EDAC}">
                        <c15:formulaRef>
                          <c15:sqref>Sheet1!$M$67:$Q$67</c15:sqref>
                        </c15:formulaRef>
                      </c:ext>
                    </c:extLst>
                    <c:numCache>
                      <c:formatCode>General</c:formatCode>
                      <c:ptCount val="5"/>
                      <c:pt idx="0">
                        <c:v>12</c:v>
                      </c:pt>
                      <c:pt idx="1">
                        <c:v>14</c:v>
                      </c:pt>
                      <c:pt idx="2">
                        <c:v>8</c:v>
                      </c:pt>
                      <c:pt idx="3">
                        <c:v>15</c:v>
                      </c:pt>
                      <c:pt idx="4">
                        <c:v>4</c:v>
                      </c:pt>
                    </c:numCache>
                  </c:numRef>
                </c:val>
                <c:extLst xmlns:c15="http://schemas.microsoft.com/office/drawing/2012/chart">
                  <c:ext xmlns:c16="http://schemas.microsoft.com/office/drawing/2014/chart" uri="{C3380CC4-5D6E-409C-BE32-E72D297353CC}">
                    <c16:uniqueId val="{00000012-A40E-417E-B953-F4DEC270F980}"/>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Sheet1!$L$68</c15:sqref>
                        </c15:formulaRef>
                      </c:ext>
                    </c:extLst>
                    <c:strCache>
                      <c:ptCount val="1"/>
                      <c:pt idx="0">
                        <c:v>Swimming - Domestic (Pool, fountain, reservoir, etc) (Incident - Activity Prior to Drowning)</c:v>
                      </c:pt>
                    </c:strCache>
                  </c:strRef>
                </c:tx>
                <c:spPr>
                  <a:solidFill>
                    <a:schemeClr val="accent4">
                      <a:lumMod val="80000"/>
                      <a:lumOff val="20000"/>
                    </a:schemeClr>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xmlns:c15="http://schemas.microsoft.com/office/drawing/2012/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extLst xmlns:c15="http://schemas.microsoft.com/office/drawing/2012/chart">
                      <c:ext xmlns:c15="http://schemas.microsoft.com/office/drawing/2012/chart" uri="{02D57815-91ED-43cb-92C2-25804820EDAC}">
                        <c15:formulaRef>
                          <c15:sqref>Sheet1!$M$52:$Q$52</c15:sqref>
                        </c15:formulaRef>
                      </c:ext>
                    </c:extLst>
                    <c:numCache>
                      <c:formatCode>General</c:formatCode>
                      <c:ptCount val="5"/>
                      <c:pt idx="0">
                        <c:v>2018</c:v>
                      </c:pt>
                      <c:pt idx="1">
                        <c:v>2019</c:v>
                      </c:pt>
                      <c:pt idx="2">
                        <c:v>2020</c:v>
                      </c:pt>
                      <c:pt idx="3">
                        <c:v>2021</c:v>
                      </c:pt>
                      <c:pt idx="4">
                        <c:v>2022</c:v>
                      </c:pt>
                    </c:numCache>
                  </c:numRef>
                </c:cat>
                <c:val>
                  <c:numRef>
                    <c:extLst xmlns:c15="http://schemas.microsoft.com/office/drawing/2012/chart">
                      <c:ext xmlns:c15="http://schemas.microsoft.com/office/drawing/2012/chart" uri="{02D57815-91ED-43cb-92C2-25804820EDAC}">
                        <c15:formulaRef>
                          <c15:sqref>Sheet1!$M$68:$Q$68</c15:sqref>
                        </c15:formulaRef>
                      </c:ext>
                    </c:extLst>
                    <c:numCache>
                      <c:formatCode>General</c:formatCode>
                      <c:ptCount val="5"/>
                      <c:pt idx="0">
                        <c:v>2</c:v>
                      </c:pt>
                      <c:pt idx="1">
                        <c:v>1</c:v>
                      </c:pt>
                      <c:pt idx="2">
                        <c:v>0</c:v>
                      </c:pt>
                      <c:pt idx="3">
                        <c:v>0</c:v>
                      </c:pt>
                      <c:pt idx="4">
                        <c:v>1</c:v>
                      </c:pt>
                    </c:numCache>
                  </c:numRef>
                </c:val>
                <c:extLst xmlns:c15="http://schemas.microsoft.com/office/drawing/2012/chart">
                  <c:ext xmlns:c16="http://schemas.microsoft.com/office/drawing/2014/chart" uri="{C3380CC4-5D6E-409C-BE32-E72D297353CC}">
                    <c16:uniqueId val="{00000013-A40E-417E-B953-F4DEC270F980}"/>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Sheet1!$L$69</c15:sqref>
                        </c15:formulaRef>
                      </c:ext>
                    </c:extLst>
                    <c:strCache>
                      <c:ptCount val="1"/>
                      <c:pt idx="0">
                        <c:v>Swimming - Open Water (Ocean, lake, pond, bay, etc) (Incident - Activity Prior to Drowning)</c:v>
                      </c:pt>
                    </c:strCache>
                  </c:strRef>
                </c:tx>
                <c:spPr>
                  <a:solidFill>
                    <a:schemeClr val="accent5">
                      <a:lumMod val="80000"/>
                      <a:lumOff val="20000"/>
                    </a:schemeClr>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xmlns:c15="http://schemas.microsoft.com/office/drawing/2012/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extLst xmlns:c15="http://schemas.microsoft.com/office/drawing/2012/chart">
                      <c:ext xmlns:c15="http://schemas.microsoft.com/office/drawing/2012/chart" uri="{02D57815-91ED-43cb-92C2-25804820EDAC}">
                        <c15:formulaRef>
                          <c15:sqref>Sheet1!$M$52:$Q$52</c15:sqref>
                        </c15:formulaRef>
                      </c:ext>
                    </c:extLst>
                    <c:numCache>
                      <c:formatCode>General</c:formatCode>
                      <c:ptCount val="5"/>
                      <c:pt idx="0">
                        <c:v>2018</c:v>
                      </c:pt>
                      <c:pt idx="1">
                        <c:v>2019</c:v>
                      </c:pt>
                      <c:pt idx="2">
                        <c:v>2020</c:v>
                      </c:pt>
                      <c:pt idx="3">
                        <c:v>2021</c:v>
                      </c:pt>
                      <c:pt idx="4">
                        <c:v>2022</c:v>
                      </c:pt>
                    </c:numCache>
                  </c:numRef>
                </c:cat>
                <c:val>
                  <c:numRef>
                    <c:extLst xmlns:c15="http://schemas.microsoft.com/office/drawing/2012/chart">
                      <c:ext xmlns:c15="http://schemas.microsoft.com/office/drawing/2012/chart" uri="{02D57815-91ED-43cb-92C2-25804820EDAC}">
                        <c15:formulaRef>
                          <c15:sqref>Sheet1!$M$69:$Q$69</c15:sqref>
                        </c15:formulaRef>
                      </c:ext>
                    </c:extLst>
                    <c:numCache>
                      <c:formatCode>General</c:formatCode>
                      <c:ptCount val="5"/>
                      <c:pt idx="0">
                        <c:v>17</c:v>
                      </c:pt>
                      <c:pt idx="1">
                        <c:v>14</c:v>
                      </c:pt>
                      <c:pt idx="2">
                        <c:v>10</c:v>
                      </c:pt>
                      <c:pt idx="3">
                        <c:v>18</c:v>
                      </c:pt>
                      <c:pt idx="4">
                        <c:v>20</c:v>
                      </c:pt>
                    </c:numCache>
                  </c:numRef>
                </c:val>
                <c:extLst xmlns:c15="http://schemas.microsoft.com/office/drawing/2012/chart">
                  <c:ext xmlns:c16="http://schemas.microsoft.com/office/drawing/2014/chart" uri="{C3380CC4-5D6E-409C-BE32-E72D297353CC}">
                    <c16:uniqueId val="{00000014-A40E-417E-B953-F4DEC270F980}"/>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Sheet1!$L$70</c15:sqref>
                        </c15:formulaRef>
                      </c:ext>
                    </c:extLst>
                    <c:strCache>
                      <c:ptCount val="1"/>
                      <c:pt idx="0">
                        <c:v>Swimming - River/Stream (Incident - Activity Prior to Drowning)</c:v>
                      </c:pt>
                    </c:strCache>
                  </c:strRef>
                </c:tx>
                <c:spPr>
                  <a:solidFill>
                    <a:schemeClr val="accent6">
                      <a:lumMod val="80000"/>
                      <a:lumOff val="20000"/>
                    </a:schemeClr>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xmlns:c15="http://schemas.microsoft.com/office/drawing/2012/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extLst xmlns:c15="http://schemas.microsoft.com/office/drawing/2012/chart">
                      <c:ext xmlns:c15="http://schemas.microsoft.com/office/drawing/2012/chart" uri="{02D57815-91ED-43cb-92C2-25804820EDAC}">
                        <c15:formulaRef>
                          <c15:sqref>Sheet1!$M$52:$Q$52</c15:sqref>
                        </c15:formulaRef>
                      </c:ext>
                    </c:extLst>
                    <c:numCache>
                      <c:formatCode>General</c:formatCode>
                      <c:ptCount val="5"/>
                      <c:pt idx="0">
                        <c:v>2018</c:v>
                      </c:pt>
                      <c:pt idx="1">
                        <c:v>2019</c:v>
                      </c:pt>
                      <c:pt idx="2">
                        <c:v>2020</c:v>
                      </c:pt>
                      <c:pt idx="3">
                        <c:v>2021</c:v>
                      </c:pt>
                      <c:pt idx="4">
                        <c:v>2022</c:v>
                      </c:pt>
                    </c:numCache>
                  </c:numRef>
                </c:cat>
                <c:val>
                  <c:numRef>
                    <c:extLst xmlns:c15="http://schemas.microsoft.com/office/drawing/2012/chart">
                      <c:ext xmlns:c15="http://schemas.microsoft.com/office/drawing/2012/chart" uri="{02D57815-91ED-43cb-92C2-25804820EDAC}">
                        <c15:formulaRef>
                          <c15:sqref>Sheet1!$M$70:$Q$70</c15:sqref>
                        </c15:formulaRef>
                      </c:ext>
                    </c:extLst>
                    <c:numCache>
                      <c:formatCode>General</c:formatCode>
                      <c:ptCount val="5"/>
                      <c:pt idx="0">
                        <c:v>1</c:v>
                      </c:pt>
                      <c:pt idx="1">
                        <c:v>3</c:v>
                      </c:pt>
                      <c:pt idx="2">
                        <c:v>1</c:v>
                      </c:pt>
                      <c:pt idx="3">
                        <c:v>2</c:v>
                      </c:pt>
                      <c:pt idx="4">
                        <c:v>1</c:v>
                      </c:pt>
                    </c:numCache>
                  </c:numRef>
                </c:val>
                <c:extLst xmlns:c15="http://schemas.microsoft.com/office/drawing/2012/chart">
                  <c:ext xmlns:c16="http://schemas.microsoft.com/office/drawing/2014/chart" uri="{C3380CC4-5D6E-409C-BE32-E72D297353CC}">
                    <c16:uniqueId val="{00000015-A40E-417E-B953-F4DEC270F980}"/>
                  </c:ext>
                </c:extLst>
              </c15:ser>
            </c15:filteredBarSeries>
            <c15:filteredBarSeries>
              <c15:ser>
                <c:idx val="18"/>
                <c:order val="18"/>
                <c:tx>
                  <c:strRef>
                    <c:extLst xmlns:c15="http://schemas.microsoft.com/office/drawing/2012/chart">
                      <c:ext xmlns:c15="http://schemas.microsoft.com/office/drawing/2012/chart" uri="{02D57815-91ED-43cb-92C2-25804820EDAC}">
                        <c15:formulaRef>
                          <c15:sqref>Sheet1!$L$71</c15:sqref>
                        </c15:formulaRef>
                      </c:ext>
                    </c:extLst>
                    <c:strCache>
                      <c:ptCount val="1"/>
                      <c:pt idx="0">
                        <c:v>Undisclosed (Incident - Activity Prior to Drowning)</c:v>
                      </c:pt>
                    </c:strCache>
                  </c:strRef>
                </c:tx>
                <c:spPr>
                  <a:solidFill>
                    <a:schemeClr val="accent1">
                      <a:lumMod val="80000"/>
                    </a:schemeClr>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xmlns:c15="http://schemas.microsoft.com/office/drawing/2012/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extLst xmlns:c15="http://schemas.microsoft.com/office/drawing/2012/chart">
                      <c:ext xmlns:c15="http://schemas.microsoft.com/office/drawing/2012/chart" uri="{02D57815-91ED-43cb-92C2-25804820EDAC}">
                        <c15:formulaRef>
                          <c15:sqref>Sheet1!$M$52:$Q$52</c15:sqref>
                        </c15:formulaRef>
                      </c:ext>
                    </c:extLst>
                    <c:numCache>
                      <c:formatCode>General</c:formatCode>
                      <c:ptCount val="5"/>
                      <c:pt idx="0">
                        <c:v>2018</c:v>
                      </c:pt>
                      <c:pt idx="1">
                        <c:v>2019</c:v>
                      </c:pt>
                      <c:pt idx="2">
                        <c:v>2020</c:v>
                      </c:pt>
                      <c:pt idx="3">
                        <c:v>2021</c:v>
                      </c:pt>
                      <c:pt idx="4">
                        <c:v>2022</c:v>
                      </c:pt>
                    </c:numCache>
                  </c:numRef>
                </c:cat>
                <c:val>
                  <c:numRef>
                    <c:extLst xmlns:c15="http://schemas.microsoft.com/office/drawing/2012/chart">
                      <c:ext xmlns:c15="http://schemas.microsoft.com/office/drawing/2012/chart" uri="{02D57815-91ED-43cb-92C2-25804820EDAC}">
                        <c15:formulaRef>
                          <c15:sqref>Sheet1!$M$71:$Q$71</c15:sqref>
                        </c15:formulaRef>
                      </c:ext>
                    </c:extLst>
                    <c:numCache>
                      <c:formatCode>General</c:formatCode>
                      <c:ptCount val="5"/>
                      <c:pt idx="0">
                        <c:v>8</c:v>
                      </c:pt>
                      <c:pt idx="1">
                        <c:v>1</c:v>
                      </c:pt>
                      <c:pt idx="2">
                        <c:v>3</c:v>
                      </c:pt>
                      <c:pt idx="3">
                        <c:v>5</c:v>
                      </c:pt>
                      <c:pt idx="4">
                        <c:v>4</c:v>
                      </c:pt>
                    </c:numCache>
                  </c:numRef>
                </c:val>
                <c:extLst xmlns:c15="http://schemas.microsoft.com/office/drawing/2012/chart">
                  <c:ext xmlns:c16="http://schemas.microsoft.com/office/drawing/2014/chart" uri="{C3380CC4-5D6E-409C-BE32-E72D297353CC}">
                    <c16:uniqueId val="{00000016-A40E-417E-B953-F4DEC270F980}"/>
                  </c:ext>
                </c:extLst>
              </c15:ser>
            </c15:filteredBarSeries>
            <c15:filteredBarSeries>
              <c15:ser>
                <c:idx val="19"/>
                <c:order val="19"/>
                <c:tx>
                  <c:strRef>
                    <c:extLst xmlns:c15="http://schemas.microsoft.com/office/drawing/2012/chart">
                      <c:ext xmlns:c15="http://schemas.microsoft.com/office/drawing/2012/chart" uri="{02D57815-91ED-43cb-92C2-25804820EDAC}">
                        <c15:formulaRef>
                          <c15:sqref>Sheet1!$L$72</c15:sqref>
                        </c15:formulaRef>
                      </c:ext>
                    </c:extLst>
                    <c:strCache>
                      <c:ptCount val="1"/>
                      <c:pt idx="0">
                        <c:v>Walking - Path/Walk Way (Incident - Activity Prior to Drowning)</c:v>
                      </c:pt>
                    </c:strCache>
                  </c:strRef>
                </c:tx>
                <c:spPr>
                  <a:solidFill>
                    <a:schemeClr val="accent2">
                      <a:lumMod val="80000"/>
                    </a:schemeClr>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xmlns:c15="http://schemas.microsoft.com/office/drawing/2012/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extLst xmlns:c15="http://schemas.microsoft.com/office/drawing/2012/chart">
                      <c:ext xmlns:c15="http://schemas.microsoft.com/office/drawing/2012/chart" uri="{02D57815-91ED-43cb-92C2-25804820EDAC}">
                        <c15:formulaRef>
                          <c15:sqref>Sheet1!$M$52:$Q$52</c15:sqref>
                        </c15:formulaRef>
                      </c:ext>
                    </c:extLst>
                    <c:numCache>
                      <c:formatCode>General</c:formatCode>
                      <c:ptCount val="5"/>
                      <c:pt idx="0">
                        <c:v>2018</c:v>
                      </c:pt>
                      <c:pt idx="1">
                        <c:v>2019</c:v>
                      </c:pt>
                      <c:pt idx="2">
                        <c:v>2020</c:v>
                      </c:pt>
                      <c:pt idx="3">
                        <c:v>2021</c:v>
                      </c:pt>
                      <c:pt idx="4">
                        <c:v>2022</c:v>
                      </c:pt>
                    </c:numCache>
                  </c:numRef>
                </c:cat>
                <c:val>
                  <c:numRef>
                    <c:extLst xmlns:c15="http://schemas.microsoft.com/office/drawing/2012/chart">
                      <c:ext xmlns:c15="http://schemas.microsoft.com/office/drawing/2012/chart" uri="{02D57815-91ED-43cb-92C2-25804820EDAC}">
                        <c15:formulaRef>
                          <c15:sqref>Sheet1!$M$72:$Q$72</c15:sqref>
                        </c15:formulaRef>
                      </c:ext>
                    </c:extLst>
                    <c:numCache>
                      <c:formatCode>General</c:formatCode>
                      <c:ptCount val="5"/>
                      <c:pt idx="0">
                        <c:v>20</c:v>
                      </c:pt>
                      <c:pt idx="1">
                        <c:v>31</c:v>
                      </c:pt>
                      <c:pt idx="2">
                        <c:v>17</c:v>
                      </c:pt>
                      <c:pt idx="3">
                        <c:v>12</c:v>
                      </c:pt>
                      <c:pt idx="4">
                        <c:v>16</c:v>
                      </c:pt>
                    </c:numCache>
                  </c:numRef>
                </c:val>
                <c:extLst xmlns:c15="http://schemas.microsoft.com/office/drawing/2012/chart">
                  <c:ext xmlns:c16="http://schemas.microsoft.com/office/drawing/2014/chart" uri="{C3380CC4-5D6E-409C-BE32-E72D297353CC}">
                    <c16:uniqueId val="{00000017-A40E-417E-B953-F4DEC270F980}"/>
                  </c:ext>
                </c:extLst>
              </c15:ser>
            </c15:filteredBarSeries>
            <c15:filteredBarSeries>
              <c15:ser>
                <c:idx val="20"/>
                <c:order val="20"/>
                <c:tx>
                  <c:strRef>
                    <c:extLst xmlns:c15="http://schemas.microsoft.com/office/drawing/2012/chart">
                      <c:ext xmlns:c15="http://schemas.microsoft.com/office/drawing/2012/chart" uri="{02D57815-91ED-43cb-92C2-25804820EDAC}">
                        <c15:formulaRef>
                          <c15:sqref>Sheet1!$L$73</c15:sqref>
                        </c15:formulaRef>
                      </c:ext>
                    </c:extLst>
                    <c:strCache>
                      <c:ptCount val="1"/>
                      <c:pt idx="0">
                        <c:v>Walking/Hiking - Coastal (Incident - Activity Prior to Drowning)</c:v>
                      </c:pt>
                    </c:strCache>
                  </c:strRef>
                </c:tx>
                <c:spPr>
                  <a:solidFill>
                    <a:schemeClr val="accent3">
                      <a:lumMod val="80000"/>
                    </a:schemeClr>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xmlns:c15="http://schemas.microsoft.com/office/drawing/2012/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extLst xmlns:c15="http://schemas.microsoft.com/office/drawing/2012/chart">
                      <c:ext xmlns:c15="http://schemas.microsoft.com/office/drawing/2012/chart" uri="{02D57815-91ED-43cb-92C2-25804820EDAC}">
                        <c15:formulaRef>
                          <c15:sqref>Sheet1!$M$52:$Q$52</c15:sqref>
                        </c15:formulaRef>
                      </c:ext>
                    </c:extLst>
                    <c:numCache>
                      <c:formatCode>General</c:formatCode>
                      <c:ptCount val="5"/>
                      <c:pt idx="0">
                        <c:v>2018</c:v>
                      </c:pt>
                      <c:pt idx="1">
                        <c:v>2019</c:v>
                      </c:pt>
                      <c:pt idx="2">
                        <c:v>2020</c:v>
                      </c:pt>
                      <c:pt idx="3">
                        <c:v>2021</c:v>
                      </c:pt>
                      <c:pt idx="4">
                        <c:v>2022</c:v>
                      </c:pt>
                    </c:numCache>
                  </c:numRef>
                </c:cat>
                <c:val>
                  <c:numRef>
                    <c:extLst xmlns:c15="http://schemas.microsoft.com/office/drawing/2012/chart">
                      <c:ext xmlns:c15="http://schemas.microsoft.com/office/drawing/2012/chart" uri="{02D57815-91ED-43cb-92C2-25804820EDAC}">
                        <c15:formulaRef>
                          <c15:sqref>Sheet1!$M$73:$Q$73</c15:sqref>
                        </c15:formulaRef>
                      </c:ext>
                    </c:extLst>
                    <c:numCache>
                      <c:formatCode>General</c:formatCode>
                      <c:ptCount val="5"/>
                      <c:pt idx="0">
                        <c:v>14</c:v>
                      </c:pt>
                      <c:pt idx="1">
                        <c:v>36</c:v>
                      </c:pt>
                      <c:pt idx="2">
                        <c:v>11</c:v>
                      </c:pt>
                      <c:pt idx="3">
                        <c:v>16</c:v>
                      </c:pt>
                      <c:pt idx="4">
                        <c:v>16</c:v>
                      </c:pt>
                    </c:numCache>
                  </c:numRef>
                </c:val>
                <c:extLst xmlns:c15="http://schemas.microsoft.com/office/drawing/2012/chart">
                  <c:ext xmlns:c16="http://schemas.microsoft.com/office/drawing/2014/chart" uri="{C3380CC4-5D6E-409C-BE32-E72D297353CC}">
                    <c16:uniqueId val="{00000018-A40E-417E-B953-F4DEC270F980}"/>
                  </c:ext>
                </c:extLst>
              </c15:ser>
            </c15:filteredBarSeries>
            <c15:filteredBarSeries>
              <c15:ser>
                <c:idx val="21"/>
                <c:order val="21"/>
                <c:tx>
                  <c:strRef>
                    <c:extLst xmlns:c15="http://schemas.microsoft.com/office/drawing/2012/chart">
                      <c:ext xmlns:c15="http://schemas.microsoft.com/office/drawing/2012/chart" uri="{02D57815-91ED-43cb-92C2-25804820EDAC}">
                        <c15:formulaRef>
                          <c15:sqref>Sheet1!$L$74</c15:sqref>
                        </c15:formulaRef>
                      </c:ext>
                    </c:extLst>
                    <c:strCache>
                      <c:ptCount val="1"/>
                      <c:pt idx="0">
                        <c:v>Walking/Hiking - River (Incident - Activity Prior to Drowning)</c:v>
                      </c:pt>
                    </c:strCache>
                  </c:strRef>
                </c:tx>
                <c:spPr>
                  <a:solidFill>
                    <a:schemeClr val="accent4">
                      <a:lumMod val="80000"/>
                    </a:schemeClr>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xmlns:c15="http://schemas.microsoft.com/office/drawing/2012/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extLst xmlns:c15="http://schemas.microsoft.com/office/drawing/2012/chart">
                      <c:ext xmlns:c15="http://schemas.microsoft.com/office/drawing/2012/chart" uri="{02D57815-91ED-43cb-92C2-25804820EDAC}">
                        <c15:formulaRef>
                          <c15:sqref>Sheet1!$M$52:$Q$52</c15:sqref>
                        </c15:formulaRef>
                      </c:ext>
                    </c:extLst>
                    <c:numCache>
                      <c:formatCode>General</c:formatCode>
                      <c:ptCount val="5"/>
                      <c:pt idx="0">
                        <c:v>2018</c:v>
                      </c:pt>
                      <c:pt idx="1">
                        <c:v>2019</c:v>
                      </c:pt>
                      <c:pt idx="2">
                        <c:v>2020</c:v>
                      </c:pt>
                      <c:pt idx="3">
                        <c:v>2021</c:v>
                      </c:pt>
                      <c:pt idx="4">
                        <c:v>2022</c:v>
                      </c:pt>
                    </c:numCache>
                  </c:numRef>
                </c:cat>
                <c:val>
                  <c:numRef>
                    <c:extLst xmlns:c15="http://schemas.microsoft.com/office/drawing/2012/chart">
                      <c:ext xmlns:c15="http://schemas.microsoft.com/office/drawing/2012/chart" uri="{02D57815-91ED-43cb-92C2-25804820EDAC}">
                        <c15:formulaRef>
                          <c15:sqref>Sheet1!$M$74:$Q$74</c15:sqref>
                        </c15:formulaRef>
                      </c:ext>
                    </c:extLst>
                    <c:numCache>
                      <c:formatCode>General</c:formatCode>
                      <c:ptCount val="5"/>
                      <c:pt idx="0">
                        <c:v>19</c:v>
                      </c:pt>
                      <c:pt idx="1">
                        <c:v>29</c:v>
                      </c:pt>
                      <c:pt idx="2">
                        <c:v>17</c:v>
                      </c:pt>
                      <c:pt idx="3">
                        <c:v>20</c:v>
                      </c:pt>
                      <c:pt idx="4">
                        <c:v>19</c:v>
                      </c:pt>
                    </c:numCache>
                  </c:numRef>
                </c:val>
                <c:extLst xmlns:c15="http://schemas.microsoft.com/office/drawing/2012/chart">
                  <c:ext xmlns:c16="http://schemas.microsoft.com/office/drawing/2014/chart" uri="{C3380CC4-5D6E-409C-BE32-E72D297353CC}">
                    <c16:uniqueId val="{00000019-A40E-417E-B953-F4DEC270F980}"/>
                  </c:ext>
                </c:extLst>
              </c15:ser>
            </c15:filteredBarSeries>
            <c15:filteredBarSeries>
              <c15:ser>
                <c:idx val="22"/>
                <c:order val="22"/>
                <c:tx>
                  <c:strRef>
                    <c:extLst xmlns:c15="http://schemas.microsoft.com/office/drawing/2012/chart">
                      <c:ext xmlns:c15="http://schemas.microsoft.com/office/drawing/2012/chart" uri="{02D57815-91ED-43cb-92C2-25804820EDAC}">
                        <c15:formulaRef>
                          <c15:sqref>Sheet1!$L$75</c15:sqref>
                        </c15:formulaRef>
                      </c:ext>
                    </c:extLst>
                    <c:strCache>
                      <c:ptCount val="1"/>
                      <c:pt idx="0">
                        <c:v>Work Related (Incident - Activity Prior to Drowning)</c:v>
                      </c:pt>
                    </c:strCache>
                  </c:strRef>
                </c:tx>
                <c:spPr>
                  <a:solidFill>
                    <a:schemeClr val="accent5">
                      <a:lumMod val="80000"/>
                    </a:schemeClr>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xmlns:c15="http://schemas.microsoft.com/office/drawing/2012/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extLst xmlns:c15="http://schemas.microsoft.com/office/drawing/2012/chart">
                      <c:ext xmlns:c15="http://schemas.microsoft.com/office/drawing/2012/chart" uri="{02D57815-91ED-43cb-92C2-25804820EDAC}">
                        <c15:formulaRef>
                          <c15:sqref>Sheet1!$M$52:$Q$52</c15:sqref>
                        </c15:formulaRef>
                      </c:ext>
                    </c:extLst>
                    <c:numCache>
                      <c:formatCode>General</c:formatCode>
                      <c:ptCount val="5"/>
                      <c:pt idx="0">
                        <c:v>2018</c:v>
                      </c:pt>
                      <c:pt idx="1">
                        <c:v>2019</c:v>
                      </c:pt>
                      <c:pt idx="2">
                        <c:v>2020</c:v>
                      </c:pt>
                      <c:pt idx="3">
                        <c:v>2021</c:v>
                      </c:pt>
                      <c:pt idx="4">
                        <c:v>2022</c:v>
                      </c:pt>
                    </c:numCache>
                  </c:numRef>
                </c:cat>
                <c:val>
                  <c:numRef>
                    <c:extLst xmlns:c15="http://schemas.microsoft.com/office/drawing/2012/chart">
                      <c:ext xmlns:c15="http://schemas.microsoft.com/office/drawing/2012/chart" uri="{02D57815-91ED-43cb-92C2-25804820EDAC}">
                        <c15:formulaRef>
                          <c15:sqref>Sheet1!$M$75:$Q$75</c15:sqref>
                        </c15:formulaRef>
                      </c:ext>
                    </c:extLst>
                    <c:numCache>
                      <c:formatCode>General</c:formatCode>
                      <c:ptCount val="5"/>
                      <c:pt idx="0">
                        <c:v>3</c:v>
                      </c:pt>
                      <c:pt idx="1">
                        <c:v>2</c:v>
                      </c:pt>
                      <c:pt idx="2">
                        <c:v>1</c:v>
                      </c:pt>
                      <c:pt idx="3">
                        <c:v>2</c:v>
                      </c:pt>
                      <c:pt idx="4">
                        <c:v>2</c:v>
                      </c:pt>
                    </c:numCache>
                  </c:numRef>
                </c:val>
                <c:extLst xmlns:c15="http://schemas.microsoft.com/office/drawing/2012/chart">
                  <c:ext xmlns:c16="http://schemas.microsoft.com/office/drawing/2014/chart" uri="{C3380CC4-5D6E-409C-BE32-E72D297353CC}">
                    <c16:uniqueId val="{0000001A-A40E-417E-B953-F4DEC270F980}"/>
                  </c:ext>
                </c:extLst>
              </c15:ser>
            </c15:filteredBarSeries>
            <c15:filteredBarSeries>
              <c15:ser>
                <c:idx val="27"/>
                <c:order val="27"/>
                <c:tx>
                  <c:strRef>
                    <c:extLst xmlns:c15="http://schemas.microsoft.com/office/drawing/2012/chart">
                      <c:ext xmlns:c15="http://schemas.microsoft.com/office/drawing/2012/chart" uri="{02D57815-91ED-43cb-92C2-25804820EDAC}">
                        <c15:formulaRef>
                          <c15:sqref>Sheet1!$L$80</c15:sqref>
                        </c15:formulaRef>
                      </c:ext>
                    </c:extLst>
                    <c:strCache>
                      <c:ptCount val="1"/>
                      <c:pt idx="0">
                        <c:v>Total</c:v>
                      </c:pt>
                    </c:strCache>
                  </c:strRef>
                </c:tx>
                <c:spPr>
                  <a:solidFill>
                    <a:schemeClr val="accent4">
                      <a:lumMod val="60000"/>
                      <a:lumOff val="40000"/>
                    </a:schemeClr>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xmlns:c15="http://schemas.microsoft.com/office/drawing/2012/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extLst xmlns:c15="http://schemas.microsoft.com/office/drawing/2012/chart">
                      <c:ext xmlns:c15="http://schemas.microsoft.com/office/drawing/2012/chart" uri="{02D57815-91ED-43cb-92C2-25804820EDAC}">
                        <c15:formulaRef>
                          <c15:sqref>Sheet1!$M$52:$Q$52</c15:sqref>
                        </c15:formulaRef>
                      </c:ext>
                    </c:extLst>
                    <c:numCache>
                      <c:formatCode>General</c:formatCode>
                      <c:ptCount val="5"/>
                      <c:pt idx="0">
                        <c:v>2018</c:v>
                      </c:pt>
                      <c:pt idx="1">
                        <c:v>2019</c:v>
                      </c:pt>
                      <c:pt idx="2">
                        <c:v>2020</c:v>
                      </c:pt>
                      <c:pt idx="3">
                        <c:v>2021</c:v>
                      </c:pt>
                      <c:pt idx="4">
                        <c:v>2022</c:v>
                      </c:pt>
                    </c:numCache>
                  </c:numRef>
                </c:cat>
                <c:val>
                  <c:numRef>
                    <c:extLst xmlns:c15="http://schemas.microsoft.com/office/drawing/2012/chart">
                      <c:ext xmlns:c15="http://schemas.microsoft.com/office/drawing/2012/chart" uri="{02D57815-91ED-43cb-92C2-25804820EDAC}">
                        <c15:formulaRef>
                          <c15:sqref>Sheet1!$M$80:$Q$80</c15:sqref>
                        </c15:formulaRef>
                      </c:ext>
                    </c:extLst>
                    <c:numCache>
                      <c:formatCode>General</c:formatCode>
                      <c:ptCount val="5"/>
                      <c:pt idx="0">
                        <c:v>142</c:v>
                      </c:pt>
                      <c:pt idx="1">
                        <c:v>155</c:v>
                      </c:pt>
                      <c:pt idx="2">
                        <c:v>94</c:v>
                      </c:pt>
                      <c:pt idx="3">
                        <c:v>112</c:v>
                      </c:pt>
                      <c:pt idx="4">
                        <c:v>114</c:v>
                      </c:pt>
                    </c:numCache>
                  </c:numRef>
                </c:val>
                <c:extLst xmlns:c15="http://schemas.microsoft.com/office/drawing/2012/chart">
                  <c:ext xmlns:c16="http://schemas.microsoft.com/office/drawing/2014/chart" uri="{C3380CC4-5D6E-409C-BE32-E72D297353CC}">
                    <c16:uniqueId val="{0000001B-A40E-417E-B953-F4DEC270F980}"/>
                  </c:ext>
                </c:extLst>
              </c15:ser>
            </c15:filteredBarSeries>
          </c:ext>
        </c:extLst>
      </c:barChart>
      <c:catAx>
        <c:axId val="16737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096576"/>
        <c:crosses val="autoZero"/>
        <c:auto val="1"/>
        <c:lblAlgn val="ctr"/>
        <c:lblOffset val="100"/>
        <c:noMultiLvlLbl val="0"/>
      </c:catAx>
      <c:valAx>
        <c:axId val="109096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737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a:t>Contributing Factors</a:t>
            </a:r>
            <a:r>
              <a:rPr lang="en-IE" baseline="0"/>
              <a:t> to Drowning</a:t>
            </a:r>
            <a:endParaRPr lang="en-I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Sheet1!$C$62</c:f>
              <c:strCache>
                <c:ptCount val="1"/>
                <c:pt idx="0">
                  <c:v>2018</c:v>
                </c:pt>
              </c:strCache>
            </c:strRef>
          </c:tx>
          <c:spPr>
            <a:solidFill>
              <a:schemeClr val="accent1"/>
            </a:solidFill>
            <a:ln>
              <a:noFill/>
            </a:ln>
            <a:effectLst/>
          </c:spPr>
          <c:invertIfNegative val="0"/>
          <c:cat>
            <c:strRef>
              <c:f>(Sheet1!$B$63:$B$70,Sheet1!$B$72:$B$73,Sheet1!$B$75:$B$76)</c:f>
              <c:strCache>
                <c:ptCount val="12"/>
                <c:pt idx="0">
                  <c:v>Acquired Injury</c:v>
                </c:pt>
                <c:pt idx="1">
                  <c:v>Currents, waves or rapids</c:v>
                </c:pt>
                <c:pt idx="2">
                  <c:v>Exhaustion</c:v>
                </c:pt>
                <c:pt idx="3">
                  <c:v>Heavy Intoxication - Alcohol</c:v>
                </c:pt>
                <c:pt idx="4">
                  <c:v>Illicit Substances</c:v>
                </c:pt>
                <c:pt idx="5">
                  <c:v>Incorrect use of PFD</c:v>
                </c:pt>
                <c:pt idx="6">
                  <c:v>Lack of supervision</c:v>
                </c:pt>
                <c:pt idx="7">
                  <c:v>Light Intoxication - Alcohol</c:v>
                </c:pt>
                <c:pt idx="8">
                  <c:v>Pre-existing medical condition</c:v>
                </c:pt>
                <c:pt idx="9">
                  <c:v>Prescribed Medications</c:v>
                </c:pt>
                <c:pt idx="10">
                  <c:v>Unstable/Slippery surfaces</c:v>
                </c:pt>
                <c:pt idx="11">
                  <c:v>Water Temperature</c:v>
                </c:pt>
              </c:strCache>
              <c:extLst/>
            </c:strRef>
          </c:cat>
          <c:val>
            <c:numRef>
              <c:f>(Sheet1!$C$63:$C$70,Sheet1!$C$72:$C$73,Sheet1!$C$75:$C$76)</c:f>
              <c:numCache>
                <c:formatCode>General</c:formatCode>
                <c:ptCount val="12"/>
                <c:pt idx="0">
                  <c:v>43</c:v>
                </c:pt>
                <c:pt idx="1">
                  <c:v>47</c:v>
                </c:pt>
                <c:pt idx="2">
                  <c:v>18</c:v>
                </c:pt>
                <c:pt idx="3">
                  <c:v>16</c:v>
                </c:pt>
                <c:pt idx="4">
                  <c:v>1</c:v>
                </c:pt>
                <c:pt idx="5">
                  <c:v>2</c:v>
                </c:pt>
                <c:pt idx="6">
                  <c:v>11</c:v>
                </c:pt>
                <c:pt idx="7">
                  <c:v>6</c:v>
                </c:pt>
                <c:pt idx="8">
                  <c:v>20</c:v>
                </c:pt>
                <c:pt idx="9">
                  <c:v>1</c:v>
                </c:pt>
                <c:pt idx="10">
                  <c:v>28</c:v>
                </c:pt>
                <c:pt idx="11">
                  <c:v>12</c:v>
                </c:pt>
              </c:numCache>
              <c:extLst/>
            </c:numRef>
          </c:val>
          <c:extLst>
            <c:ext xmlns:c16="http://schemas.microsoft.com/office/drawing/2014/chart" uri="{C3380CC4-5D6E-409C-BE32-E72D297353CC}">
              <c16:uniqueId val="{00000000-4976-46F8-9FC3-42F79CFB9BAD}"/>
            </c:ext>
          </c:extLst>
        </c:ser>
        <c:ser>
          <c:idx val="1"/>
          <c:order val="1"/>
          <c:tx>
            <c:strRef>
              <c:f>Sheet1!$D$62</c:f>
              <c:strCache>
                <c:ptCount val="1"/>
                <c:pt idx="0">
                  <c:v>2019</c:v>
                </c:pt>
              </c:strCache>
            </c:strRef>
          </c:tx>
          <c:spPr>
            <a:solidFill>
              <a:schemeClr val="accent2"/>
            </a:solidFill>
            <a:ln>
              <a:noFill/>
            </a:ln>
            <a:effectLst/>
          </c:spPr>
          <c:invertIfNegative val="0"/>
          <c:cat>
            <c:strRef>
              <c:f>(Sheet1!$B$63:$B$70,Sheet1!$B$72:$B$73,Sheet1!$B$75:$B$76)</c:f>
              <c:strCache>
                <c:ptCount val="12"/>
                <c:pt idx="0">
                  <c:v>Acquired Injury</c:v>
                </c:pt>
                <c:pt idx="1">
                  <c:v>Currents, waves or rapids</c:v>
                </c:pt>
                <c:pt idx="2">
                  <c:v>Exhaustion</c:v>
                </c:pt>
                <c:pt idx="3">
                  <c:v>Heavy Intoxication - Alcohol</c:v>
                </c:pt>
                <c:pt idx="4">
                  <c:v>Illicit Substances</c:v>
                </c:pt>
                <c:pt idx="5">
                  <c:v>Incorrect use of PFD</c:v>
                </c:pt>
                <c:pt idx="6">
                  <c:v>Lack of supervision</c:v>
                </c:pt>
                <c:pt idx="7">
                  <c:v>Light Intoxication - Alcohol</c:v>
                </c:pt>
                <c:pt idx="8">
                  <c:v>Pre-existing medical condition</c:v>
                </c:pt>
                <c:pt idx="9">
                  <c:v>Prescribed Medications</c:v>
                </c:pt>
                <c:pt idx="10">
                  <c:v>Unstable/Slippery surfaces</c:v>
                </c:pt>
                <c:pt idx="11">
                  <c:v>Water Temperature</c:v>
                </c:pt>
              </c:strCache>
              <c:extLst/>
            </c:strRef>
          </c:cat>
          <c:val>
            <c:numRef>
              <c:f>(Sheet1!$D$63:$D$70,Sheet1!$D$72:$D$73,Sheet1!$D$75:$D$76)</c:f>
              <c:numCache>
                <c:formatCode>General</c:formatCode>
                <c:ptCount val="12"/>
                <c:pt idx="0">
                  <c:v>20</c:v>
                </c:pt>
                <c:pt idx="1">
                  <c:v>38</c:v>
                </c:pt>
                <c:pt idx="2">
                  <c:v>11</c:v>
                </c:pt>
                <c:pt idx="3">
                  <c:v>16</c:v>
                </c:pt>
                <c:pt idx="4">
                  <c:v>0</c:v>
                </c:pt>
                <c:pt idx="5">
                  <c:v>8</c:v>
                </c:pt>
                <c:pt idx="6">
                  <c:v>35</c:v>
                </c:pt>
                <c:pt idx="7">
                  <c:v>15</c:v>
                </c:pt>
                <c:pt idx="8">
                  <c:v>33</c:v>
                </c:pt>
                <c:pt idx="9">
                  <c:v>0</c:v>
                </c:pt>
                <c:pt idx="10">
                  <c:v>32</c:v>
                </c:pt>
                <c:pt idx="11">
                  <c:v>8</c:v>
                </c:pt>
              </c:numCache>
              <c:extLst/>
            </c:numRef>
          </c:val>
          <c:extLst>
            <c:ext xmlns:c16="http://schemas.microsoft.com/office/drawing/2014/chart" uri="{C3380CC4-5D6E-409C-BE32-E72D297353CC}">
              <c16:uniqueId val="{00000001-4976-46F8-9FC3-42F79CFB9BAD}"/>
            </c:ext>
          </c:extLst>
        </c:ser>
        <c:ser>
          <c:idx val="2"/>
          <c:order val="2"/>
          <c:tx>
            <c:strRef>
              <c:f>Sheet1!$E$62</c:f>
              <c:strCache>
                <c:ptCount val="1"/>
                <c:pt idx="0">
                  <c:v>2020</c:v>
                </c:pt>
              </c:strCache>
            </c:strRef>
          </c:tx>
          <c:spPr>
            <a:solidFill>
              <a:schemeClr val="accent6"/>
            </a:solidFill>
            <a:ln>
              <a:noFill/>
            </a:ln>
            <a:effectLst/>
          </c:spPr>
          <c:invertIfNegative val="0"/>
          <c:cat>
            <c:strRef>
              <c:f>(Sheet1!$B$63:$B$70,Sheet1!$B$72:$B$73,Sheet1!$B$75:$B$76)</c:f>
              <c:strCache>
                <c:ptCount val="12"/>
                <c:pt idx="0">
                  <c:v>Acquired Injury</c:v>
                </c:pt>
                <c:pt idx="1">
                  <c:v>Currents, waves or rapids</c:v>
                </c:pt>
                <c:pt idx="2">
                  <c:v>Exhaustion</c:v>
                </c:pt>
                <c:pt idx="3">
                  <c:v>Heavy Intoxication - Alcohol</c:v>
                </c:pt>
                <c:pt idx="4">
                  <c:v>Illicit Substances</c:v>
                </c:pt>
                <c:pt idx="5">
                  <c:v>Incorrect use of PFD</c:v>
                </c:pt>
                <c:pt idx="6">
                  <c:v>Lack of supervision</c:v>
                </c:pt>
                <c:pt idx="7">
                  <c:v>Light Intoxication - Alcohol</c:v>
                </c:pt>
                <c:pt idx="8">
                  <c:v>Pre-existing medical condition</c:v>
                </c:pt>
                <c:pt idx="9">
                  <c:v>Prescribed Medications</c:v>
                </c:pt>
                <c:pt idx="10">
                  <c:v>Unstable/Slippery surfaces</c:v>
                </c:pt>
                <c:pt idx="11">
                  <c:v>Water Temperature</c:v>
                </c:pt>
              </c:strCache>
              <c:extLst/>
            </c:strRef>
          </c:cat>
          <c:val>
            <c:numRef>
              <c:f>(Sheet1!$E$63:$E$70,Sheet1!$E$72:$E$73,Sheet1!$E$75:$E$76)</c:f>
              <c:numCache>
                <c:formatCode>General</c:formatCode>
                <c:ptCount val="12"/>
                <c:pt idx="0">
                  <c:v>27</c:v>
                </c:pt>
                <c:pt idx="1">
                  <c:v>37</c:v>
                </c:pt>
                <c:pt idx="2">
                  <c:v>10</c:v>
                </c:pt>
                <c:pt idx="3">
                  <c:v>10</c:v>
                </c:pt>
                <c:pt idx="4">
                  <c:v>2</c:v>
                </c:pt>
                <c:pt idx="5">
                  <c:v>4</c:v>
                </c:pt>
                <c:pt idx="6">
                  <c:v>15</c:v>
                </c:pt>
                <c:pt idx="7">
                  <c:v>9</c:v>
                </c:pt>
                <c:pt idx="8">
                  <c:v>32</c:v>
                </c:pt>
                <c:pt idx="9">
                  <c:v>7</c:v>
                </c:pt>
                <c:pt idx="10">
                  <c:v>16</c:v>
                </c:pt>
                <c:pt idx="11">
                  <c:v>9</c:v>
                </c:pt>
              </c:numCache>
              <c:extLst/>
            </c:numRef>
          </c:val>
          <c:extLst>
            <c:ext xmlns:c16="http://schemas.microsoft.com/office/drawing/2014/chart" uri="{C3380CC4-5D6E-409C-BE32-E72D297353CC}">
              <c16:uniqueId val="{00000002-4976-46F8-9FC3-42F79CFB9BAD}"/>
            </c:ext>
          </c:extLst>
        </c:ser>
        <c:ser>
          <c:idx val="3"/>
          <c:order val="3"/>
          <c:tx>
            <c:strRef>
              <c:f>Sheet1!$F$62</c:f>
              <c:strCache>
                <c:ptCount val="1"/>
                <c:pt idx="0">
                  <c:v>2021</c:v>
                </c:pt>
              </c:strCache>
            </c:strRef>
          </c:tx>
          <c:spPr>
            <a:solidFill>
              <a:schemeClr val="accent4"/>
            </a:solidFill>
            <a:ln>
              <a:noFill/>
            </a:ln>
            <a:effectLst/>
          </c:spPr>
          <c:invertIfNegative val="0"/>
          <c:cat>
            <c:strRef>
              <c:f>(Sheet1!$B$63:$B$70,Sheet1!$B$72:$B$73,Sheet1!$B$75:$B$76)</c:f>
              <c:strCache>
                <c:ptCount val="12"/>
                <c:pt idx="0">
                  <c:v>Acquired Injury</c:v>
                </c:pt>
                <c:pt idx="1">
                  <c:v>Currents, waves or rapids</c:v>
                </c:pt>
                <c:pt idx="2">
                  <c:v>Exhaustion</c:v>
                </c:pt>
                <c:pt idx="3">
                  <c:v>Heavy Intoxication - Alcohol</c:v>
                </c:pt>
                <c:pt idx="4">
                  <c:v>Illicit Substances</c:v>
                </c:pt>
                <c:pt idx="5">
                  <c:v>Incorrect use of PFD</c:v>
                </c:pt>
                <c:pt idx="6">
                  <c:v>Lack of supervision</c:v>
                </c:pt>
                <c:pt idx="7">
                  <c:v>Light Intoxication - Alcohol</c:v>
                </c:pt>
                <c:pt idx="8">
                  <c:v>Pre-existing medical condition</c:v>
                </c:pt>
                <c:pt idx="9">
                  <c:v>Prescribed Medications</c:v>
                </c:pt>
                <c:pt idx="10">
                  <c:v>Unstable/Slippery surfaces</c:v>
                </c:pt>
                <c:pt idx="11">
                  <c:v>Water Temperature</c:v>
                </c:pt>
              </c:strCache>
              <c:extLst/>
            </c:strRef>
          </c:cat>
          <c:val>
            <c:numRef>
              <c:f>(Sheet1!$F$63:$F$70,Sheet1!$F$72:$F$73,Sheet1!$F$75:$F$76)</c:f>
              <c:numCache>
                <c:formatCode>General</c:formatCode>
                <c:ptCount val="12"/>
                <c:pt idx="0">
                  <c:v>22</c:v>
                </c:pt>
                <c:pt idx="1">
                  <c:v>32</c:v>
                </c:pt>
                <c:pt idx="2">
                  <c:v>16</c:v>
                </c:pt>
                <c:pt idx="3">
                  <c:v>5</c:v>
                </c:pt>
                <c:pt idx="4">
                  <c:v>0</c:v>
                </c:pt>
                <c:pt idx="5">
                  <c:v>0</c:v>
                </c:pt>
                <c:pt idx="6">
                  <c:v>37</c:v>
                </c:pt>
                <c:pt idx="7">
                  <c:v>2</c:v>
                </c:pt>
                <c:pt idx="8">
                  <c:v>22</c:v>
                </c:pt>
                <c:pt idx="9">
                  <c:v>1</c:v>
                </c:pt>
                <c:pt idx="10">
                  <c:v>8</c:v>
                </c:pt>
                <c:pt idx="11">
                  <c:v>3</c:v>
                </c:pt>
              </c:numCache>
              <c:extLst/>
            </c:numRef>
          </c:val>
          <c:extLst>
            <c:ext xmlns:c16="http://schemas.microsoft.com/office/drawing/2014/chart" uri="{C3380CC4-5D6E-409C-BE32-E72D297353CC}">
              <c16:uniqueId val="{00000003-4976-46F8-9FC3-42F79CFB9BAD}"/>
            </c:ext>
          </c:extLst>
        </c:ser>
        <c:ser>
          <c:idx val="4"/>
          <c:order val="4"/>
          <c:tx>
            <c:strRef>
              <c:f>Sheet1!$G$62</c:f>
              <c:strCache>
                <c:ptCount val="1"/>
                <c:pt idx="0">
                  <c:v>2022</c:v>
                </c:pt>
              </c:strCache>
            </c:strRef>
          </c:tx>
          <c:spPr>
            <a:solidFill>
              <a:srgbClr val="C00000"/>
            </a:solidFill>
            <a:ln>
              <a:noFill/>
            </a:ln>
            <a:effectLst/>
          </c:spPr>
          <c:invertIfNegative val="0"/>
          <c:cat>
            <c:strRef>
              <c:f>(Sheet1!$B$63:$B$70,Sheet1!$B$72:$B$73,Sheet1!$B$75:$B$76)</c:f>
              <c:strCache>
                <c:ptCount val="12"/>
                <c:pt idx="0">
                  <c:v>Acquired Injury</c:v>
                </c:pt>
                <c:pt idx="1">
                  <c:v>Currents, waves or rapids</c:v>
                </c:pt>
                <c:pt idx="2">
                  <c:v>Exhaustion</c:v>
                </c:pt>
                <c:pt idx="3">
                  <c:v>Heavy Intoxication - Alcohol</c:v>
                </c:pt>
                <c:pt idx="4">
                  <c:v>Illicit Substances</c:v>
                </c:pt>
                <c:pt idx="5">
                  <c:v>Incorrect use of PFD</c:v>
                </c:pt>
                <c:pt idx="6">
                  <c:v>Lack of supervision</c:v>
                </c:pt>
                <c:pt idx="7">
                  <c:v>Light Intoxication - Alcohol</c:v>
                </c:pt>
                <c:pt idx="8">
                  <c:v>Pre-existing medical condition</c:v>
                </c:pt>
                <c:pt idx="9">
                  <c:v>Prescribed Medications</c:v>
                </c:pt>
                <c:pt idx="10">
                  <c:v>Unstable/Slippery surfaces</c:v>
                </c:pt>
                <c:pt idx="11">
                  <c:v>Water Temperature</c:v>
                </c:pt>
              </c:strCache>
              <c:extLst/>
            </c:strRef>
          </c:cat>
          <c:val>
            <c:numRef>
              <c:f>(Sheet1!$G$63:$G$70,Sheet1!$G$72:$G$73,Sheet1!$G$75:$G$76)</c:f>
              <c:numCache>
                <c:formatCode>General</c:formatCode>
                <c:ptCount val="12"/>
                <c:pt idx="0">
                  <c:v>19</c:v>
                </c:pt>
                <c:pt idx="1">
                  <c:v>20</c:v>
                </c:pt>
                <c:pt idx="2">
                  <c:v>16</c:v>
                </c:pt>
                <c:pt idx="3">
                  <c:v>15</c:v>
                </c:pt>
                <c:pt idx="4">
                  <c:v>1</c:v>
                </c:pt>
                <c:pt idx="5">
                  <c:v>0</c:v>
                </c:pt>
                <c:pt idx="6">
                  <c:v>13</c:v>
                </c:pt>
                <c:pt idx="7">
                  <c:v>4</c:v>
                </c:pt>
                <c:pt idx="8">
                  <c:v>23</c:v>
                </c:pt>
                <c:pt idx="9">
                  <c:v>7</c:v>
                </c:pt>
                <c:pt idx="10">
                  <c:v>12</c:v>
                </c:pt>
                <c:pt idx="11">
                  <c:v>1</c:v>
                </c:pt>
              </c:numCache>
              <c:extLst/>
            </c:numRef>
          </c:val>
          <c:extLst>
            <c:ext xmlns:c16="http://schemas.microsoft.com/office/drawing/2014/chart" uri="{C3380CC4-5D6E-409C-BE32-E72D297353CC}">
              <c16:uniqueId val="{00000004-4976-46F8-9FC3-42F79CFB9BAD}"/>
            </c:ext>
          </c:extLst>
        </c:ser>
        <c:dLbls>
          <c:showLegendKey val="0"/>
          <c:showVal val="0"/>
          <c:showCatName val="0"/>
          <c:showSerName val="0"/>
          <c:showPercent val="0"/>
          <c:showBubbleSize val="0"/>
        </c:dLbls>
        <c:gapWidth val="150"/>
        <c:overlap val="100"/>
        <c:axId val="480194288"/>
        <c:axId val="406941296"/>
        <c:extLst>
          <c:ext xmlns:c15="http://schemas.microsoft.com/office/drawing/2012/chart" uri="{02D57815-91ED-43cb-92C2-25804820EDAC}">
            <c15:filteredBarSeries>
              <c15:ser>
                <c:idx val="5"/>
                <c:order val="5"/>
                <c:tx>
                  <c:strRef>
                    <c:extLst>
                      <c:ext uri="{02D57815-91ED-43cb-92C2-25804820EDAC}">
                        <c15:formulaRef>
                          <c15:sqref>Sheet1!$H$62</c15:sqref>
                        </c15:formulaRef>
                      </c:ext>
                    </c:extLst>
                    <c:strCache>
                      <c:ptCount val="1"/>
                      <c:pt idx="0">
                        <c:v>Total</c:v>
                      </c:pt>
                    </c:strCache>
                  </c:strRef>
                </c:tx>
                <c:spPr>
                  <a:solidFill>
                    <a:schemeClr val="accent6"/>
                  </a:solidFill>
                  <a:ln>
                    <a:noFill/>
                  </a:ln>
                  <a:effectLst/>
                </c:spPr>
                <c:invertIfNegative val="0"/>
                <c:cat>
                  <c:strRef>
                    <c:extLst>
                      <c:ext uri="{02D57815-91ED-43cb-92C2-25804820EDAC}">
                        <c15:formulaRef>
                          <c15:sqref>(Sheet1!$B$63:$B$70,Sheet1!$B$72:$B$73,Sheet1!$B$75:$B$76)</c15:sqref>
                        </c15:formulaRef>
                      </c:ext>
                    </c:extLst>
                    <c:strCache>
                      <c:ptCount val="12"/>
                      <c:pt idx="0">
                        <c:v>Acquired Injury</c:v>
                      </c:pt>
                      <c:pt idx="1">
                        <c:v>Currents, waves or rapids</c:v>
                      </c:pt>
                      <c:pt idx="2">
                        <c:v>Exhaustion</c:v>
                      </c:pt>
                      <c:pt idx="3">
                        <c:v>Heavy Intoxication - Alcohol</c:v>
                      </c:pt>
                      <c:pt idx="4">
                        <c:v>Illicit Substances</c:v>
                      </c:pt>
                      <c:pt idx="5">
                        <c:v>Incorrect use of PFD</c:v>
                      </c:pt>
                      <c:pt idx="6">
                        <c:v>Lack of supervision</c:v>
                      </c:pt>
                      <c:pt idx="7">
                        <c:v>Light Intoxication - Alcohol</c:v>
                      </c:pt>
                      <c:pt idx="8">
                        <c:v>Pre-existing medical condition</c:v>
                      </c:pt>
                      <c:pt idx="9">
                        <c:v>Prescribed Medications</c:v>
                      </c:pt>
                      <c:pt idx="10">
                        <c:v>Unstable/Slippery surfaces</c:v>
                      </c:pt>
                      <c:pt idx="11">
                        <c:v>Water Temperature</c:v>
                      </c:pt>
                    </c:strCache>
                  </c:strRef>
                </c:cat>
                <c:val>
                  <c:numRef>
                    <c:extLst>
                      <c:ext uri="{02D57815-91ED-43cb-92C2-25804820EDAC}">
                        <c15:formulaRef>
                          <c15:sqref>(Sheet1!$H$63:$H$70,Sheet1!$H$72:$H$73,Sheet1!$H$75:$H$76)</c15:sqref>
                        </c15:formulaRef>
                      </c:ext>
                    </c:extLst>
                    <c:numCache>
                      <c:formatCode>General</c:formatCode>
                      <c:ptCount val="12"/>
                      <c:pt idx="0">
                        <c:v>131</c:v>
                      </c:pt>
                      <c:pt idx="1">
                        <c:v>174</c:v>
                      </c:pt>
                      <c:pt idx="2">
                        <c:v>71</c:v>
                      </c:pt>
                      <c:pt idx="3">
                        <c:v>62</c:v>
                      </c:pt>
                      <c:pt idx="4">
                        <c:v>4</c:v>
                      </c:pt>
                      <c:pt idx="5">
                        <c:v>14</c:v>
                      </c:pt>
                      <c:pt idx="6">
                        <c:v>111</c:v>
                      </c:pt>
                      <c:pt idx="7">
                        <c:v>36</c:v>
                      </c:pt>
                      <c:pt idx="8">
                        <c:v>130</c:v>
                      </c:pt>
                      <c:pt idx="9">
                        <c:v>16</c:v>
                      </c:pt>
                      <c:pt idx="10">
                        <c:v>96</c:v>
                      </c:pt>
                      <c:pt idx="11">
                        <c:v>33</c:v>
                      </c:pt>
                    </c:numCache>
                  </c:numRef>
                </c:val>
                <c:extLst>
                  <c:ext xmlns:c16="http://schemas.microsoft.com/office/drawing/2014/chart" uri="{C3380CC4-5D6E-409C-BE32-E72D297353CC}">
                    <c16:uniqueId val="{00000005-4976-46F8-9FC3-42F79CFB9BAD}"/>
                  </c:ext>
                </c:extLst>
              </c15:ser>
            </c15:filteredBarSeries>
          </c:ext>
        </c:extLst>
      </c:barChart>
      <c:catAx>
        <c:axId val="4801942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6941296"/>
        <c:crosses val="autoZero"/>
        <c:auto val="1"/>
        <c:lblAlgn val="ctr"/>
        <c:lblOffset val="100"/>
        <c:noMultiLvlLbl val="0"/>
      </c:catAx>
      <c:valAx>
        <c:axId val="4069412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0194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CA803A-B84A-43D3-86F6-0876AEE67E9E}" type="datetimeFigureOut">
              <a:rPr lang="en-IE" smtClean="0"/>
              <a:t>12/10/2023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D9E4E7-83A8-4C12-9D50-BE42544AA262}" type="slidenum">
              <a:rPr lang="en-IE" smtClean="0"/>
              <a:t>‹#›</a:t>
            </a:fld>
            <a:endParaRPr lang="en-IE"/>
          </a:p>
        </p:txBody>
      </p:sp>
    </p:spTree>
    <p:extLst>
      <p:ext uri="{BB962C8B-B14F-4D97-AF65-F5344CB8AC3E}">
        <p14:creationId xmlns:p14="http://schemas.microsoft.com/office/powerpoint/2010/main" val="2894824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7D9E4E7-83A8-4C12-9D50-BE42544AA262}" type="slidenum">
              <a:rPr lang="en-IE" smtClean="0"/>
              <a:t>1</a:t>
            </a:fld>
            <a:endParaRPr lang="en-IE"/>
          </a:p>
        </p:txBody>
      </p:sp>
    </p:spTree>
    <p:extLst>
      <p:ext uri="{BB962C8B-B14F-4D97-AF65-F5344CB8AC3E}">
        <p14:creationId xmlns:p14="http://schemas.microsoft.com/office/powerpoint/2010/main" val="3417695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Alcohol is a contributing factor in only 20% of drowning incidents, and many of these are also deaths by suicide. Alcohol increases risk factors where slippery or unstable surfaces are present, such as embarking or disembarking from watercraft and remaining safely within a boat. However, work done over the last five years to educate individuals about water safety and alcohol appears to have worked well for light alcohol intoxication.</a:t>
            </a:r>
          </a:p>
          <a:p>
            <a:endParaRPr lang="en-GB" dirty="0"/>
          </a:p>
          <a:p>
            <a:r>
              <a:rPr lang="en-IE" dirty="0"/>
              <a:t>Pre-existing medical conditions include mental health problems leading to suicide or not being able to comply with water safety and degenerative issues such as heart conditions arthritis, and injuries. A mix of coroner, Garda and media reports rarely conclude they are the causal factor to drowning but do include them as factors that increase the likelihood of drowning. A more acute view of pre-existing medical conditions being causal are the presence of prescribed medications that can cause drowsiness and dizziness.</a:t>
            </a:r>
          </a:p>
        </p:txBody>
      </p:sp>
      <p:sp>
        <p:nvSpPr>
          <p:cNvPr id="4" name="Slide Number Placeholder 3"/>
          <p:cNvSpPr>
            <a:spLocks noGrp="1"/>
          </p:cNvSpPr>
          <p:nvPr>
            <p:ph type="sldNum" sz="quarter" idx="5"/>
          </p:nvPr>
        </p:nvSpPr>
        <p:spPr/>
        <p:txBody>
          <a:bodyPr/>
          <a:lstStyle/>
          <a:p>
            <a:fld id="{B7D9E4E7-83A8-4C12-9D50-BE42544AA262}" type="slidenum">
              <a:rPr lang="en-IE" smtClean="0"/>
              <a:t>10</a:t>
            </a:fld>
            <a:endParaRPr lang="en-IE"/>
          </a:p>
        </p:txBody>
      </p:sp>
    </p:spTree>
    <p:extLst>
      <p:ext uri="{BB962C8B-B14F-4D97-AF65-F5344CB8AC3E}">
        <p14:creationId xmlns:p14="http://schemas.microsoft.com/office/powerpoint/2010/main" val="4015051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Alcohol is a contributing factor in only 20% of drowning incidents, and many of these are also deaths by suicide. Alcohol increases risk factors where slippery or unstable surfaces are present, such as embarking or disembarking from watercraft and remaining safely within a boat. However, work done over the last five years to educate individuals about water safety and alcohol appears to have worked well for light alcohol intoxication.</a:t>
            </a:r>
          </a:p>
          <a:p>
            <a:endParaRPr lang="en-GB" dirty="0"/>
          </a:p>
          <a:p>
            <a:r>
              <a:rPr lang="en-IE" dirty="0"/>
              <a:t>Pre-existing medical conditions include mental health problems leading to suicide or not being able to comply with water safety and degenerative issues such as heart conditions arthritis, and injuries. A mix of coroner, Garda and media reports rarely conclude they are the causal factor to drowning but do include them as factors that increase the likelihood of drowning. A more acute view of pre-existing medical conditions being causal are the presence of prescribed medications that can cause drowsiness and dizziness.</a:t>
            </a:r>
          </a:p>
        </p:txBody>
      </p:sp>
      <p:sp>
        <p:nvSpPr>
          <p:cNvPr id="4" name="Slide Number Placeholder 3"/>
          <p:cNvSpPr>
            <a:spLocks noGrp="1"/>
          </p:cNvSpPr>
          <p:nvPr>
            <p:ph type="sldNum" sz="quarter" idx="5"/>
          </p:nvPr>
        </p:nvSpPr>
        <p:spPr/>
        <p:txBody>
          <a:bodyPr/>
          <a:lstStyle/>
          <a:p>
            <a:fld id="{B7D9E4E7-83A8-4C12-9D50-BE42544AA262}" type="slidenum">
              <a:rPr lang="en-IE" smtClean="0"/>
              <a:t>11</a:t>
            </a:fld>
            <a:endParaRPr lang="en-IE"/>
          </a:p>
        </p:txBody>
      </p:sp>
    </p:spTree>
    <p:extLst>
      <p:ext uri="{BB962C8B-B14F-4D97-AF65-F5344CB8AC3E}">
        <p14:creationId xmlns:p14="http://schemas.microsoft.com/office/powerpoint/2010/main" val="1632594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Alcohol is a contributing factor in only 20% of drowning incidents, and many of these are also deaths by suicide. Alcohol increases risk factors where slippery or unstable surfaces are present, such as embarking or disembarking from watercraft and remaining safely within a boat. However, work done over the last five years to educate individuals about water safety and alcohol appears to have worked well for light alcohol intoxication.</a:t>
            </a:r>
          </a:p>
          <a:p>
            <a:endParaRPr lang="en-GB" dirty="0"/>
          </a:p>
          <a:p>
            <a:r>
              <a:rPr lang="en-IE" dirty="0"/>
              <a:t>Pre-existing medical conditions include mental health problems leading to suicide or not being able to comply with water safety and degenerative issues such as heart conditions arthritis, and injuries. A mix of coroner, Garda and media reports rarely conclude they are the causal factor to drowning but do include them as factors that increase the likelihood of drowning. A more acute view of pre-existing medical conditions being causal are the presence of prescribed medications that can cause drowsiness and dizziness.</a:t>
            </a:r>
          </a:p>
        </p:txBody>
      </p:sp>
      <p:sp>
        <p:nvSpPr>
          <p:cNvPr id="4" name="Slide Number Placeholder 3"/>
          <p:cNvSpPr>
            <a:spLocks noGrp="1"/>
          </p:cNvSpPr>
          <p:nvPr>
            <p:ph type="sldNum" sz="quarter" idx="5"/>
          </p:nvPr>
        </p:nvSpPr>
        <p:spPr/>
        <p:txBody>
          <a:bodyPr/>
          <a:lstStyle/>
          <a:p>
            <a:fld id="{B7D9E4E7-83A8-4C12-9D50-BE42544AA262}" type="slidenum">
              <a:rPr lang="en-IE" smtClean="0"/>
              <a:t>12</a:t>
            </a:fld>
            <a:endParaRPr lang="en-IE"/>
          </a:p>
        </p:txBody>
      </p:sp>
    </p:spTree>
    <p:extLst>
      <p:ext uri="{BB962C8B-B14F-4D97-AF65-F5344CB8AC3E}">
        <p14:creationId xmlns:p14="http://schemas.microsoft.com/office/powerpoint/2010/main" val="2772826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7D9E4E7-83A8-4C12-9D50-BE42544AA262}" type="slidenum">
              <a:rPr lang="en-IE" smtClean="0"/>
              <a:t>13</a:t>
            </a:fld>
            <a:endParaRPr lang="en-IE"/>
          </a:p>
        </p:txBody>
      </p:sp>
    </p:spTree>
    <p:extLst>
      <p:ext uri="{BB962C8B-B14F-4D97-AF65-F5344CB8AC3E}">
        <p14:creationId xmlns:p14="http://schemas.microsoft.com/office/powerpoint/2010/main" val="1048472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7D9E4E7-83A8-4C12-9D50-BE42544AA262}" type="slidenum">
              <a:rPr lang="en-IE" smtClean="0"/>
              <a:t>14</a:t>
            </a:fld>
            <a:endParaRPr lang="en-IE"/>
          </a:p>
        </p:txBody>
      </p:sp>
    </p:spTree>
    <p:extLst>
      <p:ext uri="{BB962C8B-B14F-4D97-AF65-F5344CB8AC3E}">
        <p14:creationId xmlns:p14="http://schemas.microsoft.com/office/powerpoint/2010/main" val="2188249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7D9E4E7-83A8-4C12-9D50-BE42544AA262}" type="slidenum">
              <a:rPr lang="en-IE" smtClean="0"/>
              <a:t>15</a:t>
            </a:fld>
            <a:endParaRPr lang="en-IE"/>
          </a:p>
        </p:txBody>
      </p:sp>
    </p:spTree>
    <p:extLst>
      <p:ext uri="{BB962C8B-B14F-4D97-AF65-F5344CB8AC3E}">
        <p14:creationId xmlns:p14="http://schemas.microsoft.com/office/powerpoint/2010/main" val="1352737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7D9E4E7-83A8-4C12-9D50-BE42544AA262}" type="slidenum">
              <a:rPr lang="en-IE" smtClean="0"/>
              <a:t>16</a:t>
            </a:fld>
            <a:endParaRPr lang="en-IE"/>
          </a:p>
        </p:txBody>
      </p:sp>
    </p:spTree>
    <p:extLst>
      <p:ext uri="{BB962C8B-B14F-4D97-AF65-F5344CB8AC3E}">
        <p14:creationId xmlns:p14="http://schemas.microsoft.com/office/powerpoint/2010/main" val="784644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7D9E4E7-83A8-4C12-9D50-BE42544AA262}" type="slidenum">
              <a:rPr lang="en-IE" smtClean="0"/>
              <a:t>17</a:t>
            </a:fld>
            <a:endParaRPr lang="en-IE"/>
          </a:p>
        </p:txBody>
      </p:sp>
    </p:spTree>
    <p:extLst>
      <p:ext uri="{BB962C8B-B14F-4D97-AF65-F5344CB8AC3E}">
        <p14:creationId xmlns:p14="http://schemas.microsoft.com/office/powerpoint/2010/main" val="3474346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7D9E4E7-83A8-4C12-9D50-BE42544AA262}" type="slidenum">
              <a:rPr lang="en-IE" smtClean="0"/>
              <a:t>18</a:t>
            </a:fld>
            <a:endParaRPr lang="en-IE"/>
          </a:p>
        </p:txBody>
      </p:sp>
    </p:spTree>
    <p:extLst>
      <p:ext uri="{BB962C8B-B14F-4D97-AF65-F5344CB8AC3E}">
        <p14:creationId xmlns:p14="http://schemas.microsoft.com/office/powerpoint/2010/main" val="670375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7D9E4E7-83A8-4C12-9D50-BE42544AA262}" type="slidenum">
              <a:rPr lang="en-IE" smtClean="0"/>
              <a:t>19</a:t>
            </a:fld>
            <a:endParaRPr lang="en-IE"/>
          </a:p>
        </p:txBody>
      </p:sp>
    </p:spTree>
    <p:extLst>
      <p:ext uri="{BB962C8B-B14F-4D97-AF65-F5344CB8AC3E}">
        <p14:creationId xmlns:p14="http://schemas.microsoft.com/office/powerpoint/2010/main" val="3633498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2018 total 7</a:t>
            </a:r>
          </a:p>
          <a:p>
            <a:r>
              <a:rPr lang="en-GB" dirty="0"/>
              <a:t>2019 total 3</a:t>
            </a:r>
          </a:p>
          <a:p>
            <a:r>
              <a:rPr lang="en-GB" dirty="0"/>
              <a:t>2020 total 7</a:t>
            </a:r>
          </a:p>
          <a:p>
            <a:r>
              <a:rPr lang="en-GB" dirty="0"/>
              <a:t>2021 total 4</a:t>
            </a:r>
          </a:p>
          <a:p>
            <a:r>
              <a:rPr lang="en-GB" dirty="0"/>
              <a:t>2022 total 4</a:t>
            </a:r>
          </a:p>
          <a:p>
            <a:endParaRPr lang="en-GB" dirty="0"/>
          </a:p>
          <a:p>
            <a:r>
              <a:rPr lang="en-GB" dirty="0"/>
              <a:t>Drownings under the age of 18 have remained at consistent rate over the last 5 years in Ireland. Notably in the same period, several more drownings involving Irish children occurred while overseas, primarily in Spain.</a:t>
            </a:r>
          </a:p>
          <a:p>
            <a:r>
              <a:rPr lang="en-GB" dirty="0"/>
              <a:t>Individuals aged 30 to 39 are the most reducing group in frequency, within the last three years there has been a 10% reduction in drownings.</a:t>
            </a:r>
          </a:p>
          <a:p>
            <a:r>
              <a:rPr lang="en-IE" dirty="0"/>
              <a:t>A similar pattern exists for individuals aged 40 to 49 with a notable 9% increase in 2022 after three years of continual reduction.</a:t>
            </a:r>
          </a:p>
          <a:p>
            <a:endParaRPr lang="en-IE" dirty="0"/>
          </a:p>
          <a:p>
            <a:r>
              <a:rPr lang="en-IE" dirty="0"/>
              <a:t>Future drowning prevention strategies should examine activity changes in the 30 to 39 and 40 to 49 bracket to identify positive lessons that can be utilised for other brackets. </a:t>
            </a:r>
          </a:p>
          <a:p>
            <a:endParaRPr lang="en-IE" dirty="0"/>
          </a:p>
          <a:p>
            <a:r>
              <a:rPr lang="en-IE" dirty="0"/>
              <a:t>Individuals aged 30 to 39 and 60 to 69 were the two highest brackets for deaths by suicide. Volume of suicides by age has remained stable.</a:t>
            </a:r>
          </a:p>
        </p:txBody>
      </p:sp>
      <p:sp>
        <p:nvSpPr>
          <p:cNvPr id="4" name="Slide Number Placeholder 3"/>
          <p:cNvSpPr>
            <a:spLocks noGrp="1"/>
          </p:cNvSpPr>
          <p:nvPr>
            <p:ph type="sldNum" sz="quarter" idx="5"/>
          </p:nvPr>
        </p:nvSpPr>
        <p:spPr/>
        <p:txBody>
          <a:bodyPr/>
          <a:lstStyle/>
          <a:p>
            <a:fld id="{B7D9E4E7-83A8-4C12-9D50-BE42544AA262}" type="slidenum">
              <a:rPr lang="en-IE" smtClean="0"/>
              <a:t>2</a:t>
            </a:fld>
            <a:endParaRPr lang="en-IE"/>
          </a:p>
        </p:txBody>
      </p:sp>
    </p:spTree>
    <p:extLst>
      <p:ext uri="{BB962C8B-B14F-4D97-AF65-F5344CB8AC3E}">
        <p14:creationId xmlns:p14="http://schemas.microsoft.com/office/powerpoint/2010/main" val="685493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7D9E4E7-83A8-4C12-9D50-BE42544AA262}" type="slidenum">
              <a:rPr lang="en-IE" smtClean="0"/>
              <a:t>20</a:t>
            </a:fld>
            <a:endParaRPr lang="en-IE"/>
          </a:p>
        </p:txBody>
      </p:sp>
    </p:spTree>
    <p:extLst>
      <p:ext uri="{BB962C8B-B14F-4D97-AF65-F5344CB8AC3E}">
        <p14:creationId xmlns:p14="http://schemas.microsoft.com/office/powerpoint/2010/main" val="376471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7D9E4E7-83A8-4C12-9D50-BE42544AA262}" type="slidenum">
              <a:rPr lang="en-IE" smtClean="0"/>
              <a:t>21</a:t>
            </a:fld>
            <a:endParaRPr lang="en-IE"/>
          </a:p>
        </p:txBody>
      </p:sp>
    </p:spTree>
    <p:extLst>
      <p:ext uri="{BB962C8B-B14F-4D97-AF65-F5344CB8AC3E}">
        <p14:creationId xmlns:p14="http://schemas.microsoft.com/office/powerpoint/2010/main" val="1242341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7D9E4E7-83A8-4C12-9D50-BE42544AA262}" type="slidenum">
              <a:rPr lang="en-IE" smtClean="0"/>
              <a:t>22</a:t>
            </a:fld>
            <a:endParaRPr lang="en-IE"/>
          </a:p>
        </p:txBody>
      </p:sp>
    </p:spTree>
    <p:extLst>
      <p:ext uri="{BB962C8B-B14F-4D97-AF65-F5344CB8AC3E}">
        <p14:creationId xmlns:p14="http://schemas.microsoft.com/office/powerpoint/2010/main" val="4174395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7D9E4E7-83A8-4C12-9D50-BE42544AA262}" type="slidenum">
              <a:rPr lang="en-IE" smtClean="0"/>
              <a:t>23</a:t>
            </a:fld>
            <a:endParaRPr lang="en-IE"/>
          </a:p>
        </p:txBody>
      </p:sp>
    </p:spTree>
    <p:extLst>
      <p:ext uri="{BB962C8B-B14F-4D97-AF65-F5344CB8AC3E}">
        <p14:creationId xmlns:p14="http://schemas.microsoft.com/office/powerpoint/2010/main" val="3709961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7D9E4E7-83A8-4C12-9D50-BE42544AA262}" type="slidenum">
              <a:rPr lang="en-IE" smtClean="0"/>
              <a:t>24</a:t>
            </a:fld>
            <a:endParaRPr lang="en-IE"/>
          </a:p>
        </p:txBody>
      </p:sp>
    </p:spTree>
    <p:extLst>
      <p:ext uri="{BB962C8B-B14F-4D97-AF65-F5344CB8AC3E}">
        <p14:creationId xmlns:p14="http://schemas.microsoft.com/office/powerpoint/2010/main" val="3230227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7D9E4E7-83A8-4C12-9D50-BE42544AA262}" type="slidenum">
              <a:rPr lang="en-IE" smtClean="0"/>
              <a:t>25</a:t>
            </a:fld>
            <a:endParaRPr lang="en-IE"/>
          </a:p>
        </p:txBody>
      </p:sp>
    </p:spTree>
    <p:extLst>
      <p:ext uri="{BB962C8B-B14F-4D97-AF65-F5344CB8AC3E}">
        <p14:creationId xmlns:p14="http://schemas.microsoft.com/office/powerpoint/2010/main" val="11340828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7D9E4E7-83A8-4C12-9D50-BE42544AA262}" type="slidenum">
              <a:rPr lang="en-IE" smtClean="0"/>
              <a:t>26</a:t>
            </a:fld>
            <a:endParaRPr lang="en-IE"/>
          </a:p>
        </p:txBody>
      </p:sp>
    </p:spTree>
    <p:extLst>
      <p:ext uri="{BB962C8B-B14F-4D97-AF65-F5344CB8AC3E}">
        <p14:creationId xmlns:p14="http://schemas.microsoft.com/office/powerpoint/2010/main" val="253810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2018 total 7</a:t>
            </a:r>
          </a:p>
          <a:p>
            <a:r>
              <a:rPr lang="en-GB" dirty="0"/>
              <a:t>2019 total 3</a:t>
            </a:r>
          </a:p>
          <a:p>
            <a:r>
              <a:rPr lang="en-GB" dirty="0"/>
              <a:t>2020 total 7</a:t>
            </a:r>
          </a:p>
          <a:p>
            <a:r>
              <a:rPr lang="en-GB" dirty="0"/>
              <a:t>2021 total 4</a:t>
            </a:r>
          </a:p>
          <a:p>
            <a:r>
              <a:rPr lang="en-GB" dirty="0"/>
              <a:t>2022 total 4</a:t>
            </a:r>
          </a:p>
          <a:p>
            <a:endParaRPr lang="en-GB" dirty="0"/>
          </a:p>
          <a:p>
            <a:r>
              <a:rPr lang="en-GB" dirty="0"/>
              <a:t>Drownings under the age of 18 have remained at consistent rate over the last 5 years in Ireland. Notably in the same period, several more drownings involving Irish children occurred while overseas, primarily in Spain.</a:t>
            </a:r>
          </a:p>
          <a:p>
            <a:r>
              <a:rPr lang="en-GB" dirty="0"/>
              <a:t>Individuals aged 30 to 39 are the most reducing group in frequency, within the last three years there has been a 10% reduction in drownings.</a:t>
            </a:r>
          </a:p>
          <a:p>
            <a:r>
              <a:rPr lang="en-IE" dirty="0"/>
              <a:t>A similar pattern exists for individuals aged 40 to 49 with a notable 9% increase in 2022 after three years of continual reduction.</a:t>
            </a:r>
          </a:p>
          <a:p>
            <a:endParaRPr lang="en-IE" dirty="0"/>
          </a:p>
          <a:p>
            <a:r>
              <a:rPr lang="en-IE" dirty="0"/>
              <a:t>Future drowning prevention strategies should examine activity changes in the 30 to 39 and 40 to 49 bracket to identify positive lessons that can be utilised for other brackets. </a:t>
            </a:r>
          </a:p>
          <a:p>
            <a:endParaRPr lang="en-IE" dirty="0"/>
          </a:p>
          <a:p>
            <a:r>
              <a:rPr lang="en-IE" dirty="0"/>
              <a:t>Individuals aged 30 to 39 and 60 to 69 were the two highest brackets for deaths by suicide. Volume of suicides by age has remained stable.</a:t>
            </a:r>
          </a:p>
        </p:txBody>
      </p:sp>
      <p:sp>
        <p:nvSpPr>
          <p:cNvPr id="4" name="Slide Number Placeholder 3"/>
          <p:cNvSpPr>
            <a:spLocks noGrp="1"/>
          </p:cNvSpPr>
          <p:nvPr>
            <p:ph type="sldNum" sz="quarter" idx="5"/>
          </p:nvPr>
        </p:nvSpPr>
        <p:spPr/>
        <p:txBody>
          <a:bodyPr/>
          <a:lstStyle/>
          <a:p>
            <a:fld id="{B7D9E4E7-83A8-4C12-9D50-BE42544AA262}" type="slidenum">
              <a:rPr lang="en-IE" smtClean="0"/>
              <a:t>3</a:t>
            </a:fld>
            <a:endParaRPr lang="en-IE"/>
          </a:p>
        </p:txBody>
      </p:sp>
    </p:spTree>
    <p:extLst>
      <p:ext uri="{BB962C8B-B14F-4D97-AF65-F5344CB8AC3E}">
        <p14:creationId xmlns:p14="http://schemas.microsoft.com/office/powerpoint/2010/main" val="2574961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2018 total 71</a:t>
            </a:r>
          </a:p>
          <a:p>
            <a:r>
              <a:rPr lang="en-GB" dirty="0"/>
              <a:t>2019 total 73</a:t>
            </a:r>
          </a:p>
          <a:p>
            <a:r>
              <a:rPr lang="en-GB" dirty="0"/>
              <a:t>2020 total 52</a:t>
            </a:r>
          </a:p>
          <a:p>
            <a:r>
              <a:rPr lang="en-GB" dirty="0"/>
              <a:t>2021 total 64</a:t>
            </a:r>
          </a:p>
          <a:p>
            <a:r>
              <a:rPr lang="en-GB" dirty="0"/>
              <a:t>2022 total 57</a:t>
            </a:r>
          </a:p>
          <a:p>
            <a:endParaRPr lang="en-GB" dirty="0"/>
          </a:p>
          <a:p>
            <a:r>
              <a:rPr lang="en-GB" dirty="0"/>
              <a:t>Drownings under the age of 18 have remained at consistent rate over the last 5 years in Ireland. Notably in the same period, several more drownings involving Irish children occurred while overseas, primarily in Spain.</a:t>
            </a:r>
          </a:p>
          <a:p>
            <a:r>
              <a:rPr lang="en-GB" dirty="0"/>
              <a:t>Individuals aged 30 to 39 are the most reducing group in frequency, within the last three years there has been a 10% reduction in drownings.</a:t>
            </a:r>
          </a:p>
          <a:p>
            <a:r>
              <a:rPr lang="en-IE" dirty="0"/>
              <a:t>A similar pattern exists for individuals aged 40 to 49 with a notable 9% increase in 2022 after three years of continual reduction.</a:t>
            </a:r>
          </a:p>
          <a:p>
            <a:endParaRPr lang="en-IE" dirty="0"/>
          </a:p>
          <a:p>
            <a:r>
              <a:rPr lang="en-IE" dirty="0"/>
              <a:t>Future drowning prevention strategies should examine activity changes in the 30 to 39 and 40 to 49 bracket to identify positive lessons that can be utilised for other brackets. </a:t>
            </a:r>
          </a:p>
          <a:p>
            <a:endParaRPr lang="en-IE" dirty="0"/>
          </a:p>
          <a:p>
            <a:r>
              <a:rPr lang="en-IE" dirty="0"/>
              <a:t>Individuals aged 30 to 39 and 60 to 69 were the two highest brackets for deaths by suicide. Volume of suicides by age has remained stable.</a:t>
            </a:r>
          </a:p>
        </p:txBody>
      </p:sp>
      <p:sp>
        <p:nvSpPr>
          <p:cNvPr id="4" name="Slide Number Placeholder 3"/>
          <p:cNvSpPr>
            <a:spLocks noGrp="1"/>
          </p:cNvSpPr>
          <p:nvPr>
            <p:ph type="sldNum" sz="quarter" idx="5"/>
          </p:nvPr>
        </p:nvSpPr>
        <p:spPr/>
        <p:txBody>
          <a:bodyPr/>
          <a:lstStyle/>
          <a:p>
            <a:fld id="{B7D9E4E7-83A8-4C12-9D50-BE42544AA262}" type="slidenum">
              <a:rPr lang="en-IE" smtClean="0"/>
              <a:t>4</a:t>
            </a:fld>
            <a:endParaRPr lang="en-IE"/>
          </a:p>
        </p:txBody>
      </p:sp>
    </p:spTree>
    <p:extLst>
      <p:ext uri="{BB962C8B-B14F-4D97-AF65-F5344CB8AC3E}">
        <p14:creationId xmlns:p14="http://schemas.microsoft.com/office/powerpoint/2010/main" val="4198028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2018 total 26</a:t>
            </a:r>
          </a:p>
          <a:p>
            <a:r>
              <a:rPr lang="en-GB" dirty="0"/>
              <a:t>2019 total 32</a:t>
            </a:r>
          </a:p>
          <a:p>
            <a:r>
              <a:rPr lang="en-GB" dirty="0"/>
              <a:t>2020 total 18</a:t>
            </a:r>
          </a:p>
          <a:p>
            <a:r>
              <a:rPr lang="en-GB" dirty="0"/>
              <a:t>2021 total 15</a:t>
            </a:r>
          </a:p>
          <a:p>
            <a:r>
              <a:rPr lang="en-GB" dirty="0"/>
              <a:t>2022 total 23</a:t>
            </a:r>
          </a:p>
          <a:p>
            <a:endParaRPr lang="en-GB" dirty="0"/>
          </a:p>
          <a:p>
            <a:r>
              <a:rPr lang="en-GB" dirty="0"/>
              <a:t>Drownings under the age of 18 have remained at consistent rate over the last 5 years in Ireland. Notably in the same period, several more drownings involving Irish children occurred while overseas, primarily in Spain.</a:t>
            </a:r>
          </a:p>
          <a:p>
            <a:r>
              <a:rPr lang="en-GB" dirty="0"/>
              <a:t>Individuals aged 30 to 39 are the most reducing group in frequency, within the last three years there has been a 10% reduction in drownings.</a:t>
            </a:r>
          </a:p>
          <a:p>
            <a:r>
              <a:rPr lang="en-IE" dirty="0"/>
              <a:t>A similar pattern exists for individuals aged 40 to 49 with a notable 9% increase in 2022 after three years of continual reduction.</a:t>
            </a:r>
          </a:p>
          <a:p>
            <a:endParaRPr lang="en-IE" dirty="0"/>
          </a:p>
          <a:p>
            <a:r>
              <a:rPr lang="en-IE" dirty="0"/>
              <a:t>Future drowning prevention strategies should examine activity changes in the 30 to 39 and 40 to 49 bracket to identify positive lessons that can be utilised for other brackets. </a:t>
            </a:r>
          </a:p>
          <a:p>
            <a:endParaRPr lang="en-IE" dirty="0"/>
          </a:p>
          <a:p>
            <a:r>
              <a:rPr lang="en-IE" dirty="0"/>
              <a:t>Individuals aged 30 to 39 and 60 to 69 were the two highest brackets for deaths by suicide. Volume of suicides by age has remained stable.</a:t>
            </a:r>
          </a:p>
        </p:txBody>
      </p:sp>
      <p:sp>
        <p:nvSpPr>
          <p:cNvPr id="4" name="Slide Number Placeholder 3"/>
          <p:cNvSpPr>
            <a:spLocks noGrp="1"/>
          </p:cNvSpPr>
          <p:nvPr>
            <p:ph type="sldNum" sz="quarter" idx="5"/>
          </p:nvPr>
        </p:nvSpPr>
        <p:spPr/>
        <p:txBody>
          <a:bodyPr/>
          <a:lstStyle/>
          <a:p>
            <a:fld id="{B7D9E4E7-83A8-4C12-9D50-BE42544AA262}" type="slidenum">
              <a:rPr lang="en-IE" smtClean="0"/>
              <a:t>5</a:t>
            </a:fld>
            <a:endParaRPr lang="en-IE"/>
          </a:p>
        </p:txBody>
      </p:sp>
    </p:spTree>
    <p:extLst>
      <p:ext uri="{BB962C8B-B14F-4D97-AF65-F5344CB8AC3E}">
        <p14:creationId xmlns:p14="http://schemas.microsoft.com/office/powerpoint/2010/main" val="4218486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Male drownings have consistently made up 2/3 to 3/4 of all incidents. They have also steadily increased in volume over the last five years. Female drownings have steadily decreased and have maintained a 30% decrease in volume.</a:t>
            </a:r>
            <a:endParaRPr lang="en-IE" dirty="0"/>
          </a:p>
        </p:txBody>
      </p:sp>
      <p:sp>
        <p:nvSpPr>
          <p:cNvPr id="4" name="Slide Number Placeholder 3"/>
          <p:cNvSpPr>
            <a:spLocks noGrp="1"/>
          </p:cNvSpPr>
          <p:nvPr>
            <p:ph type="sldNum" sz="quarter" idx="5"/>
          </p:nvPr>
        </p:nvSpPr>
        <p:spPr/>
        <p:txBody>
          <a:bodyPr/>
          <a:lstStyle/>
          <a:p>
            <a:fld id="{B7D9E4E7-83A8-4C12-9D50-BE42544AA262}" type="slidenum">
              <a:rPr lang="en-IE" smtClean="0"/>
              <a:t>6</a:t>
            </a:fld>
            <a:endParaRPr lang="en-IE"/>
          </a:p>
        </p:txBody>
      </p:sp>
    </p:spTree>
    <p:extLst>
      <p:ext uri="{BB962C8B-B14F-4D97-AF65-F5344CB8AC3E}">
        <p14:creationId xmlns:p14="http://schemas.microsoft.com/office/powerpoint/2010/main" val="1488012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Accidental drownings represent most drownings, and males continue the trend of representing most drowning incidents.</a:t>
            </a:r>
          </a:p>
          <a:p>
            <a:endParaRPr lang="en-GB" dirty="0"/>
          </a:p>
          <a:p>
            <a:r>
              <a:rPr lang="en-GB" dirty="0"/>
              <a:t>The most significant factor is that female accidental and suicide drownings are close to parity over the last five years. Both male and female deaths by suicide remain a consistent and concerning proportion of drowning volumes.</a:t>
            </a:r>
            <a:endParaRPr lang="en-IE" dirty="0"/>
          </a:p>
        </p:txBody>
      </p:sp>
      <p:sp>
        <p:nvSpPr>
          <p:cNvPr id="4" name="Slide Number Placeholder 3"/>
          <p:cNvSpPr>
            <a:spLocks noGrp="1"/>
          </p:cNvSpPr>
          <p:nvPr>
            <p:ph type="sldNum" sz="quarter" idx="5"/>
          </p:nvPr>
        </p:nvSpPr>
        <p:spPr/>
        <p:txBody>
          <a:bodyPr/>
          <a:lstStyle/>
          <a:p>
            <a:fld id="{B7D9E4E7-83A8-4C12-9D50-BE42544AA262}" type="slidenum">
              <a:rPr lang="en-IE" smtClean="0"/>
              <a:t>7</a:t>
            </a:fld>
            <a:endParaRPr lang="en-IE"/>
          </a:p>
        </p:txBody>
      </p:sp>
    </p:spTree>
    <p:extLst>
      <p:ext uri="{BB962C8B-B14F-4D97-AF65-F5344CB8AC3E}">
        <p14:creationId xmlns:p14="http://schemas.microsoft.com/office/powerpoint/2010/main" val="2929902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most important trend with bodies of water is to recognise that many drownings involve more than one body of water. Such as a river leading to or from a lake, a river leading to an estuary, entry point at a dock or harbour leading to rocks or beaches, and a beach leading to open sea.</a:t>
            </a:r>
          </a:p>
          <a:p>
            <a:endParaRPr lang="en-GB" dirty="0"/>
          </a:p>
          <a:p>
            <a:r>
              <a:rPr lang="en-IE" dirty="0"/>
              <a:t>Across all years, majority of freshwater drownings occurred from non-water-based activities. These include individuals walking, hiking, playing, sport activity and driving vehicles where the individuals had no intention of entering the water. In addition, many of the sea water drownings occurred from non-water-based activities such as walking, hiking, and driving vehicles. This indicates that signage and preparation education needs to focus on ensuring individuals are aware and are prepared around bodies of water, especially rivers, lakes, sea rocks, cliffs, and estuaries.</a:t>
            </a:r>
          </a:p>
        </p:txBody>
      </p:sp>
      <p:sp>
        <p:nvSpPr>
          <p:cNvPr id="4" name="Slide Number Placeholder 3"/>
          <p:cNvSpPr>
            <a:spLocks noGrp="1"/>
          </p:cNvSpPr>
          <p:nvPr>
            <p:ph type="sldNum" sz="quarter" idx="5"/>
          </p:nvPr>
        </p:nvSpPr>
        <p:spPr/>
        <p:txBody>
          <a:bodyPr/>
          <a:lstStyle/>
          <a:p>
            <a:fld id="{B7D9E4E7-83A8-4C12-9D50-BE42544AA262}" type="slidenum">
              <a:rPr lang="en-IE" smtClean="0"/>
              <a:t>8</a:t>
            </a:fld>
            <a:endParaRPr lang="en-IE"/>
          </a:p>
        </p:txBody>
      </p:sp>
    </p:spTree>
    <p:extLst>
      <p:ext uri="{BB962C8B-B14F-4D97-AF65-F5344CB8AC3E}">
        <p14:creationId xmlns:p14="http://schemas.microsoft.com/office/powerpoint/2010/main" val="513149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most important graph for the last five years. Tremendous activity has gone towards providing safety and training for water-based activities there has been a stable proportion of drownings occurring because of those efforts. They have not increased or decreased over the five years, despite variances between years. These activities include bathing, swimming, boating, diving, and fishing.</a:t>
            </a:r>
          </a:p>
          <a:p>
            <a:endParaRPr lang="en-GB" dirty="0"/>
          </a:p>
          <a:p>
            <a:r>
              <a:rPr lang="en-GB" dirty="0"/>
              <a:t>The most significant portion of activities leading to drowning are non-water-based activities. These activities include, walking, hiking, cycling, driving, farming, climbing, sports (rugby, football, frisbee, hurling) and foraging. Due to the nature of being non-water-based, these individuals are unprepared for contact with water. Most common instance is an unstable/slippery surface leading to an injury which ultimately causes drowning. Garda reports and newspaper articles have identified clothes and shoes being saturated and heavy when they enter the water.</a:t>
            </a:r>
          </a:p>
          <a:p>
            <a:endParaRPr lang="en-GB" dirty="0"/>
          </a:p>
          <a:p>
            <a:r>
              <a:rPr lang="en-IE" dirty="0"/>
              <a:t>Activities of reported missing or undisclosed are almost always deaths by suicide.</a:t>
            </a:r>
          </a:p>
          <a:p>
            <a:endParaRPr lang="en-IE" dirty="0"/>
          </a:p>
          <a:p>
            <a:r>
              <a:rPr lang="en-IE" dirty="0"/>
              <a:t>By this, the most at risk activities prior to drowning are individuals walking/hiking near rivers, lakes, estuaries, and cliffs/rocks where they make accidental contact with water, acquire an injury and subject to the current/rapids/waves of that water.</a:t>
            </a:r>
          </a:p>
        </p:txBody>
      </p:sp>
      <p:sp>
        <p:nvSpPr>
          <p:cNvPr id="4" name="Slide Number Placeholder 3"/>
          <p:cNvSpPr>
            <a:spLocks noGrp="1"/>
          </p:cNvSpPr>
          <p:nvPr>
            <p:ph type="sldNum" sz="quarter" idx="5"/>
          </p:nvPr>
        </p:nvSpPr>
        <p:spPr/>
        <p:txBody>
          <a:bodyPr/>
          <a:lstStyle/>
          <a:p>
            <a:fld id="{B7D9E4E7-83A8-4C12-9D50-BE42544AA262}" type="slidenum">
              <a:rPr lang="en-IE" smtClean="0"/>
              <a:t>9</a:t>
            </a:fld>
            <a:endParaRPr lang="en-IE"/>
          </a:p>
        </p:txBody>
      </p:sp>
    </p:spTree>
    <p:extLst>
      <p:ext uri="{BB962C8B-B14F-4D97-AF65-F5344CB8AC3E}">
        <p14:creationId xmlns:p14="http://schemas.microsoft.com/office/powerpoint/2010/main" val="1839568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5EB2-679E-88DD-BAA8-BABD6681FF0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IE"/>
          </a:p>
        </p:txBody>
      </p:sp>
      <p:sp>
        <p:nvSpPr>
          <p:cNvPr id="3" name="Subtitle 2">
            <a:extLst>
              <a:ext uri="{FF2B5EF4-FFF2-40B4-BE49-F238E27FC236}">
                <a16:creationId xmlns:a16="http://schemas.microsoft.com/office/drawing/2014/main" id="{BA8FF12C-19EB-12C4-30AC-EC75F1F410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E"/>
          </a:p>
        </p:txBody>
      </p:sp>
      <p:sp>
        <p:nvSpPr>
          <p:cNvPr id="4" name="Date Placeholder 3">
            <a:extLst>
              <a:ext uri="{FF2B5EF4-FFF2-40B4-BE49-F238E27FC236}">
                <a16:creationId xmlns:a16="http://schemas.microsoft.com/office/drawing/2014/main" id="{58B2DB6C-A788-814C-8E4C-E76F14033192}"/>
              </a:ext>
            </a:extLst>
          </p:cNvPr>
          <p:cNvSpPr>
            <a:spLocks noGrp="1"/>
          </p:cNvSpPr>
          <p:nvPr>
            <p:ph type="dt" sz="half" idx="10"/>
          </p:nvPr>
        </p:nvSpPr>
        <p:spPr/>
        <p:txBody>
          <a:bodyPr/>
          <a:lstStyle/>
          <a:p>
            <a:fld id="{BF30EFFB-78F4-491D-8C87-BC648E0DCE23}" type="datetimeFigureOut">
              <a:rPr lang="en-IE" smtClean="0"/>
              <a:t>12/10/2023</a:t>
            </a:fld>
            <a:endParaRPr lang="en-IE"/>
          </a:p>
        </p:txBody>
      </p:sp>
      <p:sp>
        <p:nvSpPr>
          <p:cNvPr id="5" name="Footer Placeholder 4">
            <a:extLst>
              <a:ext uri="{FF2B5EF4-FFF2-40B4-BE49-F238E27FC236}">
                <a16:creationId xmlns:a16="http://schemas.microsoft.com/office/drawing/2014/main" id="{1F02A0D1-20AA-861D-E1ED-CC2AE94C8F1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941F7F3-E364-8A3F-58E7-9A726DC553F5}"/>
              </a:ext>
            </a:extLst>
          </p:cNvPr>
          <p:cNvSpPr>
            <a:spLocks noGrp="1"/>
          </p:cNvSpPr>
          <p:nvPr>
            <p:ph type="sldNum" sz="quarter" idx="12"/>
          </p:nvPr>
        </p:nvSpPr>
        <p:spPr/>
        <p:txBody>
          <a:bodyPr/>
          <a:lstStyle/>
          <a:p>
            <a:fld id="{25290792-7524-4921-A36B-42A263E1B8EA}" type="slidenum">
              <a:rPr lang="en-IE" smtClean="0"/>
              <a:t>‹#›</a:t>
            </a:fld>
            <a:endParaRPr lang="en-IE"/>
          </a:p>
        </p:txBody>
      </p:sp>
    </p:spTree>
    <p:extLst>
      <p:ext uri="{BB962C8B-B14F-4D97-AF65-F5344CB8AC3E}">
        <p14:creationId xmlns:p14="http://schemas.microsoft.com/office/powerpoint/2010/main" val="2847081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68211-B1CD-566A-53E6-A3556C72C544}"/>
              </a:ext>
            </a:extLst>
          </p:cNvPr>
          <p:cNvSpPr>
            <a:spLocks noGrp="1"/>
          </p:cNvSpPr>
          <p:nvPr>
            <p:ph type="title"/>
          </p:nvPr>
        </p:nvSpPr>
        <p:spPr/>
        <p:txBody>
          <a:bodyPr/>
          <a:lstStyle/>
          <a:p>
            <a:r>
              <a:rPr lang="en-GB"/>
              <a:t>Click to edit Master title style</a:t>
            </a:r>
            <a:endParaRPr lang="en-IE"/>
          </a:p>
        </p:txBody>
      </p:sp>
      <p:sp>
        <p:nvSpPr>
          <p:cNvPr id="3" name="Vertical Text Placeholder 2">
            <a:extLst>
              <a:ext uri="{FF2B5EF4-FFF2-40B4-BE49-F238E27FC236}">
                <a16:creationId xmlns:a16="http://schemas.microsoft.com/office/drawing/2014/main" id="{D6C4BC0E-FFF3-3FA7-7AA1-CF79D82C753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a:extLst>
              <a:ext uri="{FF2B5EF4-FFF2-40B4-BE49-F238E27FC236}">
                <a16:creationId xmlns:a16="http://schemas.microsoft.com/office/drawing/2014/main" id="{B851C823-7B50-84AA-E1A8-AFB8D0DD0B6B}"/>
              </a:ext>
            </a:extLst>
          </p:cNvPr>
          <p:cNvSpPr>
            <a:spLocks noGrp="1"/>
          </p:cNvSpPr>
          <p:nvPr>
            <p:ph type="dt" sz="half" idx="10"/>
          </p:nvPr>
        </p:nvSpPr>
        <p:spPr/>
        <p:txBody>
          <a:bodyPr/>
          <a:lstStyle/>
          <a:p>
            <a:fld id="{BF30EFFB-78F4-491D-8C87-BC648E0DCE23}" type="datetimeFigureOut">
              <a:rPr lang="en-IE" smtClean="0"/>
              <a:t>12/10/2023</a:t>
            </a:fld>
            <a:endParaRPr lang="en-IE"/>
          </a:p>
        </p:txBody>
      </p:sp>
      <p:sp>
        <p:nvSpPr>
          <p:cNvPr id="5" name="Footer Placeholder 4">
            <a:extLst>
              <a:ext uri="{FF2B5EF4-FFF2-40B4-BE49-F238E27FC236}">
                <a16:creationId xmlns:a16="http://schemas.microsoft.com/office/drawing/2014/main" id="{D5303408-893B-313A-99E5-9A38C66AAE3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6BF0F35-C582-D89D-8D14-76636DB9E407}"/>
              </a:ext>
            </a:extLst>
          </p:cNvPr>
          <p:cNvSpPr>
            <a:spLocks noGrp="1"/>
          </p:cNvSpPr>
          <p:nvPr>
            <p:ph type="sldNum" sz="quarter" idx="12"/>
          </p:nvPr>
        </p:nvSpPr>
        <p:spPr/>
        <p:txBody>
          <a:bodyPr/>
          <a:lstStyle/>
          <a:p>
            <a:fld id="{25290792-7524-4921-A36B-42A263E1B8EA}" type="slidenum">
              <a:rPr lang="en-IE" smtClean="0"/>
              <a:t>‹#›</a:t>
            </a:fld>
            <a:endParaRPr lang="en-IE"/>
          </a:p>
        </p:txBody>
      </p:sp>
    </p:spTree>
    <p:extLst>
      <p:ext uri="{BB962C8B-B14F-4D97-AF65-F5344CB8AC3E}">
        <p14:creationId xmlns:p14="http://schemas.microsoft.com/office/powerpoint/2010/main" val="4174592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733915-7C39-A104-6AB9-E5F358E23CC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IE"/>
          </a:p>
        </p:txBody>
      </p:sp>
      <p:sp>
        <p:nvSpPr>
          <p:cNvPr id="3" name="Vertical Text Placeholder 2">
            <a:extLst>
              <a:ext uri="{FF2B5EF4-FFF2-40B4-BE49-F238E27FC236}">
                <a16:creationId xmlns:a16="http://schemas.microsoft.com/office/drawing/2014/main" id="{D63F961E-827E-FA36-A883-D0EC5CC8CC5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a:extLst>
              <a:ext uri="{FF2B5EF4-FFF2-40B4-BE49-F238E27FC236}">
                <a16:creationId xmlns:a16="http://schemas.microsoft.com/office/drawing/2014/main" id="{C3F9DAF8-C3D3-CCBD-A33B-7508C46F1F3B}"/>
              </a:ext>
            </a:extLst>
          </p:cNvPr>
          <p:cNvSpPr>
            <a:spLocks noGrp="1"/>
          </p:cNvSpPr>
          <p:nvPr>
            <p:ph type="dt" sz="half" idx="10"/>
          </p:nvPr>
        </p:nvSpPr>
        <p:spPr/>
        <p:txBody>
          <a:bodyPr/>
          <a:lstStyle/>
          <a:p>
            <a:fld id="{BF30EFFB-78F4-491D-8C87-BC648E0DCE23}" type="datetimeFigureOut">
              <a:rPr lang="en-IE" smtClean="0"/>
              <a:t>12/10/2023</a:t>
            </a:fld>
            <a:endParaRPr lang="en-IE"/>
          </a:p>
        </p:txBody>
      </p:sp>
      <p:sp>
        <p:nvSpPr>
          <p:cNvPr id="5" name="Footer Placeholder 4">
            <a:extLst>
              <a:ext uri="{FF2B5EF4-FFF2-40B4-BE49-F238E27FC236}">
                <a16:creationId xmlns:a16="http://schemas.microsoft.com/office/drawing/2014/main" id="{D73795F2-5A6B-9EE9-975E-E97379EBB09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22FF519-E7A0-48D8-7528-383D578CBB81}"/>
              </a:ext>
            </a:extLst>
          </p:cNvPr>
          <p:cNvSpPr>
            <a:spLocks noGrp="1"/>
          </p:cNvSpPr>
          <p:nvPr>
            <p:ph type="sldNum" sz="quarter" idx="12"/>
          </p:nvPr>
        </p:nvSpPr>
        <p:spPr/>
        <p:txBody>
          <a:bodyPr/>
          <a:lstStyle/>
          <a:p>
            <a:fld id="{25290792-7524-4921-A36B-42A263E1B8EA}" type="slidenum">
              <a:rPr lang="en-IE" smtClean="0"/>
              <a:t>‹#›</a:t>
            </a:fld>
            <a:endParaRPr lang="en-IE"/>
          </a:p>
        </p:txBody>
      </p:sp>
    </p:spTree>
    <p:extLst>
      <p:ext uri="{BB962C8B-B14F-4D97-AF65-F5344CB8AC3E}">
        <p14:creationId xmlns:p14="http://schemas.microsoft.com/office/powerpoint/2010/main" val="102277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57287-5199-044C-07F2-E90B2BC8B958}"/>
              </a:ext>
            </a:extLst>
          </p:cNvPr>
          <p:cNvSpPr>
            <a:spLocks noGrp="1"/>
          </p:cNvSpPr>
          <p:nvPr>
            <p:ph type="title"/>
          </p:nvPr>
        </p:nvSpPr>
        <p:spPr/>
        <p:txBody>
          <a:bodyPr/>
          <a:lstStyle/>
          <a:p>
            <a:r>
              <a:rPr lang="en-GB"/>
              <a:t>Click to edit Master title style</a:t>
            </a:r>
            <a:endParaRPr lang="en-IE"/>
          </a:p>
        </p:txBody>
      </p:sp>
      <p:sp>
        <p:nvSpPr>
          <p:cNvPr id="3" name="Content Placeholder 2">
            <a:extLst>
              <a:ext uri="{FF2B5EF4-FFF2-40B4-BE49-F238E27FC236}">
                <a16:creationId xmlns:a16="http://schemas.microsoft.com/office/drawing/2014/main" id="{89A1668B-1B8E-3662-31D3-45685C823FA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a:extLst>
              <a:ext uri="{FF2B5EF4-FFF2-40B4-BE49-F238E27FC236}">
                <a16:creationId xmlns:a16="http://schemas.microsoft.com/office/drawing/2014/main" id="{4569F1E5-2F1E-D6BB-A294-92EF63152EA5}"/>
              </a:ext>
            </a:extLst>
          </p:cNvPr>
          <p:cNvSpPr>
            <a:spLocks noGrp="1"/>
          </p:cNvSpPr>
          <p:nvPr>
            <p:ph type="dt" sz="half" idx="10"/>
          </p:nvPr>
        </p:nvSpPr>
        <p:spPr/>
        <p:txBody>
          <a:bodyPr/>
          <a:lstStyle/>
          <a:p>
            <a:fld id="{BF30EFFB-78F4-491D-8C87-BC648E0DCE23}" type="datetimeFigureOut">
              <a:rPr lang="en-IE" smtClean="0"/>
              <a:t>12/10/2023</a:t>
            </a:fld>
            <a:endParaRPr lang="en-IE"/>
          </a:p>
        </p:txBody>
      </p:sp>
      <p:sp>
        <p:nvSpPr>
          <p:cNvPr id="5" name="Footer Placeholder 4">
            <a:extLst>
              <a:ext uri="{FF2B5EF4-FFF2-40B4-BE49-F238E27FC236}">
                <a16:creationId xmlns:a16="http://schemas.microsoft.com/office/drawing/2014/main" id="{82510B8D-BD87-6C19-B9F1-4C83CD391E1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A64CE7B-A3FD-41CF-B6BA-FF6EAF4EBEE9}"/>
              </a:ext>
            </a:extLst>
          </p:cNvPr>
          <p:cNvSpPr>
            <a:spLocks noGrp="1"/>
          </p:cNvSpPr>
          <p:nvPr>
            <p:ph type="sldNum" sz="quarter" idx="12"/>
          </p:nvPr>
        </p:nvSpPr>
        <p:spPr/>
        <p:txBody>
          <a:bodyPr/>
          <a:lstStyle/>
          <a:p>
            <a:fld id="{25290792-7524-4921-A36B-42A263E1B8EA}" type="slidenum">
              <a:rPr lang="en-IE" smtClean="0"/>
              <a:t>‹#›</a:t>
            </a:fld>
            <a:endParaRPr lang="en-IE"/>
          </a:p>
        </p:txBody>
      </p:sp>
    </p:spTree>
    <p:extLst>
      <p:ext uri="{BB962C8B-B14F-4D97-AF65-F5344CB8AC3E}">
        <p14:creationId xmlns:p14="http://schemas.microsoft.com/office/powerpoint/2010/main" val="3687078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15053-AE32-DCED-D58F-881F08ECD59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IE"/>
          </a:p>
        </p:txBody>
      </p:sp>
      <p:sp>
        <p:nvSpPr>
          <p:cNvPr id="3" name="Text Placeholder 2">
            <a:extLst>
              <a:ext uri="{FF2B5EF4-FFF2-40B4-BE49-F238E27FC236}">
                <a16:creationId xmlns:a16="http://schemas.microsoft.com/office/drawing/2014/main" id="{D4642FE9-6055-D07C-B0DA-6AA807AB03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21D6A1A-D66F-77AF-2E9D-A5BD94372C08}"/>
              </a:ext>
            </a:extLst>
          </p:cNvPr>
          <p:cNvSpPr>
            <a:spLocks noGrp="1"/>
          </p:cNvSpPr>
          <p:nvPr>
            <p:ph type="dt" sz="half" idx="10"/>
          </p:nvPr>
        </p:nvSpPr>
        <p:spPr/>
        <p:txBody>
          <a:bodyPr/>
          <a:lstStyle/>
          <a:p>
            <a:fld id="{BF30EFFB-78F4-491D-8C87-BC648E0DCE23}" type="datetimeFigureOut">
              <a:rPr lang="en-IE" smtClean="0"/>
              <a:t>12/10/2023</a:t>
            </a:fld>
            <a:endParaRPr lang="en-IE"/>
          </a:p>
        </p:txBody>
      </p:sp>
      <p:sp>
        <p:nvSpPr>
          <p:cNvPr id="5" name="Footer Placeholder 4">
            <a:extLst>
              <a:ext uri="{FF2B5EF4-FFF2-40B4-BE49-F238E27FC236}">
                <a16:creationId xmlns:a16="http://schemas.microsoft.com/office/drawing/2014/main" id="{41D199FF-D93F-740A-F30F-92A6F960833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862E90A-C68B-ACA1-C96B-A7186C4F7450}"/>
              </a:ext>
            </a:extLst>
          </p:cNvPr>
          <p:cNvSpPr>
            <a:spLocks noGrp="1"/>
          </p:cNvSpPr>
          <p:nvPr>
            <p:ph type="sldNum" sz="quarter" idx="12"/>
          </p:nvPr>
        </p:nvSpPr>
        <p:spPr/>
        <p:txBody>
          <a:bodyPr/>
          <a:lstStyle/>
          <a:p>
            <a:fld id="{25290792-7524-4921-A36B-42A263E1B8EA}" type="slidenum">
              <a:rPr lang="en-IE" smtClean="0"/>
              <a:t>‹#›</a:t>
            </a:fld>
            <a:endParaRPr lang="en-IE"/>
          </a:p>
        </p:txBody>
      </p:sp>
    </p:spTree>
    <p:extLst>
      <p:ext uri="{BB962C8B-B14F-4D97-AF65-F5344CB8AC3E}">
        <p14:creationId xmlns:p14="http://schemas.microsoft.com/office/powerpoint/2010/main" val="2401524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4A51B-6E78-F77D-3C24-3A92669AF813}"/>
              </a:ext>
            </a:extLst>
          </p:cNvPr>
          <p:cNvSpPr>
            <a:spLocks noGrp="1"/>
          </p:cNvSpPr>
          <p:nvPr>
            <p:ph type="title"/>
          </p:nvPr>
        </p:nvSpPr>
        <p:spPr/>
        <p:txBody>
          <a:bodyPr/>
          <a:lstStyle/>
          <a:p>
            <a:r>
              <a:rPr lang="en-GB"/>
              <a:t>Click to edit Master title style</a:t>
            </a:r>
            <a:endParaRPr lang="en-IE"/>
          </a:p>
        </p:txBody>
      </p:sp>
      <p:sp>
        <p:nvSpPr>
          <p:cNvPr id="3" name="Content Placeholder 2">
            <a:extLst>
              <a:ext uri="{FF2B5EF4-FFF2-40B4-BE49-F238E27FC236}">
                <a16:creationId xmlns:a16="http://schemas.microsoft.com/office/drawing/2014/main" id="{8AFA025B-036E-C5D3-C77A-F72429EE3F8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Content Placeholder 3">
            <a:extLst>
              <a:ext uri="{FF2B5EF4-FFF2-40B4-BE49-F238E27FC236}">
                <a16:creationId xmlns:a16="http://schemas.microsoft.com/office/drawing/2014/main" id="{A0742B22-296F-6A61-8C04-CFF20342DF2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5" name="Date Placeholder 4">
            <a:extLst>
              <a:ext uri="{FF2B5EF4-FFF2-40B4-BE49-F238E27FC236}">
                <a16:creationId xmlns:a16="http://schemas.microsoft.com/office/drawing/2014/main" id="{FEA8BD36-0E0B-69C9-52C3-9B4722D98B76}"/>
              </a:ext>
            </a:extLst>
          </p:cNvPr>
          <p:cNvSpPr>
            <a:spLocks noGrp="1"/>
          </p:cNvSpPr>
          <p:nvPr>
            <p:ph type="dt" sz="half" idx="10"/>
          </p:nvPr>
        </p:nvSpPr>
        <p:spPr/>
        <p:txBody>
          <a:bodyPr/>
          <a:lstStyle/>
          <a:p>
            <a:fld id="{BF30EFFB-78F4-491D-8C87-BC648E0DCE23}" type="datetimeFigureOut">
              <a:rPr lang="en-IE" smtClean="0"/>
              <a:t>12/10/2023</a:t>
            </a:fld>
            <a:endParaRPr lang="en-IE"/>
          </a:p>
        </p:txBody>
      </p:sp>
      <p:sp>
        <p:nvSpPr>
          <p:cNvPr id="6" name="Footer Placeholder 5">
            <a:extLst>
              <a:ext uri="{FF2B5EF4-FFF2-40B4-BE49-F238E27FC236}">
                <a16:creationId xmlns:a16="http://schemas.microsoft.com/office/drawing/2014/main" id="{ED53CE54-E4C2-6F85-D5D7-92CDCDECCDE4}"/>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4039A8EA-F13F-9DC9-D5C0-96AD45A722EC}"/>
              </a:ext>
            </a:extLst>
          </p:cNvPr>
          <p:cNvSpPr>
            <a:spLocks noGrp="1"/>
          </p:cNvSpPr>
          <p:nvPr>
            <p:ph type="sldNum" sz="quarter" idx="12"/>
          </p:nvPr>
        </p:nvSpPr>
        <p:spPr/>
        <p:txBody>
          <a:bodyPr/>
          <a:lstStyle/>
          <a:p>
            <a:fld id="{25290792-7524-4921-A36B-42A263E1B8EA}" type="slidenum">
              <a:rPr lang="en-IE" smtClean="0"/>
              <a:t>‹#›</a:t>
            </a:fld>
            <a:endParaRPr lang="en-IE"/>
          </a:p>
        </p:txBody>
      </p:sp>
    </p:spTree>
    <p:extLst>
      <p:ext uri="{BB962C8B-B14F-4D97-AF65-F5344CB8AC3E}">
        <p14:creationId xmlns:p14="http://schemas.microsoft.com/office/powerpoint/2010/main" val="1876230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06057-348C-DBA4-349A-67E8A7DBEFF9}"/>
              </a:ext>
            </a:extLst>
          </p:cNvPr>
          <p:cNvSpPr>
            <a:spLocks noGrp="1"/>
          </p:cNvSpPr>
          <p:nvPr>
            <p:ph type="title"/>
          </p:nvPr>
        </p:nvSpPr>
        <p:spPr>
          <a:xfrm>
            <a:off x="839788" y="365125"/>
            <a:ext cx="10515600" cy="1325563"/>
          </a:xfrm>
        </p:spPr>
        <p:txBody>
          <a:bodyPr/>
          <a:lstStyle/>
          <a:p>
            <a:r>
              <a:rPr lang="en-GB"/>
              <a:t>Click to edit Master title style</a:t>
            </a:r>
            <a:endParaRPr lang="en-IE"/>
          </a:p>
        </p:txBody>
      </p:sp>
      <p:sp>
        <p:nvSpPr>
          <p:cNvPr id="3" name="Text Placeholder 2">
            <a:extLst>
              <a:ext uri="{FF2B5EF4-FFF2-40B4-BE49-F238E27FC236}">
                <a16:creationId xmlns:a16="http://schemas.microsoft.com/office/drawing/2014/main" id="{8FFEB23B-81D4-9E7B-12CA-832FB42F2E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2214B25-1004-3D16-061F-07767B0685F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5" name="Text Placeholder 4">
            <a:extLst>
              <a:ext uri="{FF2B5EF4-FFF2-40B4-BE49-F238E27FC236}">
                <a16:creationId xmlns:a16="http://schemas.microsoft.com/office/drawing/2014/main" id="{F0C718CE-3A78-946D-3C86-209215ED22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7B0C916-10B7-3816-0527-34AC7BFFB0A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7" name="Date Placeholder 6">
            <a:extLst>
              <a:ext uri="{FF2B5EF4-FFF2-40B4-BE49-F238E27FC236}">
                <a16:creationId xmlns:a16="http://schemas.microsoft.com/office/drawing/2014/main" id="{F4E31326-2A61-5FB5-84C0-47A9AB7B1F6C}"/>
              </a:ext>
            </a:extLst>
          </p:cNvPr>
          <p:cNvSpPr>
            <a:spLocks noGrp="1"/>
          </p:cNvSpPr>
          <p:nvPr>
            <p:ph type="dt" sz="half" idx="10"/>
          </p:nvPr>
        </p:nvSpPr>
        <p:spPr/>
        <p:txBody>
          <a:bodyPr/>
          <a:lstStyle/>
          <a:p>
            <a:fld id="{BF30EFFB-78F4-491D-8C87-BC648E0DCE23}" type="datetimeFigureOut">
              <a:rPr lang="en-IE" smtClean="0"/>
              <a:t>12/10/2023</a:t>
            </a:fld>
            <a:endParaRPr lang="en-IE"/>
          </a:p>
        </p:txBody>
      </p:sp>
      <p:sp>
        <p:nvSpPr>
          <p:cNvPr id="8" name="Footer Placeholder 7">
            <a:extLst>
              <a:ext uri="{FF2B5EF4-FFF2-40B4-BE49-F238E27FC236}">
                <a16:creationId xmlns:a16="http://schemas.microsoft.com/office/drawing/2014/main" id="{B229E6F4-F79B-A28F-1116-23B3E640D5DD}"/>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8CF94CC3-0991-4EDD-6FEB-755E5C792730}"/>
              </a:ext>
            </a:extLst>
          </p:cNvPr>
          <p:cNvSpPr>
            <a:spLocks noGrp="1"/>
          </p:cNvSpPr>
          <p:nvPr>
            <p:ph type="sldNum" sz="quarter" idx="12"/>
          </p:nvPr>
        </p:nvSpPr>
        <p:spPr/>
        <p:txBody>
          <a:bodyPr/>
          <a:lstStyle/>
          <a:p>
            <a:fld id="{25290792-7524-4921-A36B-42A263E1B8EA}" type="slidenum">
              <a:rPr lang="en-IE" smtClean="0"/>
              <a:t>‹#›</a:t>
            </a:fld>
            <a:endParaRPr lang="en-IE"/>
          </a:p>
        </p:txBody>
      </p:sp>
    </p:spTree>
    <p:extLst>
      <p:ext uri="{BB962C8B-B14F-4D97-AF65-F5344CB8AC3E}">
        <p14:creationId xmlns:p14="http://schemas.microsoft.com/office/powerpoint/2010/main" val="1915718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B2374-3B5E-BD6E-D3BD-BCF958B5FB73}"/>
              </a:ext>
            </a:extLst>
          </p:cNvPr>
          <p:cNvSpPr>
            <a:spLocks noGrp="1"/>
          </p:cNvSpPr>
          <p:nvPr>
            <p:ph type="title"/>
          </p:nvPr>
        </p:nvSpPr>
        <p:spPr/>
        <p:txBody>
          <a:bodyPr/>
          <a:lstStyle/>
          <a:p>
            <a:r>
              <a:rPr lang="en-GB"/>
              <a:t>Click to edit Master title style</a:t>
            </a:r>
            <a:endParaRPr lang="en-IE"/>
          </a:p>
        </p:txBody>
      </p:sp>
      <p:sp>
        <p:nvSpPr>
          <p:cNvPr id="3" name="Date Placeholder 2">
            <a:extLst>
              <a:ext uri="{FF2B5EF4-FFF2-40B4-BE49-F238E27FC236}">
                <a16:creationId xmlns:a16="http://schemas.microsoft.com/office/drawing/2014/main" id="{817D0F6D-3570-5CA1-01FD-361AE51873BF}"/>
              </a:ext>
            </a:extLst>
          </p:cNvPr>
          <p:cNvSpPr>
            <a:spLocks noGrp="1"/>
          </p:cNvSpPr>
          <p:nvPr>
            <p:ph type="dt" sz="half" idx="10"/>
          </p:nvPr>
        </p:nvSpPr>
        <p:spPr/>
        <p:txBody>
          <a:bodyPr/>
          <a:lstStyle/>
          <a:p>
            <a:fld id="{BF30EFFB-78F4-491D-8C87-BC648E0DCE23}" type="datetimeFigureOut">
              <a:rPr lang="en-IE" smtClean="0"/>
              <a:t>12/10/2023</a:t>
            </a:fld>
            <a:endParaRPr lang="en-IE"/>
          </a:p>
        </p:txBody>
      </p:sp>
      <p:sp>
        <p:nvSpPr>
          <p:cNvPr id="4" name="Footer Placeholder 3">
            <a:extLst>
              <a:ext uri="{FF2B5EF4-FFF2-40B4-BE49-F238E27FC236}">
                <a16:creationId xmlns:a16="http://schemas.microsoft.com/office/drawing/2014/main" id="{FFE2FEE7-9E13-1DD7-F07B-F1983F50E534}"/>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97B3A8C5-C6A1-D2C9-E6BA-2A9CAFE9747B}"/>
              </a:ext>
            </a:extLst>
          </p:cNvPr>
          <p:cNvSpPr>
            <a:spLocks noGrp="1"/>
          </p:cNvSpPr>
          <p:nvPr>
            <p:ph type="sldNum" sz="quarter" idx="12"/>
          </p:nvPr>
        </p:nvSpPr>
        <p:spPr/>
        <p:txBody>
          <a:bodyPr/>
          <a:lstStyle/>
          <a:p>
            <a:fld id="{25290792-7524-4921-A36B-42A263E1B8EA}" type="slidenum">
              <a:rPr lang="en-IE" smtClean="0"/>
              <a:t>‹#›</a:t>
            </a:fld>
            <a:endParaRPr lang="en-IE"/>
          </a:p>
        </p:txBody>
      </p:sp>
    </p:spTree>
    <p:extLst>
      <p:ext uri="{BB962C8B-B14F-4D97-AF65-F5344CB8AC3E}">
        <p14:creationId xmlns:p14="http://schemas.microsoft.com/office/powerpoint/2010/main" val="1091187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ED4E14-0C34-DCA4-3A21-8BA783984523}"/>
              </a:ext>
            </a:extLst>
          </p:cNvPr>
          <p:cNvSpPr>
            <a:spLocks noGrp="1"/>
          </p:cNvSpPr>
          <p:nvPr>
            <p:ph type="dt" sz="half" idx="10"/>
          </p:nvPr>
        </p:nvSpPr>
        <p:spPr/>
        <p:txBody>
          <a:bodyPr/>
          <a:lstStyle/>
          <a:p>
            <a:fld id="{BF30EFFB-78F4-491D-8C87-BC648E0DCE23}" type="datetimeFigureOut">
              <a:rPr lang="en-IE" smtClean="0"/>
              <a:t>12/10/2023</a:t>
            </a:fld>
            <a:endParaRPr lang="en-IE"/>
          </a:p>
        </p:txBody>
      </p:sp>
      <p:sp>
        <p:nvSpPr>
          <p:cNvPr id="3" name="Footer Placeholder 2">
            <a:extLst>
              <a:ext uri="{FF2B5EF4-FFF2-40B4-BE49-F238E27FC236}">
                <a16:creationId xmlns:a16="http://schemas.microsoft.com/office/drawing/2014/main" id="{AA420A18-74C4-539F-5BA7-43DD8B4C73A5}"/>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022547B3-8A2F-6B85-6042-738200169817}"/>
              </a:ext>
            </a:extLst>
          </p:cNvPr>
          <p:cNvSpPr>
            <a:spLocks noGrp="1"/>
          </p:cNvSpPr>
          <p:nvPr>
            <p:ph type="sldNum" sz="quarter" idx="12"/>
          </p:nvPr>
        </p:nvSpPr>
        <p:spPr/>
        <p:txBody>
          <a:bodyPr/>
          <a:lstStyle/>
          <a:p>
            <a:fld id="{25290792-7524-4921-A36B-42A263E1B8EA}" type="slidenum">
              <a:rPr lang="en-IE" smtClean="0"/>
              <a:t>‹#›</a:t>
            </a:fld>
            <a:endParaRPr lang="en-IE"/>
          </a:p>
        </p:txBody>
      </p:sp>
    </p:spTree>
    <p:extLst>
      <p:ext uri="{BB962C8B-B14F-4D97-AF65-F5344CB8AC3E}">
        <p14:creationId xmlns:p14="http://schemas.microsoft.com/office/powerpoint/2010/main" val="2638913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10515-30DD-0EEA-7364-5B1AC346323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E"/>
          </a:p>
        </p:txBody>
      </p:sp>
      <p:sp>
        <p:nvSpPr>
          <p:cNvPr id="3" name="Content Placeholder 2">
            <a:extLst>
              <a:ext uri="{FF2B5EF4-FFF2-40B4-BE49-F238E27FC236}">
                <a16:creationId xmlns:a16="http://schemas.microsoft.com/office/drawing/2014/main" id="{AC26DC8A-A857-B920-7B72-A107598BF0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Text Placeholder 3">
            <a:extLst>
              <a:ext uri="{FF2B5EF4-FFF2-40B4-BE49-F238E27FC236}">
                <a16:creationId xmlns:a16="http://schemas.microsoft.com/office/drawing/2014/main" id="{1A2950A1-E154-61D0-39DB-723FD7628A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54452F5-5D9F-459E-CCAD-86213106A8B2}"/>
              </a:ext>
            </a:extLst>
          </p:cNvPr>
          <p:cNvSpPr>
            <a:spLocks noGrp="1"/>
          </p:cNvSpPr>
          <p:nvPr>
            <p:ph type="dt" sz="half" idx="10"/>
          </p:nvPr>
        </p:nvSpPr>
        <p:spPr/>
        <p:txBody>
          <a:bodyPr/>
          <a:lstStyle/>
          <a:p>
            <a:fld id="{BF30EFFB-78F4-491D-8C87-BC648E0DCE23}" type="datetimeFigureOut">
              <a:rPr lang="en-IE" smtClean="0"/>
              <a:t>12/10/2023</a:t>
            </a:fld>
            <a:endParaRPr lang="en-IE"/>
          </a:p>
        </p:txBody>
      </p:sp>
      <p:sp>
        <p:nvSpPr>
          <p:cNvPr id="6" name="Footer Placeholder 5">
            <a:extLst>
              <a:ext uri="{FF2B5EF4-FFF2-40B4-BE49-F238E27FC236}">
                <a16:creationId xmlns:a16="http://schemas.microsoft.com/office/drawing/2014/main" id="{7ECEFE73-BD0A-E1F1-97E8-8AAEDF286DF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0D0D360-93CB-DDE2-A213-A02F24E80734}"/>
              </a:ext>
            </a:extLst>
          </p:cNvPr>
          <p:cNvSpPr>
            <a:spLocks noGrp="1"/>
          </p:cNvSpPr>
          <p:nvPr>
            <p:ph type="sldNum" sz="quarter" idx="12"/>
          </p:nvPr>
        </p:nvSpPr>
        <p:spPr/>
        <p:txBody>
          <a:bodyPr/>
          <a:lstStyle/>
          <a:p>
            <a:fld id="{25290792-7524-4921-A36B-42A263E1B8EA}" type="slidenum">
              <a:rPr lang="en-IE" smtClean="0"/>
              <a:t>‹#›</a:t>
            </a:fld>
            <a:endParaRPr lang="en-IE"/>
          </a:p>
        </p:txBody>
      </p:sp>
    </p:spTree>
    <p:extLst>
      <p:ext uri="{BB962C8B-B14F-4D97-AF65-F5344CB8AC3E}">
        <p14:creationId xmlns:p14="http://schemas.microsoft.com/office/powerpoint/2010/main" val="2898244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25650-A43D-7117-4348-AEC11673D22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E"/>
          </a:p>
        </p:txBody>
      </p:sp>
      <p:sp>
        <p:nvSpPr>
          <p:cNvPr id="3" name="Picture Placeholder 2">
            <a:extLst>
              <a:ext uri="{FF2B5EF4-FFF2-40B4-BE49-F238E27FC236}">
                <a16:creationId xmlns:a16="http://schemas.microsoft.com/office/drawing/2014/main" id="{904E992F-778E-0AA9-A828-9A62E1FD4C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2A09C434-44F4-81E3-24A8-81E301C100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4BCF4CD-1554-A3AA-B0DC-8CB4A3E1D808}"/>
              </a:ext>
            </a:extLst>
          </p:cNvPr>
          <p:cNvSpPr>
            <a:spLocks noGrp="1"/>
          </p:cNvSpPr>
          <p:nvPr>
            <p:ph type="dt" sz="half" idx="10"/>
          </p:nvPr>
        </p:nvSpPr>
        <p:spPr/>
        <p:txBody>
          <a:bodyPr/>
          <a:lstStyle/>
          <a:p>
            <a:fld id="{BF30EFFB-78F4-491D-8C87-BC648E0DCE23}" type="datetimeFigureOut">
              <a:rPr lang="en-IE" smtClean="0"/>
              <a:t>12/10/2023</a:t>
            </a:fld>
            <a:endParaRPr lang="en-IE"/>
          </a:p>
        </p:txBody>
      </p:sp>
      <p:sp>
        <p:nvSpPr>
          <p:cNvPr id="6" name="Footer Placeholder 5">
            <a:extLst>
              <a:ext uri="{FF2B5EF4-FFF2-40B4-BE49-F238E27FC236}">
                <a16:creationId xmlns:a16="http://schemas.microsoft.com/office/drawing/2014/main" id="{6E54E335-3FFC-F4EF-2E71-BDFC6AF20B1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5AEBA6B1-ADC4-51C8-898B-E312B5697367}"/>
              </a:ext>
            </a:extLst>
          </p:cNvPr>
          <p:cNvSpPr>
            <a:spLocks noGrp="1"/>
          </p:cNvSpPr>
          <p:nvPr>
            <p:ph type="sldNum" sz="quarter" idx="12"/>
          </p:nvPr>
        </p:nvSpPr>
        <p:spPr/>
        <p:txBody>
          <a:bodyPr/>
          <a:lstStyle/>
          <a:p>
            <a:fld id="{25290792-7524-4921-A36B-42A263E1B8EA}" type="slidenum">
              <a:rPr lang="en-IE" smtClean="0"/>
              <a:t>‹#›</a:t>
            </a:fld>
            <a:endParaRPr lang="en-IE"/>
          </a:p>
        </p:txBody>
      </p:sp>
    </p:spTree>
    <p:extLst>
      <p:ext uri="{BB962C8B-B14F-4D97-AF65-F5344CB8AC3E}">
        <p14:creationId xmlns:p14="http://schemas.microsoft.com/office/powerpoint/2010/main" val="123265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13BD5A-BF5F-9FA3-E627-18BDF59C5A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IE"/>
          </a:p>
        </p:txBody>
      </p:sp>
      <p:sp>
        <p:nvSpPr>
          <p:cNvPr id="3" name="Text Placeholder 2">
            <a:extLst>
              <a:ext uri="{FF2B5EF4-FFF2-40B4-BE49-F238E27FC236}">
                <a16:creationId xmlns:a16="http://schemas.microsoft.com/office/drawing/2014/main" id="{142E5D9C-EB2F-19F9-D4D9-CABA43992A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a:extLst>
              <a:ext uri="{FF2B5EF4-FFF2-40B4-BE49-F238E27FC236}">
                <a16:creationId xmlns:a16="http://schemas.microsoft.com/office/drawing/2014/main" id="{A53C34E9-6DBF-56EE-F2CD-7005AB205C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30EFFB-78F4-491D-8C87-BC648E0DCE23}" type="datetimeFigureOut">
              <a:rPr lang="en-IE" smtClean="0"/>
              <a:t>12/10/2023</a:t>
            </a:fld>
            <a:endParaRPr lang="en-IE"/>
          </a:p>
        </p:txBody>
      </p:sp>
      <p:sp>
        <p:nvSpPr>
          <p:cNvPr id="5" name="Footer Placeholder 4">
            <a:extLst>
              <a:ext uri="{FF2B5EF4-FFF2-40B4-BE49-F238E27FC236}">
                <a16:creationId xmlns:a16="http://schemas.microsoft.com/office/drawing/2014/main" id="{4F094205-9281-863B-5AC6-BE54E19487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D226AA47-25C1-7F0F-D750-58C588F7D3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290792-7524-4921-A36B-42A263E1B8EA}" type="slidenum">
              <a:rPr lang="en-IE" smtClean="0"/>
              <a:t>‹#›</a:t>
            </a:fld>
            <a:endParaRPr lang="en-IE"/>
          </a:p>
        </p:txBody>
      </p:sp>
    </p:spTree>
    <p:extLst>
      <p:ext uri="{BB962C8B-B14F-4D97-AF65-F5344CB8AC3E}">
        <p14:creationId xmlns:p14="http://schemas.microsoft.com/office/powerpoint/2010/main" val="2426271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hyperlink" Target="https://www.irishmirror.ie/news/irish-news/teenager-tadhg-mcguire-whose-mam-12620807" TargetMode="External"/><Relationship Id="rId13" Type="http://schemas.openxmlformats.org/officeDocument/2006/relationships/hyperlink" Target="https://www.anglocelt.ie/2018/06/05/second-cavan-lake-drowning/" TargetMode="External"/><Relationship Id="rId18" Type="http://schemas.openxmlformats.org/officeDocument/2006/relationships/hyperlink" Target="https://www.rte.ie/news/munster/2018/0630/974438-limerick-drowning-thomondgate/" TargetMode="External"/><Relationship Id="rId3" Type="http://schemas.openxmlformats.org/officeDocument/2006/relationships/image" Target="../media/image2.png"/><Relationship Id="rId21" Type="http://schemas.openxmlformats.org/officeDocument/2006/relationships/hyperlink" Target="https://www.dublinlive.ie/news/dublin-news/sean-ross-houlihan-mcgowan-14947848" TargetMode="External"/><Relationship Id="rId7" Type="http://schemas.openxmlformats.org/officeDocument/2006/relationships/hyperlink" Target="https://www.irishmirror.ie/news/irish-news/teenage-girl-dies-after-incident-12073293" TargetMode="External"/><Relationship Id="rId12" Type="http://schemas.openxmlformats.org/officeDocument/2006/relationships/hyperlink" Target="https://www.irishmirror.ie/news/irish-news/teens-jack-kenneally-shay-moloney-12635425" TargetMode="External"/><Relationship Id="rId17" Type="http://schemas.openxmlformats.org/officeDocument/2006/relationships/hyperlink" Target="https://www.thejournal.ie/drowing-4090073-Jun2018/" TargetMode="External"/><Relationship Id="rId2" Type="http://schemas.openxmlformats.org/officeDocument/2006/relationships/notesSlide" Target="../notesSlides/notesSlide14.xml"/><Relationship Id="rId16" Type="http://schemas.openxmlformats.org/officeDocument/2006/relationships/hyperlink" Target="https://www.rte.ie/news/connacht/2018/0615/970779-galway/" TargetMode="External"/><Relationship Id="rId20" Type="http://schemas.openxmlformats.org/officeDocument/2006/relationships/hyperlink" Target="https://www.thescottishsun.co.uk/news/2951558/edinburgh-boy-thomas-weir-dies-boat-accident-donegal/" TargetMode="External"/><Relationship Id="rId1" Type="http://schemas.openxmlformats.org/officeDocument/2006/relationships/slideLayout" Target="../slideLayouts/slideLayout2.xml"/><Relationship Id="rId6" Type="http://schemas.openxmlformats.org/officeDocument/2006/relationships/hyperlink" Target="https://www.laoistoday.ie/2018/01/22/tributes-paid-laois-man-died-tragically-cork/" TargetMode="External"/><Relationship Id="rId11" Type="http://schemas.openxmlformats.org/officeDocument/2006/relationships/hyperlink" Target="https://www.irishmirror.ie/news/irish-news/tragedy-man-drowns-fishing-salmon-12612877" TargetMode="External"/><Relationship Id="rId5" Type="http://schemas.openxmlformats.org/officeDocument/2006/relationships/hyperlink" Target="https://www.ww.w.varaia.com/news/31420-farmer-drowned-in-roadside-stream" TargetMode="External"/><Relationship Id="rId15" Type="http://schemas.openxmlformats.org/officeDocument/2006/relationships/hyperlink" Target="https://extra.ie/2018/06/06/news/man-suspected-drowning-lough-derg" TargetMode="External"/><Relationship Id="rId10" Type="http://schemas.openxmlformats.org/officeDocument/2006/relationships/hyperlink" Target="https://www.anglocelt.ie/2018/05/28/man-loses-life-in-killeshandra-lake-tragedy/" TargetMode="External"/><Relationship Id="rId19" Type="http://schemas.openxmlformats.org/officeDocument/2006/relationships/hyperlink" Target="https://www.irishmirror.ie/news/irish-news/sole-survivor-donegal-sea-tragedy-26874709" TargetMode="External"/><Relationship Id="rId4" Type="http://schemas.openxmlformats.org/officeDocument/2006/relationships/hyperlink" Target="https://westernpeople.ie/2022/10/19/construction-worker-watched-lifelong-friend-swept-to-death-while-working-on-bridge/" TargetMode="External"/><Relationship Id="rId9" Type="http://schemas.openxmlformats.org/officeDocument/2006/relationships/hyperlink" Target="https://www.irishpost.com/news/tragedy-man-62-drowns-boat-capsizes-off-west-ireland-coast-155156" TargetMode="External"/><Relationship Id="rId14" Type="http://schemas.openxmlformats.org/officeDocument/2006/relationships/hyperlink" Target="https://www.tipperarylive.ie/news/home/316985/breaking-double-drowning-tragedy-in-north-tipperary.html" TargetMode="External"/><Relationship Id="rId22" Type="http://schemas.openxmlformats.org/officeDocument/2006/relationships/hyperlink" Target="https://www.independent.ie/irish-news/kayaker-79-drowns-off-co-kerry-coast/37205373.html"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extra.ie/2018/11/05/news/irish-news/kerry-kayak-trip-ends-in-tragedy-as-young-woman-drowns" TargetMode="External"/><Relationship Id="rId13" Type="http://schemas.openxmlformats.org/officeDocument/2006/relationships/hyperlink" Target="https://www.farmersjournal.ie/investigation-into-suspected-drowned-farmer-436443" TargetMode="External"/><Relationship Id="rId18" Type="http://schemas.openxmlformats.org/officeDocument/2006/relationships/hyperlink" Target="https://www.dublinlive.ie/news/dublin-news/tributes-pour-after-north-dublin-15844459" TargetMode="External"/><Relationship Id="rId3" Type="http://schemas.openxmlformats.org/officeDocument/2006/relationships/image" Target="../media/image2.png"/><Relationship Id="rId7" Type="http://schemas.openxmlformats.org/officeDocument/2006/relationships/hyperlink" Target="https://www.independent.ie/regionals/herald/she-had-a-heart-of-gold-tears-for-aoife-as-mum-mourns-loss-of-second-daughter/37508689.html" TargetMode="External"/><Relationship Id="rId12" Type="http://schemas.openxmlformats.org/officeDocument/2006/relationships/hyperlink" Target="https://www.independent.ie/irish-news/elderly-couple-70s-killed-after-car-crashes-into-roadside-bog/37750990.html" TargetMode="External"/><Relationship Id="rId17" Type="http://schemas.openxmlformats.org/officeDocument/2006/relationships/hyperlink" Target="https://www.irishmirror.ie/news/irish-news/conor-burke-galway-death-funeral-14013908" TargetMode="External"/><Relationship Id="rId2" Type="http://schemas.openxmlformats.org/officeDocument/2006/relationships/notesSlide" Target="../notesSlides/notesSlide15.xml"/><Relationship Id="rId16" Type="http://schemas.openxmlformats.org/officeDocument/2006/relationships/hyperlink" Target="https://www.irishmirror.ie/news/irish-news/aaron-heraty-funeral-ballyshannon-donegal-13992656" TargetMode="External"/><Relationship Id="rId1" Type="http://schemas.openxmlformats.org/officeDocument/2006/relationships/slideLayout" Target="../slideLayouts/slideLayout2.xml"/><Relationship Id="rId6" Type="http://schemas.openxmlformats.org/officeDocument/2006/relationships/hyperlink" Target="https://www.irishmirror.ie/news/irish-news/man-drowns-seans-bar-athlone-13796765" TargetMode="External"/><Relationship Id="rId11" Type="http://schemas.openxmlformats.org/officeDocument/2006/relationships/hyperlink" Target="https://www.galwaydaily.com/news/search-for-robert-murray-ends-after-body-recovered/" TargetMode="External"/><Relationship Id="rId5" Type="http://schemas.openxmlformats.org/officeDocument/2006/relationships/hyperlink" Target="https://www.irishmirror.ie/tributes-paid-young-man-who-13821601" TargetMode="External"/><Relationship Id="rId15" Type="http://schemas.openxmlformats.org/officeDocument/2006/relationships/hyperlink" Target="https://rip.ie/death-notice/sheila-mcelligott-kerry-killarney-363694" TargetMode="External"/><Relationship Id="rId10" Type="http://schemas.openxmlformats.org/officeDocument/2006/relationships/hyperlink" Target="https://www.irishexaminer.com/news/arid-30963869.html" TargetMode="External"/><Relationship Id="rId19" Type="http://schemas.openxmlformats.org/officeDocument/2006/relationships/hyperlink" Target="https://www.irishpost.com/news/tributes-pour-dublin-teenager-19-drowned-tripped-fell-sea-164624" TargetMode="External"/><Relationship Id="rId4" Type="http://schemas.openxmlformats.org/officeDocument/2006/relationships/hyperlink" Target="https://www.legacy.com/ie/obituaries/connachttribune-ie/name/sin-ad-brody-obituary?id=42461741#:~:text=Sin%C3%A9ad%20Brody%20Death%20Notices,on%20our%20recent%20sad%20bereavement" TargetMode="External"/><Relationship Id="rId9" Type="http://schemas.openxmlformats.org/officeDocument/2006/relationships/hyperlink" Target="https://www.leitrimobserver.ie/news/news/301262/open-verdict-in-death-of-polish-man-who-drowned.html" TargetMode="External"/><Relationship Id="rId14" Type="http://schemas.openxmlformats.org/officeDocument/2006/relationships/hyperlink" Target="https://afloat.ie/safety/mcib/item/46102-kayaker-who-died-on-lough-gill-had-been-separated-from-canadian-canoe-in-bad-weather-mcib-report-finds"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independent.ie/news/nephew-tells-of-search-for-uncle/27343338.html" TargetMode="External"/><Relationship Id="rId13" Type="http://schemas.openxmlformats.org/officeDocument/2006/relationships/hyperlink" Target="https://galwaybayfm.ie/galway-bay-fm-news-desk/woman-dies-after-entering-water-in-city/" TargetMode="External"/><Relationship Id="rId18" Type="http://schemas.openxmlformats.org/officeDocument/2006/relationships/hyperlink" Target="https://www.irishmirror.ie/news/irish-news/funeral-details-tragic-wexford-dad-14171994" TargetMode="External"/><Relationship Id="rId3" Type="http://schemas.openxmlformats.org/officeDocument/2006/relationships/image" Target="../media/image2.png"/><Relationship Id="rId21" Type="http://schemas.openxmlformats.org/officeDocument/2006/relationships/hyperlink" Target="https://www.irishexaminer.com/maintopics/organisation-doolin_topic-65114.html" TargetMode="External"/><Relationship Id="rId7" Type="http://schemas.openxmlformats.org/officeDocument/2006/relationships/hyperlink" Target="https://www.dublinlive.ie/news/dublin-news/tributes-pour-after-north-dublin-15844459" TargetMode="External"/><Relationship Id="rId12" Type="http://schemas.openxmlformats.org/officeDocument/2006/relationships/hyperlink" Target="https://rip.ie/death-notice/mary-green-galway-galway-city-366860" TargetMode="External"/><Relationship Id="rId17" Type="http://schemas.openxmlformats.org/officeDocument/2006/relationships/hyperlink" Target="https://rip.ie/death-notice/john-strain-galway-inverin-368150" TargetMode="External"/><Relationship Id="rId2" Type="http://schemas.openxmlformats.org/officeDocument/2006/relationships/notesSlide" Target="../notesSlides/notesSlide16.xml"/><Relationship Id="rId16" Type="http://schemas.openxmlformats.org/officeDocument/2006/relationships/hyperlink" Target="https://rip.ie/death-notice/barbara-bairbre-conneely-ui-chonghaile-galway-aran-islands-367708" TargetMode="External"/><Relationship Id="rId20" Type="http://schemas.openxmlformats.org/officeDocument/2006/relationships/hyperlink" Target="https://www.independent.ie/regionals/wexford/news/wexford-deaths/driving-instructor-michael-hyland-dies-at-79/35336067.html" TargetMode="External"/><Relationship Id="rId1" Type="http://schemas.openxmlformats.org/officeDocument/2006/relationships/slideLayout" Target="../slideLayouts/slideLayout2.xml"/><Relationship Id="rId6" Type="http://schemas.openxmlformats.org/officeDocument/2006/relationships/hyperlink" Target="https://www.irishpost.com/news/tributes-pour-dublin-teenager-19-drowned-tripped-fell-sea-164624" TargetMode="External"/><Relationship Id="rId11" Type="http://schemas.openxmlformats.org/officeDocument/2006/relationships/hyperlink" Target="https://www.limerickleader.ie/news/local-news/708703/open-verdict-at-inquest-after-body-is-found-in-river-shannon.html" TargetMode="External"/><Relationship Id="rId5" Type="http://schemas.openxmlformats.org/officeDocument/2006/relationships/hyperlink" Target="https://www.irishmirror.ie/news/irish-news/conor-burke-galway-death-funeral-14013908" TargetMode="External"/><Relationship Id="rId15" Type="http://schemas.openxmlformats.org/officeDocument/2006/relationships/hyperlink" Target="https://www.rte.ie/news/ireland/2019/1217/1099677-ruth-maguire-inquest/" TargetMode="External"/><Relationship Id="rId23" Type="http://schemas.openxmlformats.org/officeDocument/2006/relationships/hyperlink" Target="https://www.irishmirror.ie/news/irish-news/john-ogorman-recovered-shannonestuary-garda-14434215" TargetMode="External"/><Relationship Id="rId10" Type="http://schemas.openxmlformats.org/officeDocument/2006/relationships/hyperlink" Target="https://westernpeople.ie/2020/09/09/sudden-weather-change-a-factor-in-tragic-death-of-elderly-mayo-angler/" TargetMode="External"/><Relationship Id="rId19" Type="http://schemas.openxmlformats.org/officeDocument/2006/relationships/hyperlink" Target="https://www.rte.ie/news/munster/2019/0817/1069342-kilkee-clare/" TargetMode="External"/><Relationship Id="rId4" Type="http://schemas.openxmlformats.org/officeDocument/2006/relationships/hyperlink" Target="https://www.irishmirror.ie/news/irish-news/teen-drowns-balbriggan-harbour-dublin-14010734" TargetMode="External"/><Relationship Id="rId9" Type="http://schemas.openxmlformats.org/officeDocument/2006/relationships/hyperlink" Target="https://www.irishexaminer.com/news/arid-30908943.html" TargetMode="External"/><Relationship Id="rId14" Type="http://schemas.openxmlformats.org/officeDocument/2006/relationships/hyperlink" Target="https://www.donegaldaily.com/2020/08/14/tragic-drowning-of-fisherman-in-killybegs-prompts-trawler-safety-increase/" TargetMode="External"/><Relationship Id="rId22" Type="http://schemas.openxmlformats.org/officeDocument/2006/relationships/hyperlink" Target="https://rip.ie/death-notice/martin-murray-kildare-leixlip-369361"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independent.ie/irish-news/garda-dave-hearne-who-saved-nine-lives-drowned-in-diving-accident/39592712.html" TargetMode="External"/><Relationship Id="rId13" Type="http://schemas.openxmlformats.org/officeDocument/2006/relationships/hyperlink" Target="https://wicklownews.net/2019/06/body-discovered-in-baltinglass/" TargetMode="External"/><Relationship Id="rId18" Type="http://schemas.openxmlformats.org/officeDocument/2006/relationships/hyperlink" Target="https://www.irishmirror.ie/news/irish-news/body-woman-50s-found-sea-17388076" TargetMode="External"/><Relationship Id="rId3" Type="http://schemas.openxmlformats.org/officeDocument/2006/relationships/image" Target="../media/image2.png"/><Relationship Id="rId21" Type="http://schemas.openxmlformats.org/officeDocument/2006/relationships/hyperlink" Target="https://wicklownews.net/2019/07/gardai-investigate-death-of-a-man-at-wicklow-harbour/" TargetMode="External"/><Relationship Id="rId7" Type="http://schemas.openxmlformats.org/officeDocument/2006/relationships/hyperlink" Target="https://rip.ie/death-notice/rafal-serdiuk-meath-navan-374427" TargetMode="External"/><Relationship Id="rId12" Type="http://schemas.openxmlformats.org/officeDocument/2006/relationships/hyperlink" Target="https://www.thesun.ie/news/4206148/funeral-arrangements-man-drowned-limerick/" TargetMode="External"/><Relationship Id="rId17" Type="http://schemas.openxmlformats.org/officeDocument/2006/relationships/hyperlink" Target="https://www.donegaldaily.com/2020/08/15/bundoran-man-drowned-in-ditch-just-200-metres-from-home/#:~:text=A%20BUNDORAN%20man%20who%20was,into%20his%20death%20has%20found.&amp;text=57%2Dyear%2Dold%20Joseph%20White,Tuesday%2C%20December%2010%2C%202019" TargetMode="External"/><Relationship Id="rId2" Type="http://schemas.openxmlformats.org/officeDocument/2006/relationships/notesSlide" Target="../notesSlides/notesSlide17.xml"/><Relationship Id="rId16" Type="http://schemas.openxmlformats.org/officeDocument/2006/relationships/hyperlink" Target="https://rip.ie/death-notice/marian-lawlor-cavan-376550" TargetMode="External"/><Relationship Id="rId20" Type="http://schemas.openxmlformats.org/officeDocument/2006/relationships/hyperlink" Target="https://afloat.ie/safety/lifeboats/itemlist/tag/drowning" TargetMode="External"/><Relationship Id="rId1" Type="http://schemas.openxmlformats.org/officeDocument/2006/relationships/slideLayout" Target="../slideLayouts/slideLayout2.xml"/><Relationship Id="rId6" Type="http://schemas.openxmlformats.org/officeDocument/2006/relationships/hyperlink" Target="https://www.independent.ie/regionals/wexford/news/body-of-missing-skipper-dom-found/38177760.html" TargetMode="External"/><Relationship Id="rId11" Type="http://schemas.openxmlformats.org/officeDocument/2006/relationships/hyperlink" Target="https://rip.ie/death-notice/clodagh-corban-galway-loughrea-375421" TargetMode="External"/><Relationship Id="rId5" Type="http://schemas.openxmlformats.org/officeDocument/2006/relationships/hyperlink" Target="https://www.independent.ie/regionals/wexford/news/huge-sea-search-for-skipper-dom/38154148.html" TargetMode="External"/><Relationship Id="rId15" Type="http://schemas.openxmlformats.org/officeDocument/2006/relationships/hyperlink" Target="https://www.dublinlive.ie/news/dublin-news/tributes-jill-amante-termonfeckinbeach-drowning-16507481" TargetMode="External"/><Relationship Id="rId10" Type="http://schemas.openxmlformats.org/officeDocument/2006/relationships/hyperlink" Target="https://www.irishmirror.ie/news/irish-news/aaron-buckley-clara-funeral-rip-16506477" TargetMode="External"/><Relationship Id="rId19" Type="http://schemas.openxmlformats.org/officeDocument/2006/relationships/hyperlink" Target="https://www.irishmirror.ie/news/irish-news/joshua-hill-drowning-carlingford-louth-17997196" TargetMode="External"/><Relationship Id="rId4" Type="http://schemas.openxmlformats.org/officeDocument/2006/relationships/hyperlink" Target="https://rip.ie/death-notice/margaret-donoghue-galway-galway-city-372985" TargetMode="External"/><Relationship Id="rId9" Type="http://schemas.openxmlformats.org/officeDocument/2006/relationships/hyperlink" Target="https://rip.ie/death-notice/peter-brady-dublin-clonskeagh-374855" TargetMode="External"/><Relationship Id="rId14" Type="http://schemas.openxmlformats.org/officeDocument/2006/relationships/hyperlink" Target="https://www.irishmirror.ie/news/irish-news/gardai-seek-help-identifying-body-16684451"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rip.ie/death-notice/edward-eddie-cormican-galway-galway-city-380914" TargetMode="External"/><Relationship Id="rId13" Type="http://schemas.openxmlformats.org/officeDocument/2006/relationships/hyperlink" Target="https://www.irishtimes.com/news/crime-and-law/courts/coroner-s-court/mother-of-drowning-victim-told-her-son-not-to-swim-as-water-at-forty-foot-was-rough-1.4590092" TargetMode="External"/><Relationship Id="rId18" Type="http://schemas.openxmlformats.org/officeDocument/2006/relationships/hyperlink" Target="https://www.facebook.com/RIP.ieGalway/posts/the-death-has-occurred-of-david-creane-castlepark-ballybane-galway-click-this-li/736561516818410/" TargetMode="External"/><Relationship Id="rId3" Type="http://schemas.openxmlformats.org/officeDocument/2006/relationships/image" Target="../media/image2.png"/><Relationship Id="rId21" Type="http://schemas.openxmlformats.org/officeDocument/2006/relationships/hyperlink" Target="https://www.irishmirror.ie/news/irish-news/father-anthony-minniter-funeral-rip-20808145" TargetMode="External"/><Relationship Id="rId7" Type="http://schemas.openxmlformats.org/officeDocument/2006/relationships/hyperlink" Target="https://www.limerickleader.ie/news/home/498435/open-verdict-returned-from-limerick-river-death-inquest.html" TargetMode="External"/><Relationship Id="rId12" Type="http://schemas.openxmlformats.org/officeDocument/2006/relationships/hyperlink" Target="https://www.clare.fm/news/emergency-response/woman-dies-pulled-river-fergus/" TargetMode="External"/><Relationship Id="rId17" Type="http://schemas.openxmlformats.org/officeDocument/2006/relationships/hyperlink" Target="https://www.irishtimes.com/news/ireland/irish-news/body-of-missing-cork-woman-frankie-devlin-recovered-1.4045400" TargetMode="External"/><Relationship Id="rId2" Type="http://schemas.openxmlformats.org/officeDocument/2006/relationships/notesSlide" Target="../notesSlides/notesSlide18.xml"/><Relationship Id="rId16" Type="http://schemas.openxmlformats.org/officeDocument/2006/relationships/hyperlink" Target="https://www.irishmirror.ie/news/irish-news/tragic-teen-who-drowned-river-20561654" TargetMode="External"/><Relationship Id="rId20" Type="http://schemas.openxmlformats.org/officeDocument/2006/relationships/hyperlink" Target="https://www.rte.ie/news/munster/2019/0817/1069342-kilkee-clare/" TargetMode="External"/><Relationship Id="rId1" Type="http://schemas.openxmlformats.org/officeDocument/2006/relationships/slideLayout" Target="../slideLayouts/slideLayout2.xml"/><Relationship Id="rId6" Type="http://schemas.openxmlformats.org/officeDocument/2006/relationships/hyperlink" Target="https://www.independent.ie/irish-news/man-dies-after-getting-into-difficulty-while-swimming-at-salthill/38431219.html" TargetMode="External"/><Relationship Id="rId11" Type="http://schemas.openxmlformats.org/officeDocument/2006/relationships/hyperlink" Target="https://donegalnews.com/inquest-into-lifford-drowning-victim-david-colhoun-today/" TargetMode="External"/><Relationship Id="rId5" Type="http://schemas.openxmlformats.org/officeDocument/2006/relationships/hyperlink" Target="https://www.anglocelt.ie/2021/05/26/accidental-verdict-given-in-tragic-river-drowning-inquest/" TargetMode="External"/><Relationship Id="rId15" Type="http://schemas.openxmlformats.org/officeDocument/2006/relationships/hyperlink" Target="https://www.irishexaminer.com/news/arid-40292303.html" TargetMode="External"/><Relationship Id="rId10" Type="http://schemas.openxmlformats.org/officeDocument/2006/relationships/hyperlink" Target="https://www.thesun.ie/news/4517908/woman-dies-gleneagle-hotel-killarney-kerry-swimming-pool/" TargetMode="External"/><Relationship Id="rId19" Type="http://schemas.openxmlformats.org/officeDocument/2006/relationships/hyperlink" Target="https://www.irishmirror.ie/news/irish-news/cork-mum-whose-body-recovered-20722873" TargetMode="External"/><Relationship Id="rId4" Type="http://schemas.openxmlformats.org/officeDocument/2006/relationships/hyperlink" Target="https://www.irishtimes.com/news/crime-and-law/journalist-and-author-kate-holmquist-died-by-drowning-inquest-told-1.4439646" TargetMode="External"/><Relationship Id="rId9" Type="http://schemas.openxmlformats.org/officeDocument/2006/relationships/hyperlink" Target="https://extra.ie/2019/09/04/news/irish-news/man-dies-falling-in-slurry" TargetMode="External"/><Relationship Id="rId14" Type="http://schemas.openxmlformats.org/officeDocument/2006/relationships/hyperlink" Target="https://www.breakingnews.ie/ireland/parents-go-to-high-court-seeking-answers-about-treatment-of-son-who-died-by-suicide-1454013.html"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rip.ie/death-notice/james-kennedy-tipperary-borrisokane-392259" TargetMode="External"/><Relationship Id="rId13" Type="http://schemas.openxmlformats.org/officeDocument/2006/relationships/hyperlink" Target="https://westernpeople.ie/2020/01/24/remains-found-in-enniscrone-identified-as-missing-crossmolina-woman/" TargetMode="External"/><Relationship Id="rId18" Type="http://schemas.openxmlformats.org/officeDocument/2006/relationships/hyperlink" Target="https://www.irishtimes.com/news/ireland/irish-news/boy-6-who-died-in-ballina-drowning-accident-is-named-locally-1.4215762" TargetMode="External"/><Relationship Id="rId3" Type="http://schemas.openxmlformats.org/officeDocument/2006/relationships/image" Target="../media/image2.png"/><Relationship Id="rId21" Type="http://schemas.openxmlformats.org/officeDocument/2006/relationships/hyperlink" Target="https://www.independent.ie/irish-news/tragic-swimmers-clothes-neatly-folded-on-beach-when-body-found/39158746.html" TargetMode="External"/><Relationship Id="rId7" Type="http://schemas.openxmlformats.org/officeDocument/2006/relationships/hyperlink" Target="https://rip.ie/death-notice/oliver-ollie-mccloskey-louth-dundalk-400168" TargetMode="External"/><Relationship Id="rId12" Type="http://schemas.openxmlformats.org/officeDocument/2006/relationships/hyperlink" Target="https://rip.ie/death-notice/mary-payne-galway-tuam-394235" TargetMode="External"/><Relationship Id="rId17" Type="http://schemas.openxmlformats.org/officeDocument/2006/relationships/hyperlink" Target="https://www.independent.ie/irish-news/tributes-paid-to-gentle-soul-whose-body-was-found-in-sea-by-passerby/39027377.html" TargetMode="External"/><Relationship Id="rId2" Type="http://schemas.openxmlformats.org/officeDocument/2006/relationships/notesSlide" Target="../notesSlides/notesSlide19.xml"/><Relationship Id="rId16" Type="http://schemas.openxmlformats.org/officeDocument/2006/relationships/hyperlink" Target="https://www.irishexaminer.com/news/arid-30909138.html" TargetMode="External"/><Relationship Id="rId20" Type="http://schemas.openxmlformats.org/officeDocument/2006/relationships/hyperlink" Target="https://rip.ie/death-notice/michael-healy-kildare-suncroft-405914" TargetMode="External"/><Relationship Id="rId1" Type="http://schemas.openxmlformats.org/officeDocument/2006/relationships/slideLayout" Target="../slideLayouts/slideLayout2.xml"/><Relationship Id="rId6" Type="http://schemas.openxmlformats.org/officeDocument/2006/relationships/hyperlink" Target="https://www.irishexaminer.com/news/munster/arid-40708640.html" TargetMode="External"/><Relationship Id="rId11" Type="http://schemas.openxmlformats.org/officeDocument/2006/relationships/hyperlink" Target="https://www.thesun.ie/news/4986877/funeral-details-announced-for-tipperary-man-fran-harding-who-drowned-on-beach-in-lahinch/" TargetMode="External"/><Relationship Id="rId5" Type="http://schemas.openxmlformats.org/officeDocument/2006/relationships/hyperlink" Target="https://www.irishnews.com/news/northernirelandnews/2019/11/18/news/arranmore-island-pier-victim-lee-early-26-was-lifeboat-volunteer-1767911/" TargetMode="External"/><Relationship Id="rId15" Type="http://schemas.openxmlformats.org/officeDocument/2006/relationships/hyperlink" Target="https://www.corkbeo.ie/news/local-news/friends-clubs-pay-heartfelt-tributes-17749846" TargetMode="External"/><Relationship Id="rId10" Type="http://schemas.openxmlformats.org/officeDocument/2006/relationships/hyperlink" Target="https://www.irishtimes.com/news/crime-and-law/courts/coroner-s-court/inquest-into-death-of-fishermen-who-drowned-heard-boat-sank-extremely-quickly-1.4745992" TargetMode="External"/><Relationship Id="rId19" Type="http://schemas.openxmlformats.org/officeDocument/2006/relationships/hyperlink" Target="https://www.irishtimes.com/news/ireland/irish-news/man-63-drowns-in-tragic-accident-in-tramore-1.4238483" TargetMode="External"/><Relationship Id="rId4" Type="http://schemas.openxmlformats.org/officeDocument/2006/relationships/hyperlink" Target="https://www.irishexaminer.com/news/munster/arid-41082391.html" TargetMode="External"/><Relationship Id="rId9" Type="http://schemas.openxmlformats.org/officeDocument/2006/relationships/hyperlink" Target="https://www.thesun.ie/news/4962618/limerick-model-natalie-katilius-heartbreaker-funeral-tribute/" TargetMode="External"/><Relationship Id="rId14" Type="http://schemas.openxmlformats.org/officeDocument/2006/relationships/hyperlink" Target="https://www.westmeathindependent.ie/2020/01/31/funeral-details-announced-after-death-of-local-soccer-legen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rip.ie/death-notice/michael-ocallaghan-dublin-clondalkin-413290" TargetMode="External"/><Relationship Id="rId13" Type="http://schemas.openxmlformats.org/officeDocument/2006/relationships/hyperlink" Target="https://hoganstand.com/article/index/240280" TargetMode="External"/><Relationship Id="rId18" Type="http://schemas.openxmlformats.org/officeDocument/2006/relationships/hyperlink" Target="https://www.irishmirror.ie/news/irish-news/body-recovered-river-boyne-navan-22657756" TargetMode="External"/><Relationship Id="rId3" Type="http://schemas.openxmlformats.org/officeDocument/2006/relationships/image" Target="../media/image2.png"/><Relationship Id="rId7" Type="http://schemas.openxmlformats.org/officeDocument/2006/relationships/hyperlink" Target="https://www.meathchronicle.ie/2020/06/30/cormac-wall-passed-away-after-getting-into-difficulty-in-water-on-saturday/" TargetMode="External"/><Relationship Id="rId12" Type="http://schemas.openxmlformats.org/officeDocument/2006/relationships/hyperlink" Target="https://www.southernstar.ie/news/lessons-must-be-learned-from-tragedy-says-coroner-4230432" TargetMode="External"/><Relationship Id="rId17" Type="http://schemas.openxmlformats.org/officeDocument/2006/relationships/hyperlink" Target="https://rip.ie/death-notice/ramano-dicks-louth-dundalk-415939/condolences" TargetMode="External"/><Relationship Id="rId2" Type="http://schemas.openxmlformats.org/officeDocument/2006/relationships/notesSlide" Target="../notesSlides/notesSlide20.xml"/><Relationship Id="rId16" Type="http://schemas.openxmlformats.org/officeDocument/2006/relationships/hyperlink" Target="https://www.irishexaminer.com/news/courtandcrime/arid-40815828.html" TargetMode="External"/><Relationship Id="rId1" Type="http://schemas.openxmlformats.org/officeDocument/2006/relationships/slideLayout" Target="../slideLayouts/slideLayout2.xml"/><Relationship Id="rId6" Type="http://schemas.openxmlformats.org/officeDocument/2006/relationships/hyperlink" Target="https://www.sundayworld.com/news/irish-news/father-and-teen-son-drowned-after-freak-donegal-fishing-accident/a2054138632.html" TargetMode="External"/><Relationship Id="rId11" Type="http://schemas.openxmlformats.org/officeDocument/2006/relationships/hyperlink" Target="https://www.thesun.ie/news/5739971/toddler-drowning-monaghan-water-feature/" TargetMode="External"/><Relationship Id="rId5" Type="http://schemas.openxmlformats.org/officeDocument/2006/relationships/hyperlink" Target="https://www.belfasttelegraph.co.uk/news/republic-of-ireland/ben-duffy-5-drowned-in-lough-tragedy-in-co-mayo-after-inflatable-swept-away/39255492.html" TargetMode="External"/><Relationship Id="rId15" Type="http://schemas.openxmlformats.org/officeDocument/2006/relationships/hyperlink" Target="https://www.irishnews.com/news/northernirelandnews/2021/10/04/news/woman-who-lost-family-in-donegal-drowning-tragedy-took-up-swimming-as-it-helps-her-feel-closer-to-them-2466633/" TargetMode="External"/><Relationship Id="rId10" Type="http://schemas.openxmlformats.org/officeDocument/2006/relationships/hyperlink" Target="https://www.irishexaminer.com/news/munster/arid-40026554.html" TargetMode="External"/><Relationship Id="rId19" Type="http://schemas.openxmlformats.org/officeDocument/2006/relationships/hyperlink" Target="https://www.irishtimes.com/news/ireland/irish-news/cork-city-fc-leads-tributes-to-man-who-drowned-near-youghal-1.4360322" TargetMode="External"/><Relationship Id="rId4" Type="http://schemas.openxmlformats.org/officeDocument/2006/relationships/hyperlink" Target="https://www.midwestradio.ie/index.php/news/68665-man-s-body-recovered-on-achill-island-this-morning" TargetMode="External"/><Relationship Id="rId9" Type="http://schemas.openxmlformats.org/officeDocument/2006/relationships/hyperlink" Target="https://www.fanagans.ie/death-notice/se%C3%A1n-farrell/101383" TargetMode="External"/><Relationship Id="rId14" Type="http://schemas.openxmlformats.org/officeDocument/2006/relationships/hyperlink" Target="https://www.dublinlive.ie/news/dublin-news/body-child-victim-dublin-water-18748598"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buzz.ie/news/irish-news/man-dies-water-galway-coast-28841983" TargetMode="External"/><Relationship Id="rId13" Type="http://schemas.openxmlformats.org/officeDocument/2006/relationships/hyperlink" Target="https://www.facebook.com/GMRecreationalRowing/posts/we-are-deeply-saddened-to-learn-of-the-passing-of-legendary-galway-man-danno-hea/3577984052296721/" TargetMode="External"/><Relationship Id="rId18" Type="http://schemas.openxmlformats.org/officeDocument/2006/relationships/hyperlink" Target="https://clarechampion.ie/man-dies-after-castleconnell-rescue/" TargetMode="External"/><Relationship Id="rId3" Type="http://schemas.openxmlformats.org/officeDocument/2006/relationships/image" Target="../media/image2.png"/><Relationship Id="rId7" Type="http://schemas.openxmlformats.org/officeDocument/2006/relationships/hyperlink" Target="https://www.thesun.ie/news/7353206/man-louth-water-ten-hours-rnli-coast-guard-gardai/" TargetMode="External"/><Relationship Id="rId12" Type="http://schemas.openxmlformats.org/officeDocument/2006/relationships/hyperlink" Target="https://afloat.ie/sail/isaf/itemlist/tag/River%20Corrib" TargetMode="External"/><Relationship Id="rId17" Type="http://schemas.openxmlformats.org/officeDocument/2006/relationships/hyperlink" Target="https://rip.ie/death-notice/michael-micheal-farragher-galway-annaghdown-437907" TargetMode="External"/><Relationship Id="rId2" Type="http://schemas.openxmlformats.org/officeDocument/2006/relationships/notesSlide" Target="../notesSlides/notesSlide21.xml"/><Relationship Id="rId16" Type="http://schemas.openxmlformats.org/officeDocument/2006/relationships/hyperlink" Target="https://www.sundayworld.com/crime/courts/father-who-died-trying-to-save-his-son-from-drowning-in-kayak-accident-described-as-hero/41361319.html" TargetMode="External"/><Relationship Id="rId1" Type="http://schemas.openxmlformats.org/officeDocument/2006/relationships/slideLayout" Target="../slideLayouts/slideLayout2.xml"/><Relationship Id="rId6" Type="http://schemas.openxmlformats.org/officeDocument/2006/relationships/hyperlink" Target="https://rip.ie/death-notice/condolences/fergal-guilfoyle-clare-ennis-431423" TargetMode="External"/><Relationship Id="rId11" Type="http://schemas.openxmlformats.org/officeDocument/2006/relationships/hyperlink" Target="https://www.galwaybeo.ie/news/galway-news/lack-lifejacket-dangerous-weather-conditions-6194835" TargetMode="External"/><Relationship Id="rId5" Type="http://schemas.openxmlformats.org/officeDocument/2006/relationships/hyperlink" Target="https://www.facebook.com/RIP.ieGalway/posts/the-death-has-occurred-of-dermot-joyce-kilchreest-galway-click-this-link-to-view/777115906096304/" TargetMode="External"/><Relationship Id="rId15" Type="http://schemas.openxmlformats.org/officeDocument/2006/relationships/hyperlink" Target="https://www.irishexaminer.com/news/munster/arid-40234622.html" TargetMode="External"/><Relationship Id="rId10" Type="http://schemas.openxmlformats.org/officeDocument/2006/relationships/hyperlink" Target="https://www.midwestradio.ie/index.php/news/45147-man-s-body-recovered-from-the-sea-at-salthill-galway" TargetMode="External"/><Relationship Id="rId19" Type="http://schemas.openxmlformats.org/officeDocument/2006/relationships/hyperlink" Target="https://www.irishexaminer.com/news/munster/arid-40332383.html" TargetMode="External"/><Relationship Id="rId4" Type="http://schemas.openxmlformats.org/officeDocument/2006/relationships/hyperlink" Target="https://www.irishtimes.com/news/ireland/irish-news/paddleboard-hero-family-in-mourning-after-fisherman-dies-1.4398136" TargetMode="External"/><Relationship Id="rId9" Type="http://schemas.openxmlformats.org/officeDocument/2006/relationships/hyperlink" Target="https://www.dundalkdemocrat.ie/news/news/653353/nine-drownings-in-seven-days-stay-safe-appeal-to-water-users-in-louth-and-around-the-country.html" TargetMode="External"/><Relationship Id="rId14" Type="http://schemas.openxmlformats.org/officeDocument/2006/relationships/hyperlink" Target="https://galwaypulse.com/2021/02/23/councillor-calls-for-action-after-three-deaths-in-galway-rivers/"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midwestradio.ie/index.php/news/50114-body-of-man-missing-from-mayo-recovered-at-the-base-of-a-cliff-in-clare" TargetMode="External"/><Relationship Id="rId13" Type="http://schemas.openxmlformats.org/officeDocument/2006/relationships/hyperlink" Target="https://www.limerickleader.ie/news/news/640536/post-mortem-completed-following-discovery-of-body-in-limerick.html" TargetMode="External"/><Relationship Id="rId18" Type="http://schemas.openxmlformats.org/officeDocument/2006/relationships/hyperlink" Target="https://www.irishexaminer.com/news/munster/arid-40332383.html" TargetMode="External"/><Relationship Id="rId3" Type="http://schemas.openxmlformats.org/officeDocument/2006/relationships/image" Target="../media/image2.png"/><Relationship Id="rId21" Type="http://schemas.openxmlformats.org/officeDocument/2006/relationships/hyperlink" Target="https://www.anglocelt.ie/2021/07/23/boy-15-who-died-following-accident-on-lough-sheelin-is-named/" TargetMode="External"/><Relationship Id="rId7" Type="http://schemas.openxmlformats.org/officeDocument/2006/relationships/hyperlink" Target="https://www.irishmirror.ie/news/irish-news/body-found-search-missing-24-24152365" TargetMode="External"/><Relationship Id="rId12" Type="http://schemas.openxmlformats.org/officeDocument/2006/relationships/hyperlink" Target="https://www.irishmirror.ie/news/irish-news/locals-tell-heart-break-toddler-24304515" TargetMode="External"/><Relationship Id="rId17" Type="http://schemas.openxmlformats.org/officeDocument/2006/relationships/hyperlink" Target="https://www.galwaydaily.com/news/man-pronounced-dead-after-being-recovered-from-corrib/" TargetMode="External"/><Relationship Id="rId2" Type="http://schemas.openxmlformats.org/officeDocument/2006/relationships/notesSlide" Target="../notesSlides/notesSlide22.xml"/><Relationship Id="rId16" Type="http://schemas.openxmlformats.org/officeDocument/2006/relationships/hyperlink" Target="https://www.northernsound.ie/news/14-year-old-boy-who-died-following-hollywood-lake-incident-named-locally-179019" TargetMode="External"/><Relationship Id="rId20" Type="http://schemas.openxmlformats.org/officeDocument/2006/relationships/hyperlink" Target="https://www.midwestradio.ie/index.php/news/49414-body-found-in-river-liffey-in-search-for-missing-sligo-teenager" TargetMode="External"/><Relationship Id="rId1" Type="http://schemas.openxmlformats.org/officeDocument/2006/relationships/slideLayout" Target="../slideLayouts/slideLayout2.xml"/><Relationship Id="rId6" Type="http://schemas.openxmlformats.org/officeDocument/2006/relationships/hyperlink" Target="https://www.donegaldaily.com/2021/05/08/glenfin-drowning-victim-to-be-laid-to-rest-this-afternoon/" TargetMode="External"/><Relationship Id="rId11" Type="http://schemas.openxmlformats.org/officeDocument/2006/relationships/hyperlink" Target="https://www.irishtimes.com/news/crime-and-law/courts/coroner-s-court/lifebuoy-missing-from-scene-of-drowning-on-liffey-quays-inquest-hears-1.4857676" TargetMode="External"/><Relationship Id="rId5" Type="http://schemas.openxmlformats.org/officeDocument/2006/relationships/hyperlink" Target="https://rollercoaster.ie/lifestyle/news/mum-who-tragically-drowned-remembered-as-having-heart-of-gold/" TargetMode="External"/><Relationship Id="rId15" Type="http://schemas.openxmlformats.org/officeDocument/2006/relationships/hyperlink" Target="https://www.irishmirror.ie/news/irish-news/crime/heartbroken-brother-young-woman-who-24597439" TargetMode="External"/><Relationship Id="rId10" Type="http://schemas.openxmlformats.org/officeDocument/2006/relationships/hyperlink" Target="https://www.irishmirror.ie/news/irish-news/man-20s-dies-after-getting-24248607" TargetMode="External"/><Relationship Id="rId19" Type="http://schemas.openxmlformats.org/officeDocument/2006/relationships/hyperlink" Target="https://www.irishmirror.ie/news/irish-news/heartbroken-sister-man-missing-six-27133456" TargetMode="External"/><Relationship Id="rId4" Type="http://schemas.openxmlformats.org/officeDocument/2006/relationships/hyperlink" Target="https://www.sundayworld.com/showbiz/tv/mystery-man-found-dead-on-sligo-beach-believed-to-have-written-to-eight-people/41016997.html" TargetMode="External"/><Relationship Id="rId9" Type="http://schemas.openxmlformats.org/officeDocument/2006/relationships/hyperlink" Target="https://www.thejournal.ie/howth-drowning-5399632-Apr2021/" TargetMode="External"/><Relationship Id="rId14" Type="http://schemas.openxmlformats.org/officeDocument/2006/relationships/hyperlink" Target="https://www.longfordleader.ie/news/home/643169/tarmonbarry-mourns-tragic-loss-of-gerry-hagan.html"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newsbeezer.com/ireland/an-experienced-swimmer-has-drowned-while-swimming-in-dublin-bay-this-morning-investigations-have-revealed/" TargetMode="External"/><Relationship Id="rId13" Type="http://schemas.openxmlformats.org/officeDocument/2006/relationships/hyperlink" Target="https://www.irishmirror.ie/news/irish-news/man-warned-dangers-donegal-beach-28280589" TargetMode="External"/><Relationship Id="rId18" Type="http://schemas.openxmlformats.org/officeDocument/2006/relationships/hyperlink" Target="https://www.independent.ie/irish-news/we-were-in-real-trouble-says-friend-of-man-54-who-drowned-at-popular-dublin-bathing-spot/a1012336968.html" TargetMode="External"/><Relationship Id="rId3" Type="http://schemas.openxmlformats.org/officeDocument/2006/relationships/image" Target="../media/image2.png"/><Relationship Id="rId7" Type="http://schemas.openxmlformats.org/officeDocument/2006/relationships/hyperlink" Target="https://www.breakingnews.ie/ireland/five-emergency-call-outs-made-to-recover-bodies-off-cliffs-of-moher-in-2021-1214547.html#:~:text=Moher%20in%202021-,Five%20emergency%20call%20outs%20made%20to%20recover,Cliffs%20of%20Moher%20in%202021&amp;text=The%20body%20of%20the%2038,on%20Monday%2C%20May%2031st%20last" TargetMode="External"/><Relationship Id="rId12" Type="http://schemas.openxmlformats.org/officeDocument/2006/relationships/hyperlink" Target="https://www.irishmirror.ie/news/irish-news/gardai-investigating-after-mans-body-24866972" TargetMode="External"/><Relationship Id="rId17" Type="http://schemas.openxmlformats.org/officeDocument/2006/relationships/hyperlink" Target="https://www.irishmirror.ie/news/irish-news/wife-dad-four-who-drowned-30709729" TargetMode="External"/><Relationship Id="rId2" Type="http://schemas.openxmlformats.org/officeDocument/2006/relationships/notesSlide" Target="../notesSlides/notesSlide23.xml"/><Relationship Id="rId16" Type="http://schemas.openxmlformats.org/officeDocument/2006/relationships/hyperlink" Target="https://www.rte.ie/news/2021/0723/1236745-drowning-lough-sheelin/" TargetMode="External"/><Relationship Id="rId1" Type="http://schemas.openxmlformats.org/officeDocument/2006/relationships/slideLayout" Target="../slideLayouts/slideLayout2.xml"/><Relationship Id="rId6" Type="http://schemas.openxmlformats.org/officeDocument/2006/relationships/hyperlink" Target="https://www.irishtimes.com/news/ireland/irish-news/man-dies-after-being-taken-from-water-at-tramore-in-seventh-drowning-this-week-1.4630262" TargetMode="External"/><Relationship Id="rId11" Type="http://schemas.openxmlformats.org/officeDocument/2006/relationships/hyperlink" Target="https://www.lmfm.ie/news/lmfm-news/man-dies-after-being-rescued-from-the-water-in-annagassan/" TargetMode="External"/><Relationship Id="rId5" Type="http://schemas.openxmlformats.org/officeDocument/2006/relationships/hyperlink" Target="https://www.irishmirror.ie/news/irish-news/man-60s-dies-after-drowning-24605539" TargetMode="External"/><Relationship Id="rId15" Type="http://schemas.openxmlformats.org/officeDocument/2006/relationships/hyperlink" Target="https://www.independent.ie/irish-news/courts/mother-of-man-who-drowned-in-canal-after-night-out-blames-horrendous-walkway-for-his-death/42083560.html" TargetMode="External"/><Relationship Id="rId10" Type="http://schemas.openxmlformats.org/officeDocument/2006/relationships/hyperlink" Target="https://www.independent.ie/irish-news/body-of-a-man-in-his-40s-recovered-from-water-in-dublin/40763455.html" TargetMode="External"/><Relationship Id="rId19" Type="http://schemas.openxmlformats.org/officeDocument/2006/relationships/hyperlink" Target="https://www.longfordleader.ie/news/home/642595/breaking-emergency-services-currently-at-the-scene-of-an-incident-in-tarmonbarry.html" TargetMode="External"/><Relationship Id="rId4" Type="http://schemas.openxmlformats.org/officeDocument/2006/relationships/hyperlink" Target="https://www.irishmirror.ie/news/irish-news/victim-tragic-drowning-leitrim-named-24596700" TargetMode="External"/><Relationship Id="rId9" Type="http://schemas.openxmlformats.org/officeDocument/2006/relationships/hyperlink" Target="https://www.irishmirror.ie/news/irish-news/body-found-following-search-operation-24758848" TargetMode="External"/><Relationship Id="rId14" Type="http://schemas.openxmlformats.org/officeDocument/2006/relationships/hyperlink" Target="https://www.donegaldaily.com/2022/10/19/fisherman-who-drowned-off-fanad-had-been-warned-about-dangerous-tides/"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donegaldaily.com/2022/01/03/breaking-young-man-18-drowns-off-arranmore-island/" TargetMode="External"/><Relationship Id="rId13" Type="http://schemas.openxmlformats.org/officeDocument/2006/relationships/hyperlink" Target="https://www.irishmirror.ie/news/irish-news/womans-body-pulled-water-tullamore-26164191" TargetMode="External"/><Relationship Id="rId18" Type="http://schemas.openxmlformats.org/officeDocument/2006/relationships/hyperlink" Target="https://www.irishexaminer.com/news/arid-20302352.html" TargetMode="External"/><Relationship Id="rId3" Type="http://schemas.openxmlformats.org/officeDocument/2006/relationships/image" Target="../media/image2.png"/><Relationship Id="rId21" Type="http://schemas.openxmlformats.org/officeDocument/2006/relationships/hyperlink" Target="https://www.irishexaminer.com/news/arid-30739486.html" TargetMode="External"/><Relationship Id="rId7" Type="http://schemas.openxmlformats.org/officeDocument/2006/relationships/hyperlink" Target="https://www.irishmirror.ie/news/irish-news/gardai-rush-scene-man-dies-25490876" TargetMode="External"/><Relationship Id="rId12" Type="http://schemas.openxmlformats.org/officeDocument/2006/relationships/hyperlink" Target="https://www.limerickleader.ie/news/local-news/143964/Limerick-man-drowns-on-Kilkee-beach.html" TargetMode="External"/><Relationship Id="rId17" Type="http://schemas.openxmlformats.org/officeDocument/2006/relationships/hyperlink" Target="https://www.irishmirror.ie/news/irish-news/gardai-rush-scene-man-dies-26909742" TargetMode="External"/><Relationship Id="rId2" Type="http://schemas.openxmlformats.org/officeDocument/2006/relationships/notesSlide" Target="../notesSlides/notesSlide24.xml"/><Relationship Id="rId16" Type="http://schemas.openxmlformats.org/officeDocument/2006/relationships/hyperlink" Target="https://www.her.ie/news/woman-50s-dies-two-injured-swimming-incident-wicklow-554349" TargetMode="External"/><Relationship Id="rId20" Type="http://schemas.openxmlformats.org/officeDocument/2006/relationships/hyperlink" Target="https://extra.ie/2023/05/05/news/teenage-boy-still-tries-ring-dad-drowned" TargetMode="External"/><Relationship Id="rId1" Type="http://schemas.openxmlformats.org/officeDocument/2006/relationships/slideLayout" Target="../slideLayouts/slideLayout2.xml"/><Relationship Id="rId6" Type="http://schemas.openxmlformats.org/officeDocument/2006/relationships/hyperlink" Target="https://rip.ie/death-notice/christopher-pud-kilkenny-galway-ballinasloe-460813" TargetMode="External"/><Relationship Id="rId11" Type="http://schemas.openxmlformats.org/officeDocument/2006/relationships/hyperlink" Target="https://www.dublinlive.ie/news/seapoint-swimmer-dies-after-getting-22672364" TargetMode="External"/><Relationship Id="rId5" Type="http://schemas.openxmlformats.org/officeDocument/2006/relationships/hyperlink" Target="https://wicklownews.net/death_notices/ailish-fitzmaurice-wicklow-town/" TargetMode="External"/><Relationship Id="rId15" Type="http://schemas.openxmlformats.org/officeDocument/2006/relationships/hyperlink" Target="https://www.dublinlive.ie/news/dublin-drowning-victim-fell-river-23774307" TargetMode="External"/><Relationship Id="rId10" Type="http://schemas.openxmlformats.org/officeDocument/2006/relationships/hyperlink" Target="https://www.irishtimes.com/news/ireland/irish-news/teenager-drowns-while-swimming-off-donegal-s-arranmore-island-1.4768059" TargetMode="External"/><Relationship Id="rId19" Type="http://schemas.openxmlformats.org/officeDocument/2006/relationships/hyperlink" Target="https://www.irishmirror.ie/news/irish-news/mum-boy-6-who-died-29879261" TargetMode="External"/><Relationship Id="rId4" Type="http://schemas.openxmlformats.org/officeDocument/2006/relationships/hyperlink" Target="https://www.irishmirror.ie/news/irish-news/gardai-race-scene-womans-body-25293371" TargetMode="External"/><Relationship Id="rId9" Type="http://schemas.openxmlformats.org/officeDocument/2006/relationships/hyperlink" Target="https://www.longfordleader.ie/news/home/714803/life-will-never-be-the-same-again-tributes-pour-in-for-longford-road-crash-victim.html" TargetMode="External"/><Relationship Id="rId14" Type="http://schemas.openxmlformats.org/officeDocument/2006/relationships/hyperlink" Target="https://www.shannonside.ie/news/mans-body-recovered-from-river-in-carrick-on-shannon-198494" TargetMode="External"/><Relationship Id="rId22" Type="http://schemas.openxmlformats.org/officeDocument/2006/relationships/hyperlink" Target="https://www.radiokerry.ie/news/inquest-hears-dingle-crew-member-wouldnt-have-died-if-wearing-safety-harness-294430"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irishexaminer.com/news/arid-40919951.html" TargetMode="External"/><Relationship Id="rId13" Type="http://schemas.openxmlformats.org/officeDocument/2006/relationships/hyperlink" Target="https://www.thejournal.ie/drowning/news/" TargetMode="External"/><Relationship Id="rId18" Type="http://schemas.openxmlformats.org/officeDocument/2006/relationships/hyperlink" Target="https://www.breakingnews.ie/ireland/drowning-prompts-concern-over-lack-of-barriers-at-royal-canal-in-ballybough-1465397.html" TargetMode="External"/><Relationship Id="rId3" Type="http://schemas.openxmlformats.org/officeDocument/2006/relationships/image" Target="../media/image2.png"/><Relationship Id="rId21" Type="http://schemas.openxmlformats.org/officeDocument/2006/relationships/hyperlink" Target="https://www.limerickpost.ie/2022/09/02/man-dies-in-county-limerick-drowning-incident/" TargetMode="External"/><Relationship Id="rId7" Type="http://schemas.openxmlformats.org/officeDocument/2006/relationships/hyperlink" Target="https://www.irishtimes.com/ireland/2022/08/15/man-who-drowned-in-co-clare-lake-remembered-as-jovial-peaceful-person/" TargetMode="External"/><Relationship Id="rId12" Type="http://schemas.openxmlformats.org/officeDocument/2006/relationships/hyperlink" Target="https://www.irishtimes.com/ireland/2022/08/11/man-drowns-in-river-barrow-in-carlow/" TargetMode="External"/><Relationship Id="rId17" Type="http://schemas.openxmlformats.org/officeDocument/2006/relationships/hyperlink" Target="https://www.thesun.ie/news/9290580/dublin-canal-gardai-man-body-accident/" TargetMode="External"/><Relationship Id="rId2" Type="http://schemas.openxmlformats.org/officeDocument/2006/relationships/notesSlide" Target="../notesSlides/notesSlide25.xml"/><Relationship Id="rId16" Type="http://schemas.openxmlformats.org/officeDocument/2006/relationships/hyperlink" Target="https://www.independent.ie/irish-news/man-49-who-died-after-entering-co-clare-lake-is-remembered-as-the-epitome-of-joy/41911618.html" TargetMode="External"/><Relationship Id="rId20" Type="http://schemas.openxmlformats.org/officeDocument/2006/relationships/hyperlink" Target="https://www.irishmirror.ie/news/irish-news/limerick-bridge-tragedy-inquest-hears-29821512" TargetMode="External"/><Relationship Id="rId1" Type="http://schemas.openxmlformats.org/officeDocument/2006/relationships/slideLayout" Target="../slideLayouts/slideLayout2.xml"/><Relationship Id="rId6" Type="http://schemas.openxmlformats.org/officeDocument/2006/relationships/hyperlink" Target="https://www.her.ie/news/man-dies-clare-beach-560180" TargetMode="External"/><Relationship Id="rId11" Type="http://schemas.openxmlformats.org/officeDocument/2006/relationships/hyperlink" Target="https://www.offalyindependent.ie/2022/08/05/local-victim-of-drowning-tragedy-was-a-fun-loving-guy-who-loved-life/" TargetMode="External"/><Relationship Id="rId5" Type="http://schemas.openxmlformats.org/officeDocument/2006/relationships/hyperlink" Target="https://www.irishtimes.com/ireland/2022/07/13/man-dies-off-fanore-beach-co-clare/" TargetMode="External"/><Relationship Id="rId15" Type="http://schemas.openxmlformats.org/officeDocument/2006/relationships/hyperlink" Target="https://www.irishmirror.ie/news/irish-news/irish-beach-closed-after-body-27721647" TargetMode="External"/><Relationship Id="rId10" Type="http://schemas.openxmlformats.org/officeDocument/2006/relationships/hyperlink" Target="https://www.irishmirror.ie/news/irish-news/two-year-old-girl-dies-27572396" TargetMode="External"/><Relationship Id="rId19" Type="http://schemas.openxmlformats.org/officeDocument/2006/relationships/hyperlink" Target="https://www.dublinlive.ie/news/dublin-news/body-pulled-out-dublin-canal-24829676" TargetMode="External"/><Relationship Id="rId4" Type="http://schemas.openxmlformats.org/officeDocument/2006/relationships/hyperlink" Target="https://www.irishexaminer.com/news/arid-30511777.html" TargetMode="External"/><Relationship Id="rId9" Type="http://schemas.openxmlformats.org/officeDocument/2006/relationships/hyperlink" Target="https://www.irishmirror.ie/news/irish-news/irish-community-disbelief-shock-after-27515639#:~:text=model%E2%80%9D%20Brendan%20Teahan.-,The%2053%2Dyear%2Dold%20sadly%20passed%20away%20after%20he%20fell,pronounced%20dead%20at%20the%20scene" TargetMode="External"/><Relationship Id="rId14" Type="http://schemas.openxmlformats.org/officeDocument/2006/relationships/hyperlink" Target="https://www.irishmirror.ie/news/irish-news/young-man-drowns-tragedy-strikes-27712442"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independent.ie/regionals/wicklow/news/wicklow-deaths/bray-drowning-victim-ciaran-megannety-was-a-kind-man-who-was-always-keen-to-help-out/42147075.html#:~:text=The%20late%20Ciar%C3%A1n%20Megannety.,-Michael%20Sheridan&amp;text=There%20was%20an%20huge%20outpouring,Bray%20beach%20on%20Sunday%20morning" TargetMode="External"/><Relationship Id="rId3" Type="http://schemas.openxmlformats.org/officeDocument/2006/relationships/hyperlink" Target="https://www.irishmirror.ie/news/irish-news/womans-body-recovered-cork-river-27963088" TargetMode="External"/><Relationship Id="rId7" Type="http://schemas.openxmlformats.org/officeDocument/2006/relationships/hyperlink" Target="https://www.irishmirror.ie/news/irish-news/major-search-operation-underway-after-28466482" TargetMode="External"/><Relationship Id="rId12" Type="http://schemas.openxmlformats.org/officeDocument/2006/relationships/hyperlink" Target="https://www.midwestradio.ie/index.php/news/63683-tragic-drowning-on-achill-on-new-year-s-ev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galwaybeo.ie/news/galway-gardai-discover-body-young-7746589" TargetMode="External"/><Relationship Id="rId11" Type="http://schemas.openxmlformats.org/officeDocument/2006/relationships/hyperlink" Target="https://www.irishtimes.com/ireland/2022/12/29/man-30s-dies-off-the-coast-of-co-galway/" TargetMode="External"/><Relationship Id="rId5" Type="http://schemas.openxmlformats.org/officeDocument/2006/relationships/hyperlink" Target="https://www.con-telegraph.ie/2022/10/24/rural-mayo-community-mourns-death-of-man-in-drowning-accident/" TargetMode="External"/><Relationship Id="rId10" Type="http://schemas.openxmlformats.org/officeDocument/2006/relationships/hyperlink" Target="https://www.irishexaminer.com/news/munster/arid-41015714.html" TargetMode="External"/><Relationship Id="rId4" Type="http://schemas.openxmlformats.org/officeDocument/2006/relationships/hyperlink" Target="https://www.independent.ie/irish-news/he-was-trying-so-hard-to-swim-to-shore-inquest-hears-of-medical-students-tragic-death-swimming-at-howth-beach/41837835.html" TargetMode="External"/><Relationship Id="rId9" Type="http://schemas.openxmlformats.org/officeDocument/2006/relationships/hyperlink" Target="https://www.irishmirror.ie/news/irish-news/man-dies-after-van-enters-2854398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A061BA2E-A388-41C5-B73A-B0FEB6B10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arge wave crashing into the ocean&#10;&#10;Description automatically generated">
            <a:extLst>
              <a:ext uri="{FF2B5EF4-FFF2-40B4-BE49-F238E27FC236}">
                <a16:creationId xmlns:a16="http://schemas.microsoft.com/office/drawing/2014/main" id="{EB5E22DF-B370-D7B1-3F3A-ADF9974EF541}"/>
              </a:ext>
            </a:extLst>
          </p:cNvPr>
          <p:cNvPicPr>
            <a:picLocks noChangeAspect="1"/>
          </p:cNvPicPr>
          <p:nvPr/>
        </p:nvPicPr>
        <p:blipFill rotWithShape="1">
          <a:blip r:embed="rId3"/>
          <a:srcRect l="14075" r="26590" b="-1"/>
          <a:stretch/>
        </p:blipFill>
        <p:spPr>
          <a:xfrm>
            <a:off x="-1" y="10"/>
            <a:ext cx="6096001" cy="6857990"/>
          </a:xfrm>
          <a:prstGeom prst="rect">
            <a:avLst/>
          </a:prstGeom>
        </p:spPr>
      </p:pic>
      <p:pic>
        <p:nvPicPr>
          <p:cNvPr id="10" name="Picture 9" descr="A logo with a red and blue circle">
            <a:extLst>
              <a:ext uri="{FF2B5EF4-FFF2-40B4-BE49-F238E27FC236}">
                <a16:creationId xmlns:a16="http://schemas.microsoft.com/office/drawing/2014/main" id="{19EAD9D3-DDF2-22FA-45B4-A62B2BB9968C}"/>
              </a:ext>
            </a:extLst>
          </p:cNvPr>
          <p:cNvPicPr>
            <a:picLocks noChangeAspect="1"/>
          </p:cNvPicPr>
          <p:nvPr/>
        </p:nvPicPr>
        <p:blipFill rotWithShape="1">
          <a:blip r:embed="rId4">
            <a:extLst>
              <a:ext uri="{28A0092B-C50C-407E-A947-70E740481C1C}">
                <a14:useLocalDpi xmlns:a14="http://schemas.microsoft.com/office/drawing/2010/main" val="0"/>
              </a:ext>
            </a:extLst>
          </a:blip>
          <a:srcRect l="5957" r="5176"/>
          <a:stretch/>
        </p:blipFill>
        <p:spPr>
          <a:xfrm>
            <a:off x="6094476" y="10"/>
            <a:ext cx="6094477" cy="6857990"/>
          </a:xfrm>
          <a:prstGeom prst="rect">
            <a:avLst/>
          </a:prstGeom>
        </p:spPr>
      </p:pic>
      <p:sp>
        <p:nvSpPr>
          <p:cNvPr id="54" name="Rectangle 53">
            <a:extLst>
              <a:ext uri="{FF2B5EF4-FFF2-40B4-BE49-F238E27FC236}">
                <a16:creationId xmlns:a16="http://schemas.microsoft.com/office/drawing/2014/main" id="{76E192A2-3ED3-4081-8A86-A22B51141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152902" y="-1181101"/>
            <a:ext cx="3886200" cy="12192001"/>
          </a:xfrm>
          <a:prstGeom prst="rect">
            <a:avLst/>
          </a:prstGeom>
          <a:gradFill>
            <a:gsLst>
              <a:gs pos="41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0B9F30-AAFB-0D5D-79A1-4D485A254464}"/>
              </a:ext>
            </a:extLst>
          </p:cNvPr>
          <p:cNvSpPr>
            <a:spLocks noGrp="1"/>
          </p:cNvSpPr>
          <p:nvPr>
            <p:ph type="ctrTitle"/>
          </p:nvPr>
        </p:nvSpPr>
        <p:spPr>
          <a:xfrm>
            <a:off x="404553" y="3091928"/>
            <a:ext cx="9079991" cy="2387600"/>
          </a:xfrm>
        </p:spPr>
        <p:txBody>
          <a:bodyPr>
            <a:normAutofit/>
          </a:bodyPr>
          <a:lstStyle/>
          <a:p>
            <a:pPr algn="l"/>
            <a:r>
              <a:rPr lang="en-GB" sz="6100" dirty="0">
                <a:solidFill>
                  <a:schemeClr val="bg1"/>
                </a:solidFill>
              </a:rPr>
              <a:t>Drowning Statistics Analysis </a:t>
            </a:r>
            <a:br>
              <a:rPr lang="en-GB" sz="6100" dirty="0">
                <a:solidFill>
                  <a:schemeClr val="bg1"/>
                </a:solidFill>
              </a:rPr>
            </a:br>
            <a:r>
              <a:rPr lang="en-GB" sz="6100" dirty="0">
                <a:solidFill>
                  <a:schemeClr val="bg1"/>
                </a:solidFill>
              </a:rPr>
              <a:t>2018 to 2022</a:t>
            </a:r>
            <a:endParaRPr lang="en-IE" sz="6100" dirty="0">
              <a:solidFill>
                <a:schemeClr val="bg1"/>
              </a:solidFill>
            </a:endParaRPr>
          </a:p>
        </p:txBody>
      </p:sp>
      <p:sp>
        <p:nvSpPr>
          <p:cNvPr id="56" name="Rectangle: Rounded Corners 55">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575039"/>
            <a:ext cx="97840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3" name="Subtitle 2">
            <a:extLst>
              <a:ext uri="{FF2B5EF4-FFF2-40B4-BE49-F238E27FC236}">
                <a16:creationId xmlns:a16="http://schemas.microsoft.com/office/drawing/2014/main" id="{30223F4E-3A04-F107-CAC1-6CF3AA1EC73F}"/>
              </a:ext>
            </a:extLst>
          </p:cNvPr>
          <p:cNvSpPr>
            <a:spLocks noGrp="1"/>
          </p:cNvSpPr>
          <p:nvPr>
            <p:ph type="subTitle" idx="1"/>
          </p:nvPr>
        </p:nvSpPr>
        <p:spPr>
          <a:xfrm>
            <a:off x="404552" y="5624945"/>
            <a:ext cx="9079992" cy="592975"/>
          </a:xfrm>
        </p:spPr>
        <p:txBody>
          <a:bodyPr anchor="ctr">
            <a:normAutofit/>
          </a:bodyPr>
          <a:lstStyle/>
          <a:p>
            <a:pPr algn="l"/>
            <a:r>
              <a:rPr lang="en-GB" sz="2800" dirty="0">
                <a:solidFill>
                  <a:schemeClr val="bg1"/>
                </a:solidFill>
              </a:rPr>
              <a:t>Measurement of WSI’s Impact</a:t>
            </a:r>
            <a:endParaRPr lang="en-IE" sz="2800" dirty="0">
              <a:solidFill>
                <a:schemeClr val="bg1"/>
              </a:solidFill>
            </a:endParaRPr>
          </a:p>
        </p:txBody>
      </p:sp>
      <p:sp>
        <p:nvSpPr>
          <p:cNvPr id="7" name="AutoShape 8">
            <a:extLst>
              <a:ext uri="{FF2B5EF4-FFF2-40B4-BE49-F238E27FC236}">
                <a16:creationId xmlns:a16="http://schemas.microsoft.com/office/drawing/2014/main" id="{78106640-9C42-7CA3-95B2-F847B6468EA5}"/>
              </a:ext>
            </a:extLst>
          </p:cNvPr>
          <p:cNvSpPr>
            <a:spLocks noChangeAspect="1" noChangeArrowheads="1"/>
          </p:cNvSpPr>
          <p:nvPr/>
        </p:nvSpPr>
        <p:spPr bwMode="auto">
          <a:xfrm>
            <a:off x="833073" y="5476992"/>
            <a:ext cx="1208141" cy="12081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Tree>
    <p:extLst>
      <p:ext uri="{BB962C8B-B14F-4D97-AF65-F5344CB8AC3E}">
        <p14:creationId xmlns:p14="http://schemas.microsoft.com/office/powerpoint/2010/main" val="232838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89664A-05DA-09CA-BEB1-8F3121AD6963}"/>
              </a:ext>
            </a:extLst>
          </p:cNvPr>
          <p:cNvSpPr>
            <a:spLocks noGrp="1"/>
          </p:cNvSpPr>
          <p:nvPr>
            <p:ph type="title"/>
          </p:nvPr>
        </p:nvSpPr>
        <p:spPr>
          <a:xfrm>
            <a:off x="841248" y="334644"/>
            <a:ext cx="10509504" cy="1076914"/>
          </a:xfrm>
        </p:spPr>
        <p:txBody>
          <a:bodyPr anchor="ctr">
            <a:normAutofit/>
          </a:bodyPr>
          <a:lstStyle/>
          <a:p>
            <a:r>
              <a:rPr lang="en-GB" sz="4000"/>
              <a:t>Contributing Factors to Drowning</a:t>
            </a:r>
            <a:endParaRPr lang="en-IE" sz="4000"/>
          </a:p>
        </p:txBody>
      </p:sp>
      <p:sp>
        <p:nvSpPr>
          <p:cNvPr id="13"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logo with a red and blue circle&#10;&#10;Description automatically generated">
            <a:extLst>
              <a:ext uri="{FF2B5EF4-FFF2-40B4-BE49-F238E27FC236}">
                <a16:creationId xmlns:a16="http://schemas.microsoft.com/office/drawing/2014/main" id="{FEB6AFC1-5CA8-3C55-6D80-31E84A60C3BD}"/>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4270247" y="1737360"/>
            <a:ext cx="4073100" cy="4073100"/>
          </a:xfrm>
          <a:prstGeom prst="rect">
            <a:avLst/>
          </a:prstGeom>
        </p:spPr>
      </p:pic>
      <p:graphicFrame>
        <p:nvGraphicFramePr>
          <p:cNvPr id="4" name="Content Placeholder 3">
            <a:extLst>
              <a:ext uri="{FF2B5EF4-FFF2-40B4-BE49-F238E27FC236}">
                <a16:creationId xmlns:a16="http://schemas.microsoft.com/office/drawing/2014/main" id="{24057734-83E3-2426-EE67-747351092202}"/>
              </a:ext>
            </a:extLst>
          </p:cNvPr>
          <p:cNvGraphicFramePr>
            <a:graphicFrameLocks noGrp="1"/>
          </p:cNvGraphicFramePr>
          <p:nvPr>
            <p:ph idx="1"/>
            <p:extLst>
              <p:ext uri="{D42A27DB-BD31-4B8C-83A1-F6EECF244321}">
                <p14:modId xmlns:p14="http://schemas.microsoft.com/office/powerpoint/2010/main" val="2814748808"/>
              </p:ext>
            </p:extLst>
          </p:nvPr>
        </p:nvGraphicFramePr>
        <p:xfrm>
          <a:off x="841248" y="1737360"/>
          <a:ext cx="7182000" cy="45252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42FAA7DC-E865-24B5-BE34-FC11B4879182}"/>
              </a:ext>
            </a:extLst>
          </p:cNvPr>
          <p:cNvSpPr txBox="1"/>
          <p:nvPr/>
        </p:nvSpPr>
        <p:spPr>
          <a:xfrm>
            <a:off x="8023248" y="1576141"/>
            <a:ext cx="3402000" cy="4522777"/>
          </a:xfrm>
          <a:prstGeom prst="rect">
            <a:avLst/>
          </a:prstGeom>
          <a:noFill/>
        </p:spPr>
        <p:txBody>
          <a:bodyPr wrap="square" rtlCol="0">
            <a:spAutoFit/>
          </a:bodyPr>
          <a:lstStyle/>
          <a:p>
            <a:pPr defTabSz="529667">
              <a:spcAft>
                <a:spcPts val="395"/>
              </a:spcAft>
            </a:pPr>
            <a:r>
              <a:rPr lang="en-GB" sz="1410" kern="1200" dirty="0">
                <a:solidFill>
                  <a:schemeClr val="tx1"/>
                </a:solidFill>
                <a:latin typeface="+mn-lt"/>
                <a:ea typeface="+mn-ea"/>
                <a:cs typeface="+mn-cs"/>
              </a:rPr>
              <a:t>Currents, waves, and rapids are cited as a contributing factor in most drownings as it is a barrier to rescue or self-rescue.</a:t>
            </a:r>
          </a:p>
          <a:p>
            <a:pPr defTabSz="529667">
              <a:spcAft>
                <a:spcPts val="395"/>
              </a:spcAft>
            </a:pPr>
            <a:endParaRPr lang="en-GB" sz="1410" dirty="0"/>
          </a:p>
          <a:p>
            <a:pPr defTabSz="529667">
              <a:spcAft>
                <a:spcPts val="395"/>
              </a:spcAft>
            </a:pPr>
            <a:r>
              <a:rPr lang="en-GB" sz="1410" kern="1200" dirty="0">
                <a:solidFill>
                  <a:schemeClr val="tx1"/>
                </a:solidFill>
                <a:latin typeface="+mn-lt"/>
                <a:ea typeface="+mn-ea"/>
                <a:cs typeface="+mn-cs"/>
              </a:rPr>
              <a:t>Almost all suicides included a citation of preexisting medical condition either psychological or physiological, and sometimes both.</a:t>
            </a:r>
          </a:p>
          <a:p>
            <a:pPr defTabSz="529667">
              <a:spcAft>
                <a:spcPts val="395"/>
              </a:spcAft>
            </a:pPr>
            <a:endParaRPr lang="en-GB" sz="1410" dirty="0"/>
          </a:p>
          <a:p>
            <a:pPr defTabSz="529667">
              <a:spcAft>
                <a:spcPts val="395"/>
              </a:spcAft>
            </a:pPr>
            <a:r>
              <a:rPr lang="en-GB" sz="1410" dirty="0"/>
              <a:t>Lack of supervision is the most readily available variable to correct. This means supervisors must be wholly dedicated to that ask. Even a moment of distraction can lead to a drowning.</a:t>
            </a:r>
          </a:p>
          <a:p>
            <a:pPr defTabSz="529667">
              <a:spcAft>
                <a:spcPts val="395"/>
              </a:spcAft>
            </a:pPr>
            <a:endParaRPr lang="en-GB" sz="1410" kern="1200" dirty="0">
              <a:solidFill>
                <a:schemeClr val="tx1"/>
              </a:solidFill>
              <a:latin typeface="+mn-lt"/>
              <a:ea typeface="+mn-ea"/>
              <a:cs typeface="+mn-cs"/>
            </a:endParaRPr>
          </a:p>
          <a:p>
            <a:pPr defTabSz="529667">
              <a:spcAft>
                <a:spcPts val="395"/>
              </a:spcAft>
            </a:pPr>
            <a:r>
              <a:rPr lang="en-GB" sz="1410" dirty="0"/>
              <a:t>Supervision should also be expanded to include additional participants, particularly in walking/hiking, swimming, bathing, angling, and boating activities.</a:t>
            </a:r>
          </a:p>
        </p:txBody>
      </p:sp>
    </p:spTree>
    <p:extLst>
      <p:ext uri="{BB962C8B-B14F-4D97-AF65-F5344CB8AC3E}">
        <p14:creationId xmlns:p14="http://schemas.microsoft.com/office/powerpoint/2010/main" val="269974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89664A-05DA-09CA-BEB1-8F3121AD6963}"/>
              </a:ext>
            </a:extLst>
          </p:cNvPr>
          <p:cNvSpPr>
            <a:spLocks noGrp="1"/>
          </p:cNvSpPr>
          <p:nvPr>
            <p:ph type="title"/>
          </p:nvPr>
        </p:nvSpPr>
        <p:spPr>
          <a:xfrm>
            <a:off x="841248" y="334644"/>
            <a:ext cx="10509504" cy="1076914"/>
          </a:xfrm>
        </p:spPr>
        <p:txBody>
          <a:bodyPr anchor="ctr">
            <a:normAutofit/>
          </a:bodyPr>
          <a:lstStyle/>
          <a:p>
            <a:r>
              <a:rPr lang="en-GB" sz="4000"/>
              <a:t>Contributing Factors to Drowning</a:t>
            </a:r>
            <a:endParaRPr lang="en-IE" sz="4000"/>
          </a:p>
        </p:txBody>
      </p:sp>
      <p:sp>
        <p:nvSpPr>
          <p:cNvPr id="13"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logo with a red and blue circle&#10;&#10;Description automatically generated">
            <a:extLst>
              <a:ext uri="{FF2B5EF4-FFF2-40B4-BE49-F238E27FC236}">
                <a16:creationId xmlns:a16="http://schemas.microsoft.com/office/drawing/2014/main" id="{FEB6AFC1-5CA8-3C55-6D80-31E84A60C3BD}"/>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4270247" y="1737360"/>
            <a:ext cx="4073100" cy="4073100"/>
          </a:xfrm>
          <a:prstGeom prst="rect">
            <a:avLst/>
          </a:prstGeom>
        </p:spPr>
      </p:pic>
      <p:sp>
        <p:nvSpPr>
          <p:cNvPr id="8" name="Content Placeholder 2">
            <a:extLst>
              <a:ext uri="{FF2B5EF4-FFF2-40B4-BE49-F238E27FC236}">
                <a16:creationId xmlns:a16="http://schemas.microsoft.com/office/drawing/2014/main" id="{87BD78A1-3337-18AD-99D6-C64B0951F434}"/>
              </a:ext>
            </a:extLst>
          </p:cNvPr>
          <p:cNvSpPr txBox="1">
            <a:spLocks/>
          </p:cNvSpPr>
          <p:nvPr/>
        </p:nvSpPr>
        <p:spPr>
          <a:xfrm>
            <a:off x="841248" y="1737360"/>
            <a:ext cx="10506456" cy="4785996"/>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The highest risk circumstance for drowning are individuals swimming or bathing alone regardless of the body of water.</a:t>
            </a:r>
          </a:p>
          <a:p>
            <a:pPr lvl="1"/>
            <a:r>
              <a:rPr lang="en-GB" dirty="0"/>
              <a:t>This also applies to children where adults may be present but distracted.</a:t>
            </a:r>
          </a:p>
          <a:p>
            <a:pPr lvl="1"/>
            <a:r>
              <a:rPr lang="en-GB" dirty="0"/>
              <a:t>Having one attending adult in any circumstance reduces the risk of drowning by 66%</a:t>
            </a:r>
          </a:p>
          <a:p>
            <a:r>
              <a:rPr lang="en-GB" dirty="0"/>
              <a:t>Individuals aged between 40 and 59 walking or hiking near rivers and lakes constitute more drownings than any other circumstance for accidental drowning.</a:t>
            </a:r>
          </a:p>
          <a:p>
            <a:pPr lvl="1"/>
            <a:r>
              <a:rPr lang="en-GB" dirty="0"/>
              <a:t>This activity is non-water-based and individuals tend not to prepare for entry to water.</a:t>
            </a:r>
          </a:p>
          <a:p>
            <a:pPr lvl="1"/>
            <a:r>
              <a:rPr lang="en-GB" dirty="0"/>
              <a:t>Walking and hiking gear becomes very heavy when wet, making it more difficult to exit water upon accidental entry.</a:t>
            </a:r>
          </a:p>
          <a:p>
            <a:pPr lvl="1"/>
            <a:r>
              <a:rPr lang="en-GB" dirty="0"/>
              <a:t>Walking and hiking near water carries the risk of unstable and slippery surfaces where individuals can slip or fall into water and often acquire an injury</a:t>
            </a:r>
          </a:p>
          <a:p>
            <a:r>
              <a:rPr lang="en-GB" dirty="0"/>
              <a:t>Drowning circumstances where the individuals are reported missing is five times more likely to be death by suicide than any other outcome.</a:t>
            </a:r>
          </a:p>
          <a:p>
            <a:pPr lvl="1"/>
            <a:r>
              <a:rPr lang="en-GB" dirty="0"/>
              <a:t>Early detection and reporting of missing persons is critical, especially when the individual has controlled substance prescriptions, to prevent drownings.</a:t>
            </a:r>
          </a:p>
          <a:p>
            <a:pPr lvl="1"/>
            <a:r>
              <a:rPr lang="en-GB" dirty="0"/>
              <a:t>Controlled substance prescriptions related to pain management and psychiatric conditions have side effects of drowsiness, dizziness, impaired decision-making, which makes an individual more susceptible to drowning.</a:t>
            </a:r>
          </a:p>
          <a:p>
            <a:r>
              <a:rPr lang="en-GB" dirty="0"/>
              <a:t>Water-based activities where alcohol is consumed increases the risk of drowning by 33%</a:t>
            </a:r>
          </a:p>
          <a:p>
            <a:pPr lvl="1"/>
            <a:r>
              <a:rPr lang="en-GB" dirty="0"/>
              <a:t>Males are most likely to consume alcohol during water-based activities such as boating and fishing.</a:t>
            </a:r>
          </a:p>
          <a:p>
            <a:pPr lvl="1"/>
            <a:r>
              <a:rPr lang="en-GB" dirty="0"/>
              <a:t>Education strategy should target males between 20 to 39 and 50 to 69 to reduce risks of drowning during water-based activity.</a:t>
            </a:r>
          </a:p>
        </p:txBody>
      </p:sp>
    </p:spTree>
    <p:extLst>
      <p:ext uri="{BB962C8B-B14F-4D97-AF65-F5344CB8AC3E}">
        <p14:creationId xmlns:p14="http://schemas.microsoft.com/office/powerpoint/2010/main" val="1242739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89664A-05DA-09CA-BEB1-8F3121AD6963}"/>
              </a:ext>
            </a:extLst>
          </p:cNvPr>
          <p:cNvSpPr>
            <a:spLocks noGrp="1"/>
          </p:cNvSpPr>
          <p:nvPr>
            <p:ph type="title"/>
          </p:nvPr>
        </p:nvSpPr>
        <p:spPr>
          <a:xfrm>
            <a:off x="841248" y="334644"/>
            <a:ext cx="10509504" cy="1076914"/>
          </a:xfrm>
        </p:spPr>
        <p:txBody>
          <a:bodyPr anchor="ctr">
            <a:normAutofit/>
          </a:bodyPr>
          <a:lstStyle/>
          <a:p>
            <a:r>
              <a:rPr lang="en-GB" sz="4000" dirty="0"/>
              <a:t>Intervention Recommendations</a:t>
            </a:r>
            <a:endParaRPr lang="en-IE" sz="4000" dirty="0"/>
          </a:p>
        </p:txBody>
      </p:sp>
      <p:sp>
        <p:nvSpPr>
          <p:cNvPr id="13"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logo with a red and blue circle&#10;&#10;Description automatically generated">
            <a:extLst>
              <a:ext uri="{FF2B5EF4-FFF2-40B4-BE49-F238E27FC236}">
                <a16:creationId xmlns:a16="http://schemas.microsoft.com/office/drawing/2014/main" id="{FEB6AFC1-5CA8-3C55-6D80-31E84A60C3BD}"/>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4270247" y="1737360"/>
            <a:ext cx="4073100" cy="4073100"/>
          </a:xfrm>
          <a:prstGeom prst="rect">
            <a:avLst/>
          </a:prstGeom>
        </p:spPr>
      </p:pic>
      <p:sp>
        <p:nvSpPr>
          <p:cNvPr id="8" name="Content Placeholder 2">
            <a:extLst>
              <a:ext uri="{FF2B5EF4-FFF2-40B4-BE49-F238E27FC236}">
                <a16:creationId xmlns:a16="http://schemas.microsoft.com/office/drawing/2014/main" id="{87BD78A1-3337-18AD-99D6-C64B0951F434}"/>
              </a:ext>
            </a:extLst>
          </p:cNvPr>
          <p:cNvSpPr txBox="1">
            <a:spLocks/>
          </p:cNvSpPr>
          <p:nvPr/>
        </p:nvSpPr>
        <p:spPr>
          <a:xfrm>
            <a:off x="841248" y="1737360"/>
            <a:ext cx="10506456" cy="4785996"/>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Focus on preparation</a:t>
            </a:r>
          </a:p>
          <a:p>
            <a:pPr lvl="1"/>
            <a:r>
              <a:rPr lang="en-GB" dirty="0"/>
              <a:t>Never swim alone</a:t>
            </a:r>
          </a:p>
          <a:p>
            <a:pPr lvl="1"/>
            <a:r>
              <a:rPr lang="en-GB" dirty="0"/>
              <a:t>Plan your routes and locations</a:t>
            </a:r>
          </a:p>
          <a:p>
            <a:pPr lvl="1"/>
            <a:r>
              <a:rPr lang="en-GB" dirty="0"/>
              <a:t>When hiking/walking ensure some one knows where you’re going and when you’ll be back</a:t>
            </a:r>
          </a:p>
          <a:p>
            <a:pPr lvl="1"/>
            <a:r>
              <a:rPr lang="en-GB" dirty="0"/>
              <a:t>Wear appropriate clothing, shoes, and use safety equipment</a:t>
            </a:r>
          </a:p>
          <a:p>
            <a:r>
              <a:rPr lang="en-GB" dirty="0"/>
              <a:t>Upskill and reskill for safety</a:t>
            </a:r>
          </a:p>
          <a:p>
            <a:pPr lvl="1"/>
            <a:r>
              <a:rPr lang="en-GB" dirty="0"/>
              <a:t>Learn to swim</a:t>
            </a:r>
          </a:p>
          <a:p>
            <a:pPr lvl="1"/>
            <a:r>
              <a:rPr lang="en-GB" dirty="0"/>
              <a:t>Use lifejackets and buoyancy aids</a:t>
            </a:r>
          </a:p>
          <a:p>
            <a:pPr lvl="1"/>
            <a:r>
              <a:rPr lang="en-GB" dirty="0"/>
              <a:t>Lifesaving skills (ring buoy, AED, CPR and emergency response)</a:t>
            </a:r>
          </a:p>
          <a:p>
            <a:pPr lvl="1"/>
            <a:r>
              <a:rPr lang="en-GB" dirty="0"/>
              <a:t>Take advantage of training programmes (stand-up paddle board, kayaking, diving, sailing, swimming, rescue, etc.)</a:t>
            </a:r>
          </a:p>
          <a:p>
            <a:r>
              <a:rPr lang="en-GB" dirty="0"/>
              <a:t>Early detection and action</a:t>
            </a:r>
          </a:p>
          <a:p>
            <a:pPr lvl="1"/>
            <a:r>
              <a:rPr lang="en-GB" dirty="0"/>
              <a:t>Don’t wait to report someone missing</a:t>
            </a:r>
          </a:p>
          <a:p>
            <a:pPr lvl="1"/>
            <a:r>
              <a:rPr lang="en-GB" dirty="0"/>
              <a:t>Seek emergency medical advice after all near-drowning circumstances</a:t>
            </a:r>
          </a:p>
          <a:p>
            <a:pPr lvl="1"/>
            <a:r>
              <a:rPr lang="en-GB" dirty="0"/>
              <a:t>Be vigilant when supervising swimmers (no phones, no tablets, no distractions)</a:t>
            </a:r>
          </a:p>
          <a:p>
            <a:r>
              <a:rPr lang="en-GB" dirty="0"/>
              <a:t>Avoid alcohol and other drugs</a:t>
            </a:r>
          </a:p>
          <a:p>
            <a:pPr lvl="1"/>
            <a:r>
              <a:rPr lang="en-GB" dirty="0"/>
              <a:t>Avoid alcohol consumption during any activity on or near the water</a:t>
            </a:r>
          </a:p>
          <a:p>
            <a:pPr lvl="1"/>
            <a:r>
              <a:rPr lang="en-GB" dirty="0"/>
              <a:t>Avoid any recreational drug consumption during any activity on or near the water</a:t>
            </a:r>
          </a:p>
          <a:p>
            <a:pPr lvl="1"/>
            <a:r>
              <a:rPr lang="en-GB" dirty="0"/>
              <a:t>Know the side-effects of any prescribed medications, especially psychotropic and pain management</a:t>
            </a:r>
          </a:p>
        </p:txBody>
      </p:sp>
    </p:spTree>
    <p:extLst>
      <p:ext uri="{BB962C8B-B14F-4D97-AF65-F5344CB8AC3E}">
        <p14:creationId xmlns:p14="http://schemas.microsoft.com/office/powerpoint/2010/main" val="3293067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B5E22DF-B370-D7B1-3F3A-ADF9974EF541}"/>
              </a:ext>
            </a:extLst>
          </p:cNvPr>
          <p:cNvPicPr>
            <a:picLocks noChangeAspect="1"/>
          </p:cNvPicPr>
          <p:nvPr/>
        </p:nvPicPr>
        <p:blipFill rotWithShape="1">
          <a:blip r:embed="rId3"/>
          <a:srcRect t="9091" r="23298"/>
          <a:stretch/>
        </p:blipFill>
        <p:spPr>
          <a:xfrm>
            <a:off x="3523488" y="10"/>
            <a:ext cx="8668512" cy="6857990"/>
          </a:xfrm>
          <a:prstGeom prst="rect">
            <a:avLst/>
          </a:prstGeom>
        </p:spPr>
      </p:pic>
      <p:sp>
        <p:nvSpPr>
          <p:cNvPr id="43" name="Rectangle 4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0B9F30-AAFB-0D5D-79A1-4D485A254464}"/>
              </a:ext>
            </a:extLst>
          </p:cNvPr>
          <p:cNvSpPr>
            <a:spLocks noGrp="1"/>
          </p:cNvSpPr>
          <p:nvPr>
            <p:ph type="ctrTitle"/>
          </p:nvPr>
        </p:nvSpPr>
        <p:spPr>
          <a:xfrm>
            <a:off x="477981" y="1122363"/>
            <a:ext cx="4023360" cy="3204134"/>
          </a:xfrm>
        </p:spPr>
        <p:txBody>
          <a:bodyPr anchor="b">
            <a:normAutofit/>
          </a:bodyPr>
          <a:lstStyle/>
          <a:p>
            <a:pPr algn="l"/>
            <a:r>
              <a:rPr lang="en-GB" sz="4800" dirty="0"/>
              <a:t>Open discussion and questions</a:t>
            </a:r>
            <a:endParaRPr lang="en-IE" sz="4800" dirty="0"/>
          </a:p>
        </p:txBody>
      </p:sp>
      <p:sp>
        <p:nvSpPr>
          <p:cNvPr id="45" name="Rectangle 4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7" name="Rectangle 4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AutoShape 8">
            <a:extLst>
              <a:ext uri="{FF2B5EF4-FFF2-40B4-BE49-F238E27FC236}">
                <a16:creationId xmlns:a16="http://schemas.microsoft.com/office/drawing/2014/main" id="{78106640-9C42-7CA3-95B2-F847B6468EA5}"/>
              </a:ext>
            </a:extLst>
          </p:cNvPr>
          <p:cNvSpPr>
            <a:spLocks noChangeAspect="1" noChangeArrowheads="1"/>
          </p:cNvSpPr>
          <p:nvPr/>
        </p:nvSpPr>
        <p:spPr bwMode="auto">
          <a:xfrm>
            <a:off x="833073" y="5476992"/>
            <a:ext cx="1208141" cy="12081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10" name="Picture 9" descr="A logo with a red and blue circle">
            <a:extLst>
              <a:ext uri="{FF2B5EF4-FFF2-40B4-BE49-F238E27FC236}">
                <a16:creationId xmlns:a16="http://schemas.microsoft.com/office/drawing/2014/main" id="{19EAD9D3-DDF2-22FA-45B4-A62B2BB996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20375" y="0"/>
            <a:ext cx="1571625" cy="1571625"/>
          </a:xfrm>
          <a:prstGeom prst="rect">
            <a:avLst/>
          </a:prstGeom>
        </p:spPr>
      </p:pic>
    </p:spTree>
    <p:extLst>
      <p:ext uri="{BB962C8B-B14F-4D97-AF65-F5344CB8AC3E}">
        <p14:creationId xmlns:p14="http://schemas.microsoft.com/office/powerpoint/2010/main" val="258769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89664A-05DA-09CA-BEB1-8F3121AD6963}"/>
              </a:ext>
            </a:extLst>
          </p:cNvPr>
          <p:cNvSpPr>
            <a:spLocks noGrp="1"/>
          </p:cNvSpPr>
          <p:nvPr>
            <p:ph type="title"/>
          </p:nvPr>
        </p:nvSpPr>
        <p:spPr>
          <a:xfrm>
            <a:off x="841248" y="334644"/>
            <a:ext cx="10509504" cy="1076914"/>
          </a:xfrm>
        </p:spPr>
        <p:txBody>
          <a:bodyPr anchor="ctr">
            <a:normAutofit/>
          </a:bodyPr>
          <a:lstStyle/>
          <a:p>
            <a:r>
              <a:rPr lang="en-GB" sz="4000" dirty="0"/>
              <a:t>Reference Links</a:t>
            </a:r>
            <a:endParaRPr lang="en-IE" sz="4000" dirty="0"/>
          </a:p>
        </p:txBody>
      </p:sp>
      <p:sp>
        <p:nvSpPr>
          <p:cNvPr id="13"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logo with a red and blue circle&#10;&#10;Description automatically generated">
            <a:extLst>
              <a:ext uri="{FF2B5EF4-FFF2-40B4-BE49-F238E27FC236}">
                <a16:creationId xmlns:a16="http://schemas.microsoft.com/office/drawing/2014/main" id="{FEB6AFC1-5CA8-3C55-6D80-31E84A60C3BD}"/>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4270247" y="1737360"/>
            <a:ext cx="4073100" cy="4073100"/>
          </a:xfrm>
          <a:prstGeom prst="rect">
            <a:avLst/>
          </a:prstGeom>
        </p:spPr>
      </p:pic>
      <p:sp>
        <p:nvSpPr>
          <p:cNvPr id="8" name="Content Placeholder 2">
            <a:extLst>
              <a:ext uri="{FF2B5EF4-FFF2-40B4-BE49-F238E27FC236}">
                <a16:creationId xmlns:a16="http://schemas.microsoft.com/office/drawing/2014/main" id="{87BD78A1-3337-18AD-99D6-C64B0951F434}"/>
              </a:ext>
            </a:extLst>
          </p:cNvPr>
          <p:cNvSpPr txBox="1">
            <a:spLocks/>
          </p:cNvSpPr>
          <p:nvPr/>
        </p:nvSpPr>
        <p:spPr>
          <a:xfrm>
            <a:off x="841248" y="1737360"/>
            <a:ext cx="10506456" cy="47859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6" name="TextBox 5">
            <a:extLst>
              <a:ext uri="{FF2B5EF4-FFF2-40B4-BE49-F238E27FC236}">
                <a16:creationId xmlns:a16="http://schemas.microsoft.com/office/drawing/2014/main" id="{658A398D-E3D3-A7AF-7028-4D85A37BDB0D}"/>
              </a:ext>
            </a:extLst>
          </p:cNvPr>
          <p:cNvSpPr txBox="1"/>
          <p:nvPr/>
        </p:nvSpPr>
        <p:spPr>
          <a:xfrm>
            <a:off x="841248" y="1880146"/>
            <a:ext cx="10506456" cy="4401205"/>
          </a:xfrm>
          <a:prstGeom prst="rect">
            <a:avLst/>
          </a:prstGeom>
          <a:noFill/>
        </p:spPr>
        <p:txBody>
          <a:bodyPr wrap="square">
            <a:spAutoFit/>
          </a:bodyPr>
          <a:lstStyle/>
          <a:p>
            <a:r>
              <a:rPr lang="en-IE" sz="1400" dirty="0">
                <a:hlinkClick r:id="rId4"/>
              </a:rPr>
              <a:t>https://westernpeople.ie/2022/10/19/construction-worker-watched-lifelong-friend-swept-to-death-while-working-on-bridge/</a:t>
            </a:r>
            <a:endParaRPr lang="en-IE" sz="1400" dirty="0"/>
          </a:p>
          <a:p>
            <a:r>
              <a:rPr lang="en-IE" sz="1400" dirty="0">
                <a:hlinkClick r:id="rId5"/>
              </a:rPr>
              <a:t>https://www.ww.w.varaia.com/news/31420-farmer-drowned-in-roadside-stream</a:t>
            </a:r>
            <a:endParaRPr lang="en-IE" sz="1400" dirty="0"/>
          </a:p>
          <a:p>
            <a:r>
              <a:rPr lang="en-IE" sz="1400" dirty="0">
                <a:hlinkClick r:id="rId6"/>
              </a:rPr>
              <a:t>https://www.laoistoday.ie/2018/01/22/tributes-paid-laois-man-died-tragically-cork/</a:t>
            </a:r>
            <a:endParaRPr lang="en-IE" sz="1400" dirty="0"/>
          </a:p>
          <a:p>
            <a:r>
              <a:rPr lang="en-IE" sz="1400" dirty="0">
                <a:hlinkClick r:id="rId5"/>
              </a:rPr>
              <a:t>https://www.ww.w.varaia.com/news/31420-farmer-drowned-in-roadside-stream</a:t>
            </a:r>
            <a:endParaRPr lang="en-IE" sz="1400" dirty="0"/>
          </a:p>
          <a:p>
            <a:r>
              <a:rPr lang="en-IE" sz="1400" dirty="0">
                <a:hlinkClick r:id="rId7"/>
              </a:rPr>
              <a:t>https://www.irishmirror.ie/news/irish-news/teenage-girl-dies-after-incident-12073293</a:t>
            </a:r>
            <a:endParaRPr lang="en-IE" sz="1400" dirty="0"/>
          </a:p>
          <a:p>
            <a:r>
              <a:rPr lang="en-IE" sz="1400" dirty="0">
                <a:hlinkClick r:id="rId8"/>
              </a:rPr>
              <a:t>https://www.irishmirror.ie/news/irish-news/teenager-tadhg-mcguire-whose-mam-12620807</a:t>
            </a:r>
            <a:endParaRPr lang="en-IE" sz="1400" dirty="0"/>
          </a:p>
          <a:p>
            <a:r>
              <a:rPr lang="en-IE" sz="1400" dirty="0">
                <a:hlinkClick r:id="rId9"/>
              </a:rPr>
              <a:t>https://www.irishpost.com/news/tragedy-man-62-drowns-boat-capsizes-off-west-ireland-coast-155156</a:t>
            </a:r>
            <a:endParaRPr lang="en-IE" sz="1400" dirty="0"/>
          </a:p>
          <a:p>
            <a:r>
              <a:rPr lang="en-IE" sz="1400" dirty="0">
                <a:hlinkClick r:id="rId10"/>
              </a:rPr>
              <a:t>https://www.anglocelt.ie/2018/05/28/man-loses-life-in-killeshandra-lake-tragedy/</a:t>
            </a:r>
            <a:endParaRPr lang="en-IE" sz="1400" dirty="0"/>
          </a:p>
          <a:p>
            <a:r>
              <a:rPr lang="en-IE" sz="1400" dirty="0">
                <a:hlinkClick r:id="rId11"/>
              </a:rPr>
              <a:t>https://www.irishmirror.ie/news/irish-news/tragedy-man-drowns-fishing-salmon-12612877</a:t>
            </a:r>
            <a:endParaRPr lang="en-IE" sz="1400" dirty="0"/>
          </a:p>
          <a:p>
            <a:r>
              <a:rPr lang="en-IE" sz="1400" dirty="0">
                <a:hlinkClick r:id="rId12"/>
              </a:rPr>
              <a:t>https://www.irishmirror.ie/news/irish-news/teens-jack-kenneally-shay-moloney-12635425</a:t>
            </a:r>
            <a:endParaRPr lang="en-IE" sz="1400" dirty="0"/>
          </a:p>
          <a:p>
            <a:r>
              <a:rPr lang="en-IE" sz="1400" dirty="0">
                <a:hlinkClick r:id="rId13"/>
              </a:rPr>
              <a:t>https://www.anglocelt.ie/2018/06/05/second-cavan-lake-drowning/</a:t>
            </a:r>
            <a:endParaRPr lang="en-IE" sz="1400" dirty="0"/>
          </a:p>
          <a:p>
            <a:r>
              <a:rPr lang="en-IE" sz="1400" dirty="0">
                <a:hlinkClick r:id="rId14"/>
              </a:rPr>
              <a:t>https://www.tipperarylive.ie/news/home/316985/breaking-double-drowning-tragedy-in-north-tipperary.html</a:t>
            </a:r>
            <a:endParaRPr lang="en-IE" sz="1400" dirty="0"/>
          </a:p>
          <a:p>
            <a:r>
              <a:rPr lang="en-IE" sz="1400" dirty="0">
                <a:hlinkClick r:id="rId15"/>
              </a:rPr>
              <a:t>https://extra.ie/2018/06/06/news/man-suspected-drowning-lough-derg</a:t>
            </a:r>
            <a:endParaRPr lang="en-IE" sz="1400" dirty="0"/>
          </a:p>
          <a:p>
            <a:r>
              <a:rPr lang="en-IE" sz="1400" dirty="0">
                <a:hlinkClick r:id="rId16"/>
              </a:rPr>
              <a:t>https://www.rte.ie/news/connacht/2018/0615/970779-galway/</a:t>
            </a:r>
            <a:endParaRPr lang="en-IE" sz="1400" dirty="0"/>
          </a:p>
          <a:p>
            <a:r>
              <a:rPr lang="en-IE" sz="1400" dirty="0">
                <a:hlinkClick r:id="rId17"/>
              </a:rPr>
              <a:t>https://www.thejournal.ie/drowing-4090073-Jun2018/</a:t>
            </a:r>
            <a:endParaRPr lang="en-IE" sz="1400" dirty="0"/>
          </a:p>
          <a:p>
            <a:r>
              <a:rPr lang="en-IE" sz="1400" dirty="0">
                <a:hlinkClick r:id="rId18"/>
              </a:rPr>
              <a:t>https://www.rte.ie/news/munster/2018/0630/974438-limerick-drowning-thomondgate/</a:t>
            </a:r>
            <a:endParaRPr lang="en-IE" sz="1400" dirty="0"/>
          </a:p>
          <a:p>
            <a:r>
              <a:rPr lang="en-IE" sz="1400" dirty="0">
                <a:hlinkClick r:id="rId19"/>
              </a:rPr>
              <a:t>https://www.irishmirror.ie/news/irish-news/sole-survivor-donegal-sea-tragedy-26874709</a:t>
            </a:r>
            <a:endParaRPr lang="en-IE" sz="1400" dirty="0"/>
          </a:p>
          <a:p>
            <a:r>
              <a:rPr lang="en-IE" sz="1400" b="0" i="0" u="none" strike="noStrike" dirty="0">
                <a:solidFill>
                  <a:srgbClr val="000000"/>
                </a:solidFill>
                <a:effectLst/>
                <a:hlinkClick r:id="rId20"/>
              </a:rPr>
              <a:t>https://www.thescottishsun.co.uk/news/2951558/edinburgh-boy-thomas-weir-dies-boat-accident-donegal/</a:t>
            </a:r>
            <a:endParaRPr lang="en-IE" sz="1400" b="0" i="0" u="none" strike="noStrike" dirty="0">
              <a:solidFill>
                <a:srgbClr val="000000"/>
              </a:solidFill>
              <a:effectLst/>
            </a:endParaRPr>
          </a:p>
          <a:p>
            <a:r>
              <a:rPr lang="en-IE" sz="1400" dirty="0">
                <a:hlinkClick r:id="rId21"/>
              </a:rPr>
              <a:t>https://www.dublinlive.ie/news/dublin-news/sean-ross-houlihan-mcgowan-14947848</a:t>
            </a:r>
            <a:endParaRPr lang="en-IE" sz="1400" dirty="0"/>
          </a:p>
          <a:p>
            <a:r>
              <a:rPr lang="en-IE" sz="1400" dirty="0">
                <a:hlinkClick r:id="rId22"/>
              </a:rPr>
              <a:t>https://www.independent.ie/irish-news/kayaker-79-drowns-off-co-kerry-coast/37205373.html</a:t>
            </a:r>
            <a:endParaRPr lang="en-IE" sz="1400" dirty="0"/>
          </a:p>
        </p:txBody>
      </p:sp>
    </p:spTree>
    <p:extLst>
      <p:ext uri="{BB962C8B-B14F-4D97-AF65-F5344CB8AC3E}">
        <p14:creationId xmlns:p14="http://schemas.microsoft.com/office/powerpoint/2010/main" val="1972674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89664A-05DA-09CA-BEB1-8F3121AD6963}"/>
              </a:ext>
            </a:extLst>
          </p:cNvPr>
          <p:cNvSpPr>
            <a:spLocks noGrp="1"/>
          </p:cNvSpPr>
          <p:nvPr>
            <p:ph type="title"/>
          </p:nvPr>
        </p:nvSpPr>
        <p:spPr>
          <a:xfrm>
            <a:off x="841248" y="334644"/>
            <a:ext cx="10509504" cy="1076914"/>
          </a:xfrm>
        </p:spPr>
        <p:txBody>
          <a:bodyPr anchor="ctr">
            <a:normAutofit/>
          </a:bodyPr>
          <a:lstStyle/>
          <a:p>
            <a:r>
              <a:rPr lang="en-GB" sz="4000" dirty="0"/>
              <a:t>Reference Links</a:t>
            </a:r>
            <a:endParaRPr lang="en-IE" sz="4000" dirty="0"/>
          </a:p>
        </p:txBody>
      </p:sp>
      <p:sp>
        <p:nvSpPr>
          <p:cNvPr id="13"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logo with a red and blue circle&#10;&#10;Description automatically generated">
            <a:extLst>
              <a:ext uri="{FF2B5EF4-FFF2-40B4-BE49-F238E27FC236}">
                <a16:creationId xmlns:a16="http://schemas.microsoft.com/office/drawing/2014/main" id="{FEB6AFC1-5CA8-3C55-6D80-31E84A60C3BD}"/>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4270247" y="1737360"/>
            <a:ext cx="4073100" cy="4073100"/>
          </a:xfrm>
          <a:prstGeom prst="rect">
            <a:avLst/>
          </a:prstGeom>
        </p:spPr>
      </p:pic>
      <p:sp>
        <p:nvSpPr>
          <p:cNvPr id="8" name="Content Placeholder 2">
            <a:extLst>
              <a:ext uri="{FF2B5EF4-FFF2-40B4-BE49-F238E27FC236}">
                <a16:creationId xmlns:a16="http://schemas.microsoft.com/office/drawing/2014/main" id="{87BD78A1-3337-18AD-99D6-C64B0951F434}"/>
              </a:ext>
            </a:extLst>
          </p:cNvPr>
          <p:cNvSpPr txBox="1">
            <a:spLocks/>
          </p:cNvSpPr>
          <p:nvPr/>
        </p:nvSpPr>
        <p:spPr>
          <a:xfrm>
            <a:off x="841248" y="1737360"/>
            <a:ext cx="10506456" cy="47859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6" name="TextBox 5">
            <a:extLst>
              <a:ext uri="{FF2B5EF4-FFF2-40B4-BE49-F238E27FC236}">
                <a16:creationId xmlns:a16="http://schemas.microsoft.com/office/drawing/2014/main" id="{658A398D-E3D3-A7AF-7028-4D85A37BDB0D}"/>
              </a:ext>
            </a:extLst>
          </p:cNvPr>
          <p:cNvSpPr txBox="1"/>
          <p:nvPr/>
        </p:nvSpPr>
        <p:spPr>
          <a:xfrm>
            <a:off x="841248" y="1880146"/>
            <a:ext cx="10506456" cy="4401205"/>
          </a:xfrm>
          <a:prstGeom prst="rect">
            <a:avLst/>
          </a:prstGeom>
          <a:noFill/>
        </p:spPr>
        <p:txBody>
          <a:bodyPr wrap="square">
            <a:spAutoFit/>
          </a:bodyPr>
          <a:lstStyle/>
          <a:p>
            <a:r>
              <a:rPr lang="en-IE" sz="1400" dirty="0">
                <a:hlinkClick r:id="rId4"/>
              </a:rPr>
              <a:t>https://www.legacy.com/ie/obituaries/connachttribune-ie/name/sin-ad-brody-obituary?id=42461741#:~:text=Sin%C3%A9ad%20Brody%20Death%20Notices,on%20our%20recent%20sad%20bereavement</a:t>
            </a:r>
            <a:r>
              <a:rPr lang="en-IE" sz="1400" dirty="0"/>
              <a:t>.</a:t>
            </a:r>
          </a:p>
          <a:p>
            <a:r>
              <a:rPr lang="en-GB" sz="1400" dirty="0">
                <a:hlinkClick r:id="rId5"/>
              </a:rPr>
              <a:t>https://www.irishmirror.ie/tributes-paid-young-man-who-13821601</a:t>
            </a:r>
            <a:endParaRPr lang="en-GB" sz="1400" dirty="0"/>
          </a:p>
          <a:p>
            <a:r>
              <a:rPr lang="en-GB" sz="1400" dirty="0">
                <a:hlinkClick r:id="rId6"/>
              </a:rPr>
              <a:t>https://www.irishmirror.ie/news/irish-news/man-drowns-seans-bar-athlone-13796765</a:t>
            </a:r>
            <a:endParaRPr lang="en-GB" sz="1400" dirty="0"/>
          </a:p>
          <a:p>
            <a:r>
              <a:rPr lang="en-GB" sz="1400" dirty="0">
                <a:hlinkClick r:id="rId7"/>
              </a:rPr>
              <a:t>https://www.independent.ie/regionals/herald/she-had-a-heart-of-gold-tears-for-aoife-as-mum-mourns-loss-of-second-daughter/37508689.html</a:t>
            </a:r>
            <a:endParaRPr lang="en-GB" sz="1400" dirty="0"/>
          </a:p>
          <a:p>
            <a:r>
              <a:rPr lang="en-GB" sz="1400" dirty="0">
                <a:hlinkClick r:id="rId8"/>
              </a:rPr>
              <a:t>https://extra.ie/2018/11/05/news/irish-news/kerry-kayak-trip-ends-in-tragedy-as-young-woman-drowns</a:t>
            </a:r>
            <a:endParaRPr lang="en-GB" sz="1400" dirty="0"/>
          </a:p>
          <a:p>
            <a:r>
              <a:rPr lang="en-GB" sz="1400" dirty="0">
                <a:hlinkClick r:id="rId9"/>
              </a:rPr>
              <a:t>https://www.leitrimobserver.ie/news/news/301262/open-verdict-in-death-of-polish-man-who-drowned.html</a:t>
            </a:r>
            <a:endParaRPr lang="en-GB" sz="1400" dirty="0"/>
          </a:p>
          <a:p>
            <a:r>
              <a:rPr lang="en-GB" sz="1400" dirty="0">
                <a:hlinkClick r:id="rId10"/>
              </a:rPr>
              <a:t>https://www.irishexaminer.com/news/arid-30963869.html</a:t>
            </a:r>
            <a:endParaRPr lang="en-GB" sz="1400" dirty="0"/>
          </a:p>
          <a:p>
            <a:r>
              <a:rPr lang="en-GB" sz="1400" dirty="0">
                <a:hlinkClick r:id="rId11"/>
              </a:rPr>
              <a:t>https://www.galwaydaily.com/news/search-for-robert-murray-ends-after-body-recovered/</a:t>
            </a:r>
            <a:endParaRPr lang="en-GB" sz="1400" dirty="0"/>
          </a:p>
          <a:p>
            <a:r>
              <a:rPr lang="en-GB" sz="1400" dirty="0">
                <a:hlinkClick r:id="rId12"/>
              </a:rPr>
              <a:t>https://www.independent.ie/irish-news/elderly-couple-70s-killed-after-car-crashes-into-roadside-bog/37750990.html</a:t>
            </a:r>
            <a:endParaRPr lang="en-GB" sz="1400" dirty="0"/>
          </a:p>
          <a:p>
            <a:r>
              <a:rPr lang="en-GB" sz="1400" dirty="0">
                <a:hlinkClick r:id="rId13"/>
              </a:rPr>
              <a:t>https://www.farmersjournal.ie/investigation-into-suspected-drowned-farmer-436443</a:t>
            </a:r>
            <a:endParaRPr lang="en-GB" sz="1400" dirty="0"/>
          </a:p>
          <a:p>
            <a:r>
              <a:rPr lang="en-GB" sz="1400" dirty="0">
                <a:hlinkClick r:id="rId14"/>
              </a:rPr>
              <a:t>https://afloat.ie/safety/mcib/item/46102-kayaker-who-died-on-lough-gill-had-been-separated-from-canadian-canoe-in-bad-weather-mcib-report-finds</a:t>
            </a:r>
            <a:endParaRPr lang="en-GB" sz="1400" dirty="0"/>
          </a:p>
          <a:p>
            <a:r>
              <a:rPr lang="en-GB" sz="1400" dirty="0">
                <a:hlinkClick r:id="rId15"/>
              </a:rPr>
              <a:t>https://rip.ie/death-notice/sheila-mcelligott-kerry-killarney-363694</a:t>
            </a:r>
            <a:endParaRPr lang="en-GB" sz="1400" dirty="0"/>
          </a:p>
          <a:p>
            <a:r>
              <a:rPr lang="en-GB" sz="1400" dirty="0">
                <a:hlinkClick r:id="rId16"/>
              </a:rPr>
              <a:t>https://www.irishmirror.ie/news/irish-news/aaron-heraty-funeral-ballyshannon-donegal-13992656</a:t>
            </a:r>
            <a:endParaRPr lang="en-GB" sz="1400" dirty="0"/>
          </a:p>
          <a:p>
            <a:r>
              <a:rPr lang="en-GB" sz="1400" dirty="0">
                <a:hlinkClick r:id="rId17"/>
              </a:rPr>
              <a:t>https://www.irishmirror.ie/news/irish-news/conor-burke-galway-death-funeral-14013908</a:t>
            </a:r>
            <a:endParaRPr lang="en-GB" sz="1400" dirty="0"/>
          </a:p>
          <a:p>
            <a:r>
              <a:rPr lang="en-GB" sz="1400" dirty="0">
                <a:hlinkClick r:id="rId18"/>
              </a:rPr>
              <a:t>https://www.dublinlive.ie/news/dublin-news/tributes-pour-after-north-dublin-15844459</a:t>
            </a:r>
            <a:endParaRPr lang="en-GB" sz="1400" dirty="0"/>
          </a:p>
          <a:p>
            <a:r>
              <a:rPr lang="en-GB" sz="1400" dirty="0">
                <a:hlinkClick r:id="rId19"/>
              </a:rPr>
              <a:t>https://www.irishpost.com/news/tributes-pour-dublin-teenager-19-drowned-tripped-fell-sea-164624</a:t>
            </a:r>
            <a:endParaRPr lang="en-GB" sz="1400" dirty="0"/>
          </a:p>
          <a:p>
            <a:r>
              <a:rPr lang="en-IE" sz="1400" dirty="0">
                <a:hlinkClick r:id="rId17"/>
              </a:rPr>
              <a:t>https://www.irishmirror.ie/news/irish-news/conor-burke-galway-death-funeral-14013908</a:t>
            </a:r>
            <a:endParaRPr lang="en-IE" sz="1400" dirty="0"/>
          </a:p>
        </p:txBody>
      </p:sp>
    </p:spTree>
    <p:extLst>
      <p:ext uri="{BB962C8B-B14F-4D97-AF65-F5344CB8AC3E}">
        <p14:creationId xmlns:p14="http://schemas.microsoft.com/office/powerpoint/2010/main" val="1546738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89664A-05DA-09CA-BEB1-8F3121AD6963}"/>
              </a:ext>
            </a:extLst>
          </p:cNvPr>
          <p:cNvSpPr>
            <a:spLocks noGrp="1"/>
          </p:cNvSpPr>
          <p:nvPr>
            <p:ph type="title"/>
          </p:nvPr>
        </p:nvSpPr>
        <p:spPr>
          <a:xfrm>
            <a:off x="841248" y="334644"/>
            <a:ext cx="10509504" cy="1076914"/>
          </a:xfrm>
        </p:spPr>
        <p:txBody>
          <a:bodyPr anchor="ctr">
            <a:normAutofit/>
          </a:bodyPr>
          <a:lstStyle/>
          <a:p>
            <a:r>
              <a:rPr lang="en-GB" sz="4000" dirty="0"/>
              <a:t>Reference Links</a:t>
            </a:r>
            <a:endParaRPr lang="en-IE" sz="4000" dirty="0"/>
          </a:p>
        </p:txBody>
      </p:sp>
      <p:sp>
        <p:nvSpPr>
          <p:cNvPr id="13"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logo with a red and blue circle&#10;&#10;Description automatically generated">
            <a:extLst>
              <a:ext uri="{FF2B5EF4-FFF2-40B4-BE49-F238E27FC236}">
                <a16:creationId xmlns:a16="http://schemas.microsoft.com/office/drawing/2014/main" id="{FEB6AFC1-5CA8-3C55-6D80-31E84A60C3BD}"/>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4270247" y="1737360"/>
            <a:ext cx="4073100" cy="4073100"/>
          </a:xfrm>
          <a:prstGeom prst="rect">
            <a:avLst/>
          </a:prstGeom>
        </p:spPr>
      </p:pic>
      <p:sp>
        <p:nvSpPr>
          <p:cNvPr id="8" name="Content Placeholder 2">
            <a:extLst>
              <a:ext uri="{FF2B5EF4-FFF2-40B4-BE49-F238E27FC236}">
                <a16:creationId xmlns:a16="http://schemas.microsoft.com/office/drawing/2014/main" id="{87BD78A1-3337-18AD-99D6-C64B0951F434}"/>
              </a:ext>
            </a:extLst>
          </p:cNvPr>
          <p:cNvSpPr txBox="1">
            <a:spLocks/>
          </p:cNvSpPr>
          <p:nvPr/>
        </p:nvSpPr>
        <p:spPr>
          <a:xfrm>
            <a:off x="841248" y="1737360"/>
            <a:ext cx="10506456" cy="47859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5" name="TextBox 4">
            <a:extLst>
              <a:ext uri="{FF2B5EF4-FFF2-40B4-BE49-F238E27FC236}">
                <a16:creationId xmlns:a16="http://schemas.microsoft.com/office/drawing/2014/main" id="{0ABEF52D-6133-0393-7115-2ABF2AEC8078}"/>
              </a:ext>
            </a:extLst>
          </p:cNvPr>
          <p:cNvSpPr txBox="1"/>
          <p:nvPr/>
        </p:nvSpPr>
        <p:spPr>
          <a:xfrm>
            <a:off x="841248" y="1876208"/>
            <a:ext cx="10506456" cy="4401205"/>
          </a:xfrm>
          <a:prstGeom prst="rect">
            <a:avLst/>
          </a:prstGeom>
          <a:noFill/>
        </p:spPr>
        <p:txBody>
          <a:bodyPr wrap="square">
            <a:spAutoFit/>
          </a:bodyPr>
          <a:lstStyle/>
          <a:p>
            <a:r>
              <a:rPr lang="en-IE" sz="1400" dirty="0">
                <a:hlinkClick r:id="rId4"/>
              </a:rPr>
              <a:t>https://www.irishmirror.ie/news/irish-news/teen-drowns-balbriggan-harbour-dublin-14010734</a:t>
            </a:r>
            <a:endParaRPr lang="en-IE" sz="1400" dirty="0"/>
          </a:p>
          <a:p>
            <a:r>
              <a:rPr lang="en-IE" sz="1400" dirty="0">
                <a:hlinkClick r:id="rId5"/>
              </a:rPr>
              <a:t>https://www.irishmirror.ie/news/irish-news/conor-burke-galway-death-funeral-14013908</a:t>
            </a:r>
            <a:endParaRPr lang="en-IE" sz="1400" dirty="0"/>
          </a:p>
          <a:p>
            <a:r>
              <a:rPr lang="en-IE" sz="1400" dirty="0">
                <a:hlinkClick r:id="rId6"/>
              </a:rPr>
              <a:t>https://www.irishpost.com/news/tributes-pour-dublin-teenager-19-drowned-tripped-fell-sea-164624</a:t>
            </a:r>
            <a:endParaRPr lang="en-IE" sz="1400" dirty="0"/>
          </a:p>
          <a:p>
            <a:r>
              <a:rPr lang="en-IE" sz="1400" dirty="0">
                <a:hlinkClick r:id="rId7"/>
              </a:rPr>
              <a:t>https://www.dublinlive.ie/news/dublin-news/tributes-pour-after-north-dublin-15844459</a:t>
            </a:r>
            <a:endParaRPr lang="en-IE" sz="1400" dirty="0"/>
          </a:p>
          <a:p>
            <a:r>
              <a:rPr lang="en-IE" sz="1400" dirty="0">
                <a:hlinkClick r:id="rId8"/>
              </a:rPr>
              <a:t>https://www.independent.ie/news/nephew-tells-of-search-for-uncle/27343338.html</a:t>
            </a:r>
            <a:endParaRPr lang="en-IE" sz="1400" dirty="0"/>
          </a:p>
          <a:p>
            <a:r>
              <a:rPr lang="en-IE" sz="1400" dirty="0">
                <a:hlinkClick r:id="rId9"/>
              </a:rPr>
              <a:t>https://www.irishexaminer.com/news/arid-30908943.html</a:t>
            </a:r>
            <a:endParaRPr lang="en-IE" sz="1400" dirty="0"/>
          </a:p>
          <a:p>
            <a:r>
              <a:rPr lang="en-IE" sz="1400" dirty="0">
                <a:hlinkClick r:id="rId10"/>
              </a:rPr>
              <a:t>https://westernpeople.ie/2020/09/09/sudden-weather-change-a-factor-in-tragic-death-of-elderly-mayo-angler/</a:t>
            </a:r>
            <a:endParaRPr lang="en-IE" sz="1400" dirty="0"/>
          </a:p>
          <a:p>
            <a:r>
              <a:rPr lang="en-IE" sz="1400" dirty="0">
                <a:hlinkClick r:id="rId11"/>
              </a:rPr>
              <a:t>https://www.limerickleader.ie/news/local-news/708703/open-verdict-at-inquest-after-body-is-found-in-river-shannon.html</a:t>
            </a:r>
            <a:endParaRPr lang="en-IE" sz="1400" dirty="0"/>
          </a:p>
          <a:p>
            <a:r>
              <a:rPr lang="en-IE" sz="1400" dirty="0">
                <a:hlinkClick r:id="rId12"/>
              </a:rPr>
              <a:t>https://rip.ie/death-notice/mary-green-galway-galway-city-366860</a:t>
            </a:r>
            <a:endParaRPr lang="en-IE" sz="1400" dirty="0"/>
          </a:p>
          <a:p>
            <a:r>
              <a:rPr lang="en-IE" sz="1400" dirty="0">
                <a:hlinkClick r:id="rId13"/>
              </a:rPr>
              <a:t>https://galwaybayfm.ie/galway-bay-fm-news-desk/woman-dies-after-entering-water-in-city/</a:t>
            </a:r>
            <a:endParaRPr lang="en-IE" sz="1400" dirty="0"/>
          </a:p>
          <a:p>
            <a:r>
              <a:rPr lang="en-IE" sz="1400" dirty="0">
                <a:hlinkClick r:id="rId14"/>
              </a:rPr>
              <a:t>https://www.donegaldaily.com/2020/08/14/tragic-drowning-of-fisherman-in-killybegs-prompts-trawler-safety-increase/</a:t>
            </a:r>
            <a:endParaRPr lang="en-IE" sz="1400" dirty="0"/>
          </a:p>
          <a:p>
            <a:r>
              <a:rPr lang="en-IE" sz="1400" dirty="0">
                <a:hlinkClick r:id="rId15"/>
              </a:rPr>
              <a:t>https://www.rte.ie/news/ireland/2019/1217/1099677-ruth-maguire-inquest/</a:t>
            </a:r>
            <a:endParaRPr lang="en-IE" sz="1400" dirty="0"/>
          </a:p>
          <a:p>
            <a:r>
              <a:rPr lang="en-IE" sz="1400" dirty="0">
                <a:hlinkClick r:id="rId16"/>
              </a:rPr>
              <a:t>https://rip.ie/death-notice/barbara-bairbre-conneely-ui-chonghaile-galway-aran-islands-367708</a:t>
            </a:r>
            <a:endParaRPr lang="en-IE" sz="1400" dirty="0"/>
          </a:p>
          <a:p>
            <a:r>
              <a:rPr lang="en-IE" sz="1400" dirty="0">
                <a:hlinkClick r:id="rId17"/>
              </a:rPr>
              <a:t>https://rip.ie/death-notice/john-strain-galway-inverin-368150</a:t>
            </a:r>
            <a:endParaRPr lang="en-IE" sz="1400" dirty="0"/>
          </a:p>
          <a:p>
            <a:r>
              <a:rPr lang="en-IE" sz="1400" dirty="0">
                <a:hlinkClick r:id="rId18"/>
              </a:rPr>
              <a:t>https://www.irishmirror.ie/news/irish-news/funeral-details-tragic-wexford-dad-14171994</a:t>
            </a:r>
            <a:endParaRPr lang="en-IE" sz="1400" dirty="0"/>
          </a:p>
          <a:p>
            <a:r>
              <a:rPr lang="en-IE" sz="1400" dirty="0">
                <a:hlinkClick r:id="rId19"/>
              </a:rPr>
              <a:t>https://www.rte.ie/news/munster/2019/0817/1069342-kilkee-clare/</a:t>
            </a:r>
            <a:endParaRPr lang="en-IE" sz="1400" dirty="0"/>
          </a:p>
          <a:p>
            <a:r>
              <a:rPr lang="en-IE" sz="1400" dirty="0">
                <a:hlinkClick r:id="rId20"/>
              </a:rPr>
              <a:t>https://www.independent.ie/regionals/wexford/news/wexford-deaths/driving-instructor-michael-hyland-dies-at-79/35336067.html</a:t>
            </a:r>
            <a:endParaRPr lang="en-IE" sz="1400" dirty="0"/>
          </a:p>
          <a:p>
            <a:r>
              <a:rPr lang="en-IE" sz="1400" dirty="0">
                <a:hlinkClick r:id="rId21"/>
              </a:rPr>
              <a:t>https://www.irishexaminer.com/maintopics/organisation-doolin_topic-65114.html</a:t>
            </a:r>
            <a:endParaRPr lang="en-IE" sz="1400" dirty="0"/>
          </a:p>
          <a:p>
            <a:r>
              <a:rPr lang="en-IE" sz="1400" dirty="0">
                <a:hlinkClick r:id="rId22"/>
              </a:rPr>
              <a:t>https://rip.ie/death-notice/martin-murray-kildare-leixlip-369361</a:t>
            </a:r>
            <a:endParaRPr lang="en-IE" sz="1400" dirty="0"/>
          </a:p>
          <a:p>
            <a:r>
              <a:rPr lang="en-IE" sz="1400" dirty="0">
                <a:hlinkClick r:id="rId23"/>
              </a:rPr>
              <a:t>https://www.irishmirror.ie/news/irish-news/john-ogorman-recovered-shannonestuary-garda-14434215</a:t>
            </a:r>
            <a:endParaRPr lang="en-IE" sz="1400" dirty="0"/>
          </a:p>
        </p:txBody>
      </p:sp>
    </p:spTree>
    <p:extLst>
      <p:ext uri="{BB962C8B-B14F-4D97-AF65-F5344CB8AC3E}">
        <p14:creationId xmlns:p14="http://schemas.microsoft.com/office/powerpoint/2010/main" val="4176638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89664A-05DA-09CA-BEB1-8F3121AD6963}"/>
              </a:ext>
            </a:extLst>
          </p:cNvPr>
          <p:cNvSpPr>
            <a:spLocks noGrp="1"/>
          </p:cNvSpPr>
          <p:nvPr>
            <p:ph type="title"/>
          </p:nvPr>
        </p:nvSpPr>
        <p:spPr>
          <a:xfrm>
            <a:off x="841248" y="334644"/>
            <a:ext cx="10509504" cy="1076914"/>
          </a:xfrm>
        </p:spPr>
        <p:txBody>
          <a:bodyPr anchor="ctr">
            <a:normAutofit/>
          </a:bodyPr>
          <a:lstStyle/>
          <a:p>
            <a:r>
              <a:rPr lang="en-GB" sz="4000" dirty="0"/>
              <a:t>Reference Links</a:t>
            </a:r>
            <a:endParaRPr lang="en-IE" sz="4000" dirty="0"/>
          </a:p>
        </p:txBody>
      </p:sp>
      <p:sp>
        <p:nvSpPr>
          <p:cNvPr id="13"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logo with a red and blue circle&#10;&#10;Description automatically generated">
            <a:extLst>
              <a:ext uri="{FF2B5EF4-FFF2-40B4-BE49-F238E27FC236}">
                <a16:creationId xmlns:a16="http://schemas.microsoft.com/office/drawing/2014/main" id="{FEB6AFC1-5CA8-3C55-6D80-31E84A60C3BD}"/>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4270247" y="1737360"/>
            <a:ext cx="4073100" cy="4073100"/>
          </a:xfrm>
          <a:prstGeom prst="rect">
            <a:avLst/>
          </a:prstGeom>
        </p:spPr>
      </p:pic>
      <p:sp>
        <p:nvSpPr>
          <p:cNvPr id="8" name="Content Placeholder 2">
            <a:extLst>
              <a:ext uri="{FF2B5EF4-FFF2-40B4-BE49-F238E27FC236}">
                <a16:creationId xmlns:a16="http://schemas.microsoft.com/office/drawing/2014/main" id="{87BD78A1-3337-18AD-99D6-C64B0951F434}"/>
              </a:ext>
            </a:extLst>
          </p:cNvPr>
          <p:cNvSpPr txBox="1">
            <a:spLocks/>
          </p:cNvSpPr>
          <p:nvPr/>
        </p:nvSpPr>
        <p:spPr>
          <a:xfrm>
            <a:off x="841248" y="1737360"/>
            <a:ext cx="10506456" cy="47859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5" name="TextBox 4">
            <a:extLst>
              <a:ext uri="{FF2B5EF4-FFF2-40B4-BE49-F238E27FC236}">
                <a16:creationId xmlns:a16="http://schemas.microsoft.com/office/drawing/2014/main" id="{0ABEF52D-6133-0393-7115-2ABF2AEC8078}"/>
              </a:ext>
            </a:extLst>
          </p:cNvPr>
          <p:cNvSpPr txBox="1"/>
          <p:nvPr/>
        </p:nvSpPr>
        <p:spPr>
          <a:xfrm>
            <a:off x="841248" y="1876208"/>
            <a:ext cx="10506456" cy="4401205"/>
          </a:xfrm>
          <a:prstGeom prst="rect">
            <a:avLst/>
          </a:prstGeom>
          <a:noFill/>
        </p:spPr>
        <p:txBody>
          <a:bodyPr wrap="square">
            <a:spAutoFit/>
          </a:bodyPr>
          <a:lstStyle/>
          <a:p>
            <a:r>
              <a:rPr lang="en-IE" sz="1400" dirty="0">
                <a:hlinkClick r:id="rId4"/>
              </a:rPr>
              <a:t>https://rip.ie/death-notice/margaret-donoghue-galway-galway-city-372985</a:t>
            </a:r>
            <a:endParaRPr lang="en-IE" sz="1400" dirty="0"/>
          </a:p>
          <a:p>
            <a:r>
              <a:rPr lang="en-IE" sz="1400" dirty="0">
                <a:hlinkClick r:id="rId5"/>
              </a:rPr>
              <a:t>https://www.independent.ie/regionals/wexford/news/huge-sea-search-for-skipper-dom/38154148.html</a:t>
            </a:r>
            <a:endParaRPr lang="en-IE" sz="1400" dirty="0"/>
          </a:p>
          <a:p>
            <a:r>
              <a:rPr lang="en-IE" sz="1400" dirty="0">
                <a:hlinkClick r:id="rId6"/>
              </a:rPr>
              <a:t>https://www.independent.ie/regionals/wexford/news/body-of-missing-skipper-dom-found/38177760.html</a:t>
            </a:r>
            <a:endParaRPr lang="en-IE" sz="1400" dirty="0"/>
          </a:p>
          <a:p>
            <a:r>
              <a:rPr lang="en-IE" sz="1400" dirty="0">
                <a:hlinkClick r:id="rId7"/>
              </a:rPr>
              <a:t>https://rip.ie/death-notice/rafal-serdiuk-meath-navan-374427</a:t>
            </a:r>
            <a:endParaRPr lang="en-IE" sz="1400" dirty="0"/>
          </a:p>
          <a:p>
            <a:r>
              <a:rPr lang="en-IE" sz="1400" dirty="0">
                <a:hlinkClick r:id="rId8"/>
              </a:rPr>
              <a:t>https://www.independent.ie/irish-news/garda-dave-hearne-who-saved-nine-lives-drowned-in-diving-accident/39592712.html</a:t>
            </a:r>
            <a:endParaRPr lang="en-IE" sz="1400" dirty="0"/>
          </a:p>
          <a:p>
            <a:r>
              <a:rPr lang="en-IE" sz="1400" dirty="0">
                <a:hlinkClick r:id="rId9"/>
              </a:rPr>
              <a:t>https://rip.ie/death-notice/peter-brady-dublin-clonskeagh-374855</a:t>
            </a:r>
            <a:endParaRPr lang="en-IE" sz="1400" dirty="0"/>
          </a:p>
          <a:p>
            <a:r>
              <a:rPr lang="en-IE" sz="1400" dirty="0">
                <a:hlinkClick r:id="rId10"/>
              </a:rPr>
              <a:t>https://www.irishmirror.ie/news/irish-news/aaron-buckley-clara-funeral-rip-16506477</a:t>
            </a:r>
            <a:endParaRPr lang="en-IE" sz="1400" dirty="0"/>
          </a:p>
          <a:p>
            <a:r>
              <a:rPr lang="en-IE" sz="1400" dirty="0">
                <a:hlinkClick r:id="rId11"/>
              </a:rPr>
              <a:t>https://rip.ie/death-notice/clodagh-corban-galway-loughrea-375421</a:t>
            </a:r>
            <a:endParaRPr lang="en-IE" sz="1400" dirty="0"/>
          </a:p>
          <a:p>
            <a:r>
              <a:rPr lang="en-IE" sz="1400" dirty="0">
                <a:hlinkClick r:id="rId12"/>
              </a:rPr>
              <a:t>https://www.thesun.ie/news/4206148/funeral-arrangements-man-drowned-limerick/</a:t>
            </a:r>
            <a:endParaRPr lang="en-IE" sz="1400" dirty="0"/>
          </a:p>
          <a:p>
            <a:r>
              <a:rPr lang="en-IE" sz="1400" dirty="0">
                <a:hlinkClick r:id="rId13"/>
              </a:rPr>
              <a:t>https://wicklownews.net/2019/06/body-discovered-in-baltinglass/</a:t>
            </a:r>
            <a:endParaRPr lang="en-IE" sz="1400" dirty="0"/>
          </a:p>
          <a:p>
            <a:r>
              <a:rPr lang="en-IE" sz="1400" dirty="0">
                <a:hlinkClick r:id="rId14"/>
              </a:rPr>
              <a:t>https://www.irishmirror.ie/news/irish-news/gardai-seek-help-identifying-body-16684451</a:t>
            </a:r>
            <a:endParaRPr lang="en-IE" sz="1400" dirty="0"/>
          </a:p>
          <a:p>
            <a:r>
              <a:rPr lang="en-IE" sz="1400" dirty="0">
                <a:hlinkClick r:id="rId15"/>
              </a:rPr>
              <a:t>https://www.dublinlive.ie/news/dublin-news/tributes-jill-amante-termonfeckinbeach-drowning-16507481</a:t>
            </a:r>
            <a:endParaRPr lang="en-IE" sz="1400" dirty="0"/>
          </a:p>
          <a:p>
            <a:r>
              <a:rPr lang="en-IE" sz="1400" dirty="0">
                <a:hlinkClick r:id="rId16"/>
              </a:rPr>
              <a:t>https://rip.ie/death-notice/marian-lawlor-cavan-376550</a:t>
            </a:r>
            <a:endParaRPr lang="en-IE" sz="1400" dirty="0"/>
          </a:p>
          <a:p>
            <a:r>
              <a:rPr lang="en-IE" sz="1400" dirty="0">
                <a:hlinkClick r:id="rId17"/>
              </a:rPr>
              <a:t>https://www.donegaldaily.com/2020/08/15/bundoran-man-drowned-in-ditch-just-200-metres-from-home/#:~:text=A%20BUNDORAN%20man%20who%20was,into%20his%20death%20has%20found.&amp;text=57%2Dyear%2Dold%20Joseph%20White,Tuesday%2C%20December%2010%2C%202019</a:t>
            </a:r>
            <a:r>
              <a:rPr lang="en-IE" sz="1400" dirty="0"/>
              <a:t>.</a:t>
            </a:r>
          </a:p>
          <a:p>
            <a:r>
              <a:rPr lang="en-IE" sz="1400" dirty="0">
                <a:hlinkClick r:id="rId18"/>
              </a:rPr>
              <a:t>https://www.irishmirror.ie/news/irish-news/body-woman-50s-found-sea-17388076</a:t>
            </a:r>
            <a:endParaRPr lang="en-IE" sz="1400" dirty="0"/>
          </a:p>
          <a:p>
            <a:r>
              <a:rPr lang="en-IE" sz="1400" dirty="0">
                <a:hlinkClick r:id="rId19"/>
              </a:rPr>
              <a:t>https://www.irishmirror.ie/news/irish-news/joshua-hill-drowning-carlingford-louth-17997196</a:t>
            </a:r>
            <a:endParaRPr lang="en-IE" sz="1400" dirty="0"/>
          </a:p>
          <a:p>
            <a:r>
              <a:rPr lang="en-IE" sz="1400" dirty="0">
                <a:hlinkClick r:id="rId20"/>
              </a:rPr>
              <a:t>https://afloat.ie/safety/lifeboats/itemlist/tag/drowning</a:t>
            </a:r>
            <a:endParaRPr lang="en-IE" sz="1400" dirty="0"/>
          </a:p>
          <a:p>
            <a:r>
              <a:rPr lang="en-IE" sz="1400" dirty="0">
                <a:hlinkClick r:id="rId21"/>
              </a:rPr>
              <a:t>https://wicklownews.net/2019/07/gardai-investigate-death-of-a-man-at-wicklow-harbour/</a:t>
            </a:r>
            <a:endParaRPr lang="en-IE" sz="1400" dirty="0"/>
          </a:p>
        </p:txBody>
      </p:sp>
    </p:spTree>
    <p:extLst>
      <p:ext uri="{BB962C8B-B14F-4D97-AF65-F5344CB8AC3E}">
        <p14:creationId xmlns:p14="http://schemas.microsoft.com/office/powerpoint/2010/main" val="1668382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89664A-05DA-09CA-BEB1-8F3121AD6963}"/>
              </a:ext>
            </a:extLst>
          </p:cNvPr>
          <p:cNvSpPr>
            <a:spLocks noGrp="1"/>
          </p:cNvSpPr>
          <p:nvPr>
            <p:ph type="title"/>
          </p:nvPr>
        </p:nvSpPr>
        <p:spPr>
          <a:xfrm>
            <a:off x="841248" y="334644"/>
            <a:ext cx="10509504" cy="1076914"/>
          </a:xfrm>
        </p:spPr>
        <p:txBody>
          <a:bodyPr anchor="ctr">
            <a:normAutofit/>
          </a:bodyPr>
          <a:lstStyle/>
          <a:p>
            <a:r>
              <a:rPr lang="en-GB" sz="4000" dirty="0"/>
              <a:t>Reference Links</a:t>
            </a:r>
            <a:endParaRPr lang="en-IE" sz="4000" dirty="0"/>
          </a:p>
        </p:txBody>
      </p:sp>
      <p:sp>
        <p:nvSpPr>
          <p:cNvPr id="13"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logo with a red and blue circle&#10;&#10;Description automatically generated">
            <a:extLst>
              <a:ext uri="{FF2B5EF4-FFF2-40B4-BE49-F238E27FC236}">
                <a16:creationId xmlns:a16="http://schemas.microsoft.com/office/drawing/2014/main" id="{FEB6AFC1-5CA8-3C55-6D80-31E84A60C3BD}"/>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4270247" y="1737360"/>
            <a:ext cx="4073100" cy="4073100"/>
          </a:xfrm>
          <a:prstGeom prst="rect">
            <a:avLst/>
          </a:prstGeom>
        </p:spPr>
      </p:pic>
      <p:sp>
        <p:nvSpPr>
          <p:cNvPr id="8" name="Content Placeholder 2">
            <a:extLst>
              <a:ext uri="{FF2B5EF4-FFF2-40B4-BE49-F238E27FC236}">
                <a16:creationId xmlns:a16="http://schemas.microsoft.com/office/drawing/2014/main" id="{87BD78A1-3337-18AD-99D6-C64B0951F434}"/>
              </a:ext>
            </a:extLst>
          </p:cNvPr>
          <p:cNvSpPr txBox="1">
            <a:spLocks/>
          </p:cNvSpPr>
          <p:nvPr/>
        </p:nvSpPr>
        <p:spPr>
          <a:xfrm>
            <a:off x="841248" y="1737360"/>
            <a:ext cx="10506456" cy="47859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5" name="TextBox 4">
            <a:extLst>
              <a:ext uri="{FF2B5EF4-FFF2-40B4-BE49-F238E27FC236}">
                <a16:creationId xmlns:a16="http://schemas.microsoft.com/office/drawing/2014/main" id="{0ABEF52D-6133-0393-7115-2ABF2AEC8078}"/>
              </a:ext>
            </a:extLst>
          </p:cNvPr>
          <p:cNvSpPr txBox="1"/>
          <p:nvPr/>
        </p:nvSpPr>
        <p:spPr>
          <a:xfrm>
            <a:off x="841248" y="1876208"/>
            <a:ext cx="10506456" cy="4401205"/>
          </a:xfrm>
          <a:prstGeom prst="rect">
            <a:avLst/>
          </a:prstGeom>
          <a:noFill/>
        </p:spPr>
        <p:txBody>
          <a:bodyPr wrap="square">
            <a:spAutoFit/>
          </a:bodyPr>
          <a:lstStyle/>
          <a:p>
            <a:r>
              <a:rPr lang="en-IE" sz="1400" dirty="0">
                <a:hlinkClick r:id="rId4"/>
              </a:rPr>
              <a:t>https://www.irishtimes.com/news/crime-and-law/journalist-and-author-kate-holmquist-died-by-drowning-inquest-told-1.4439646</a:t>
            </a:r>
            <a:endParaRPr lang="en-IE" sz="1400" dirty="0"/>
          </a:p>
          <a:p>
            <a:r>
              <a:rPr lang="en-IE" sz="1400" dirty="0">
                <a:hlinkClick r:id="rId5"/>
              </a:rPr>
              <a:t>https://www.anglocelt.ie/2021/05/26/accidental-verdict-given-in-tragic-river-drowning-inquest/</a:t>
            </a:r>
            <a:endParaRPr lang="en-IE" sz="1400" dirty="0"/>
          </a:p>
          <a:p>
            <a:r>
              <a:rPr lang="en-IE" sz="1400" dirty="0">
                <a:hlinkClick r:id="rId6"/>
              </a:rPr>
              <a:t>https://www.independent.ie/irish-news/man-dies-after-getting-into-difficulty-while-swimming-at-salthill/38431219.html</a:t>
            </a:r>
            <a:endParaRPr lang="en-IE" sz="1400" dirty="0"/>
          </a:p>
          <a:p>
            <a:r>
              <a:rPr lang="en-IE" sz="1400" dirty="0">
                <a:hlinkClick r:id="rId7"/>
              </a:rPr>
              <a:t>https://www.limerickleader.ie/news/home/498435/open-verdict-returned-from-limerick-river-death-inquest.html</a:t>
            </a:r>
            <a:endParaRPr lang="en-IE" sz="1400" dirty="0"/>
          </a:p>
          <a:p>
            <a:r>
              <a:rPr lang="en-IE" sz="1400" dirty="0">
                <a:hlinkClick r:id="rId8"/>
              </a:rPr>
              <a:t>https://rip.ie/death-notice/edward-eddie-cormican-galway-galway-city-380914</a:t>
            </a:r>
            <a:endParaRPr lang="en-IE" sz="1400" dirty="0"/>
          </a:p>
          <a:p>
            <a:r>
              <a:rPr lang="en-IE" sz="1400" dirty="0">
                <a:hlinkClick r:id="rId9"/>
              </a:rPr>
              <a:t>https://extra.ie/2019/09/04/news/irish-news/man-dies-falling-in-slurry</a:t>
            </a:r>
            <a:endParaRPr lang="en-IE" sz="1400" dirty="0"/>
          </a:p>
          <a:p>
            <a:r>
              <a:rPr lang="en-IE" sz="1400" dirty="0">
                <a:hlinkClick r:id="rId10"/>
              </a:rPr>
              <a:t>https://www.thesun.ie/news/4517908/woman-dies-gleneagle-hotel-killarney-kerry-swimming-pool/</a:t>
            </a:r>
            <a:endParaRPr lang="en-IE" sz="1400" dirty="0"/>
          </a:p>
          <a:p>
            <a:r>
              <a:rPr lang="en-IE" sz="1400" dirty="0">
                <a:hlinkClick r:id="rId11"/>
              </a:rPr>
              <a:t>https://donegalnews.com/inquest-into-lifford-drowning-victim-david-colhoun-today/</a:t>
            </a:r>
            <a:endParaRPr lang="en-IE" sz="1400" dirty="0"/>
          </a:p>
          <a:p>
            <a:r>
              <a:rPr lang="en-IE" sz="1400" dirty="0">
                <a:hlinkClick r:id="rId12"/>
              </a:rPr>
              <a:t>https://www.clare.fm/news/emergency-response/woman-dies-pulled-river-fergus/</a:t>
            </a:r>
            <a:endParaRPr lang="en-IE" sz="1400" dirty="0"/>
          </a:p>
          <a:p>
            <a:r>
              <a:rPr lang="en-IE" sz="1400" dirty="0">
                <a:hlinkClick r:id="rId13"/>
              </a:rPr>
              <a:t>https://www.irishtimes.com/news/crime-and-law/courts/coroner-s-court/mother-of-drowning-victim-told-her-son-not-to-swim-as-water-at-forty-foot-was-rough-1.4590092</a:t>
            </a:r>
            <a:endParaRPr lang="en-IE" sz="1400" dirty="0"/>
          </a:p>
          <a:p>
            <a:r>
              <a:rPr lang="en-IE" sz="1400" dirty="0">
                <a:hlinkClick r:id="rId14"/>
              </a:rPr>
              <a:t>https://www.breakingnews.ie/ireland/parents-go-to-high-court-seeking-answers-about-treatment-of-son-who-died-by-suicide-1454013.html</a:t>
            </a:r>
            <a:endParaRPr lang="en-IE" sz="1400" dirty="0"/>
          </a:p>
          <a:p>
            <a:r>
              <a:rPr lang="en-IE" sz="1400" dirty="0">
                <a:hlinkClick r:id="rId15"/>
              </a:rPr>
              <a:t>https://www.irishexaminer.com/news/arid-40292303.html</a:t>
            </a:r>
            <a:endParaRPr lang="en-IE" sz="1400" dirty="0"/>
          </a:p>
          <a:p>
            <a:r>
              <a:rPr lang="en-IE" sz="1400" dirty="0">
                <a:hlinkClick r:id="rId16"/>
              </a:rPr>
              <a:t>https://www.irishmirror.ie/news/irish-news/tragic-teen-who-drowned-river-20561654</a:t>
            </a:r>
            <a:endParaRPr lang="en-IE" sz="1400" dirty="0"/>
          </a:p>
          <a:p>
            <a:r>
              <a:rPr lang="en-IE" sz="1400" dirty="0">
                <a:hlinkClick r:id="rId17"/>
              </a:rPr>
              <a:t>https://www.irishtimes.com/news/ireland/irish-news/body-of-missing-cork-woman-frankie-devlin-recovered-1.4045400</a:t>
            </a:r>
            <a:endParaRPr lang="en-IE" sz="1400" dirty="0"/>
          </a:p>
          <a:p>
            <a:r>
              <a:rPr lang="en-IE" sz="1400" dirty="0">
                <a:hlinkClick r:id="rId18"/>
              </a:rPr>
              <a:t>https://www.facebook.com/RIP.ieGalway/posts/the-death-has-occurred-of-david-creane-castlepark-ballybane-galway-click-this-li/736561516818410/</a:t>
            </a:r>
            <a:endParaRPr lang="en-IE" sz="1400" dirty="0"/>
          </a:p>
          <a:p>
            <a:r>
              <a:rPr lang="en-IE" sz="1400" dirty="0">
                <a:hlinkClick r:id="rId19"/>
              </a:rPr>
              <a:t>https://www.irishmirror.ie/news/irish-news/cork-mum-whose-body-recovered-20722873</a:t>
            </a:r>
            <a:endParaRPr lang="en-IE" sz="1400" dirty="0"/>
          </a:p>
          <a:p>
            <a:r>
              <a:rPr lang="en-IE" sz="1400" dirty="0">
                <a:hlinkClick r:id="rId20"/>
              </a:rPr>
              <a:t>https://www.rte.ie/news/munster/2019/0817/1069342-kilkee-clare/</a:t>
            </a:r>
            <a:endParaRPr lang="en-IE" sz="1400" dirty="0"/>
          </a:p>
          <a:p>
            <a:r>
              <a:rPr lang="en-IE" sz="1400" dirty="0">
                <a:hlinkClick r:id="rId21"/>
              </a:rPr>
              <a:t>https://www.irishmirror.ie/news/irish-news/father-anthony-minniter-funeral-rip-20808145</a:t>
            </a:r>
            <a:endParaRPr lang="en-IE" sz="1400" dirty="0"/>
          </a:p>
        </p:txBody>
      </p:sp>
    </p:spTree>
    <p:extLst>
      <p:ext uri="{BB962C8B-B14F-4D97-AF65-F5344CB8AC3E}">
        <p14:creationId xmlns:p14="http://schemas.microsoft.com/office/powerpoint/2010/main" val="1431046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89664A-05DA-09CA-BEB1-8F3121AD6963}"/>
              </a:ext>
            </a:extLst>
          </p:cNvPr>
          <p:cNvSpPr>
            <a:spLocks noGrp="1"/>
          </p:cNvSpPr>
          <p:nvPr>
            <p:ph type="title"/>
          </p:nvPr>
        </p:nvSpPr>
        <p:spPr>
          <a:xfrm>
            <a:off x="841248" y="334644"/>
            <a:ext cx="10509504" cy="1076914"/>
          </a:xfrm>
        </p:spPr>
        <p:txBody>
          <a:bodyPr anchor="ctr">
            <a:normAutofit/>
          </a:bodyPr>
          <a:lstStyle/>
          <a:p>
            <a:r>
              <a:rPr lang="en-GB" sz="4000" dirty="0"/>
              <a:t>Reference Links</a:t>
            </a:r>
            <a:endParaRPr lang="en-IE" sz="4000" dirty="0"/>
          </a:p>
        </p:txBody>
      </p:sp>
      <p:sp>
        <p:nvSpPr>
          <p:cNvPr id="13"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logo with a red and blue circle&#10;&#10;Description automatically generated">
            <a:extLst>
              <a:ext uri="{FF2B5EF4-FFF2-40B4-BE49-F238E27FC236}">
                <a16:creationId xmlns:a16="http://schemas.microsoft.com/office/drawing/2014/main" id="{FEB6AFC1-5CA8-3C55-6D80-31E84A60C3BD}"/>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4270247" y="1737360"/>
            <a:ext cx="4073100" cy="4073100"/>
          </a:xfrm>
          <a:prstGeom prst="rect">
            <a:avLst/>
          </a:prstGeom>
        </p:spPr>
      </p:pic>
      <p:sp>
        <p:nvSpPr>
          <p:cNvPr id="8" name="Content Placeholder 2">
            <a:extLst>
              <a:ext uri="{FF2B5EF4-FFF2-40B4-BE49-F238E27FC236}">
                <a16:creationId xmlns:a16="http://schemas.microsoft.com/office/drawing/2014/main" id="{87BD78A1-3337-18AD-99D6-C64B0951F434}"/>
              </a:ext>
            </a:extLst>
          </p:cNvPr>
          <p:cNvSpPr txBox="1">
            <a:spLocks/>
          </p:cNvSpPr>
          <p:nvPr/>
        </p:nvSpPr>
        <p:spPr>
          <a:xfrm>
            <a:off x="841248" y="1737360"/>
            <a:ext cx="10506456" cy="47859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5" name="TextBox 4">
            <a:extLst>
              <a:ext uri="{FF2B5EF4-FFF2-40B4-BE49-F238E27FC236}">
                <a16:creationId xmlns:a16="http://schemas.microsoft.com/office/drawing/2014/main" id="{0ABEF52D-6133-0393-7115-2ABF2AEC8078}"/>
              </a:ext>
            </a:extLst>
          </p:cNvPr>
          <p:cNvSpPr txBox="1"/>
          <p:nvPr/>
        </p:nvSpPr>
        <p:spPr>
          <a:xfrm>
            <a:off x="841248" y="1876208"/>
            <a:ext cx="10506456" cy="4401205"/>
          </a:xfrm>
          <a:prstGeom prst="rect">
            <a:avLst/>
          </a:prstGeom>
          <a:noFill/>
        </p:spPr>
        <p:txBody>
          <a:bodyPr wrap="square">
            <a:spAutoFit/>
          </a:bodyPr>
          <a:lstStyle/>
          <a:p>
            <a:r>
              <a:rPr lang="en-IE" sz="1400" dirty="0">
                <a:hlinkClick r:id="rId4"/>
              </a:rPr>
              <a:t>https://www.irishexaminer.com/news/munster/arid-41082391.html</a:t>
            </a:r>
            <a:endParaRPr lang="en-IE" sz="1400" dirty="0"/>
          </a:p>
          <a:p>
            <a:r>
              <a:rPr lang="en-IE" sz="1400" dirty="0">
                <a:hlinkClick r:id="rId5"/>
              </a:rPr>
              <a:t>https://www.irishnews.com/news/northernirelandnews/2019/11/18/news/arranmore-island-pier-victim-lee-early-26-was-lifeboat-volunteer-1767911/</a:t>
            </a:r>
            <a:endParaRPr lang="en-IE" sz="1400" dirty="0"/>
          </a:p>
          <a:p>
            <a:r>
              <a:rPr lang="en-IE" sz="1400" dirty="0">
                <a:hlinkClick r:id="rId6"/>
              </a:rPr>
              <a:t>https://www.irishexaminer.com/news/munster/arid-40708640.html</a:t>
            </a:r>
            <a:endParaRPr lang="en-IE" sz="1400" dirty="0"/>
          </a:p>
          <a:p>
            <a:r>
              <a:rPr lang="en-IE" sz="1400" dirty="0">
                <a:hlinkClick r:id="rId7"/>
              </a:rPr>
              <a:t>https://rip.ie/death-notice/oliver-ollie-mccloskey-louth-dundalk-400168</a:t>
            </a:r>
            <a:endParaRPr lang="en-IE" sz="1400" dirty="0"/>
          </a:p>
          <a:p>
            <a:r>
              <a:rPr lang="en-IE" sz="1400" dirty="0">
                <a:hlinkClick r:id="rId8"/>
              </a:rPr>
              <a:t>https://rip.ie/death-notice/james-kennedy-tipperary-borrisokane-392259</a:t>
            </a:r>
            <a:endParaRPr lang="en-IE" sz="1400" dirty="0"/>
          </a:p>
          <a:p>
            <a:r>
              <a:rPr lang="en-IE" sz="1400" dirty="0">
                <a:hlinkClick r:id="rId9"/>
              </a:rPr>
              <a:t>https://www.thesun.ie/news/4962618/limerick-model-natalie-katilius-heartbreaker-funeral-tribute/</a:t>
            </a:r>
            <a:endParaRPr lang="en-IE" sz="1400" dirty="0"/>
          </a:p>
          <a:p>
            <a:r>
              <a:rPr lang="en-IE" sz="1400" dirty="0">
                <a:hlinkClick r:id="rId10"/>
              </a:rPr>
              <a:t>https://www.irishtimes.com/news/crime-and-law/courts/coroner-s-court/inquest-into-death-of-fishermen-who-drowned-heard-boat-sank-extremely-quickly-1.4745992</a:t>
            </a:r>
            <a:endParaRPr lang="en-IE" sz="1400" dirty="0"/>
          </a:p>
          <a:p>
            <a:r>
              <a:rPr lang="en-IE" sz="1400" dirty="0">
                <a:hlinkClick r:id="rId11"/>
              </a:rPr>
              <a:t>https://www.thesun.ie/news/4986877/funeral-details-announced-for-tipperary-man-fran-harding-who-drowned-on-beach-in-lahinch/</a:t>
            </a:r>
            <a:endParaRPr lang="en-IE" sz="1400" dirty="0"/>
          </a:p>
          <a:p>
            <a:r>
              <a:rPr lang="en-IE" sz="1400" dirty="0">
                <a:hlinkClick r:id="rId12"/>
              </a:rPr>
              <a:t>https://rip.ie/death-notice/mary-payne-galway-tuam-394235</a:t>
            </a:r>
            <a:endParaRPr lang="en-IE" sz="1400" dirty="0"/>
          </a:p>
          <a:p>
            <a:r>
              <a:rPr lang="en-IE" sz="1400" dirty="0">
                <a:hlinkClick r:id="rId13"/>
              </a:rPr>
              <a:t>https://westernpeople.ie/2020/01/24/remains-found-in-enniscrone-identified-as-missing-crossmolina-woman/</a:t>
            </a:r>
            <a:endParaRPr lang="en-IE" sz="1400" dirty="0"/>
          </a:p>
          <a:p>
            <a:r>
              <a:rPr lang="en-IE" sz="1400" dirty="0">
                <a:hlinkClick r:id="rId14"/>
              </a:rPr>
              <a:t>https://www.westmeathindependent.ie/2020/01/31/funeral-details-announced-after-death-of-local-soccer-legend/</a:t>
            </a:r>
            <a:endParaRPr lang="en-IE" sz="1400" dirty="0"/>
          </a:p>
          <a:p>
            <a:r>
              <a:rPr lang="en-IE" sz="1400" dirty="0">
                <a:hlinkClick r:id="rId15"/>
              </a:rPr>
              <a:t>https://www.corkbeo.ie/news/local-news/friends-clubs-pay-heartfelt-tributes-17749846</a:t>
            </a:r>
            <a:endParaRPr lang="en-IE" sz="1400" dirty="0"/>
          </a:p>
          <a:p>
            <a:r>
              <a:rPr lang="en-IE" sz="1400" dirty="0">
                <a:hlinkClick r:id="rId16"/>
              </a:rPr>
              <a:t>https://www.irishexaminer.com/news/arid-30909138.html</a:t>
            </a:r>
            <a:endParaRPr lang="en-IE" sz="1400" dirty="0"/>
          </a:p>
          <a:p>
            <a:r>
              <a:rPr lang="en-IE" sz="1400" dirty="0">
                <a:hlinkClick r:id="rId17"/>
              </a:rPr>
              <a:t>https://www.independent.ie/irish-news/tributes-paid-to-gentle-soul-whose-body-was-found-in-sea-by-passerby/39027377.html</a:t>
            </a:r>
            <a:endParaRPr lang="en-IE" sz="1400" dirty="0"/>
          </a:p>
          <a:p>
            <a:r>
              <a:rPr lang="en-IE" sz="1400" dirty="0">
                <a:hlinkClick r:id="rId18"/>
              </a:rPr>
              <a:t>https://www.irishtimes.com/news/ireland/irish-news/boy-6-who-died-in-ballina-drowning-accident-is-named-locally-1.4215762</a:t>
            </a:r>
            <a:endParaRPr lang="en-IE" sz="1400" dirty="0"/>
          </a:p>
          <a:p>
            <a:r>
              <a:rPr lang="en-IE" sz="1400" dirty="0">
                <a:hlinkClick r:id="rId19"/>
              </a:rPr>
              <a:t>https://www.irishtimes.com/news/ireland/irish-news/man-63-drowns-in-tragic-accident-in-tramore-1.4238483</a:t>
            </a:r>
            <a:endParaRPr lang="en-IE" sz="1400" dirty="0"/>
          </a:p>
          <a:p>
            <a:r>
              <a:rPr lang="en-IE" sz="1400" dirty="0">
                <a:hlinkClick r:id="rId20"/>
              </a:rPr>
              <a:t>https://rip.ie/death-notice/michael-healy-kildare-suncroft-405914</a:t>
            </a:r>
            <a:endParaRPr lang="en-IE" sz="1400" dirty="0"/>
          </a:p>
          <a:p>
            <a:r>
              <a:rPr lang="en-IE" sz="1400" dirty="0">
                <a:hlinkClick r:id="rId21"/>
              </a:rPr>
              <a:t>https://www.independent.ie/irish-news/tragic-swimmers-clothes-neatly-folded-on-beach-when-body-found/39158746.html</a:t>
            </a:r>
            <a:endParaRPr lang="en-IE" sz="1400" dirty="0"/>
          </a:p>
        </p:txBody>
      </p:sp>
    </p:spTree>
    <p:extLst>
      <p:ext uri="{BB962C8B-B14F-4D97-AF65-F5344CB8AC3E}">
        <p14:creationId xmlns:p14="http://schemas.microsoft.com/office/powerpoint/2010/main" val="1498369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F52ACD-7479-1A67-9781-DE01D42A3EAC}"/>
              </a:ext>
            </a:extLst>
          </p:cNvPr>
          <p:cNvSpPr>
            <a:spLocks noGrp="1"/>
          </p:cNvSpPr>
          <p:nvPr>
            <p:ph type="title"/>
          </p:nvPr>
        </p:nvSpPr>
        <p:spPr>
          <a:xfrm>
            <a:off x="841248" y="334644"/>
            <a:ext cx="10509504" cy="1076914"/>
          </a:xfrm>
        </p:spPr>
        <p:txBody>
          <a:bodyPr anchor="ctr">
            <a:normAutofit/>
          </a:bodyPr>
          <a:lstStyle/>
          <a:p>
            <a:r>
              <a:rPr lang="en-GB" sz="4000" dirty="0"/>
              <a:t>Measurement of WSI’s Impact</a:t>
            </a:r>
            <a:endParaRPr lang="en-IE" sz="4000" dirty="0"/>
          </a:p>
        </p:txBody>
      </p:sp>
      <p:sp>
        <p:nvSpPr>
          <p:cNvPr id="26"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logo with a red and blue circle&#10;&#10;Description automatically generated">
            <a:extLst>
              <a:ext uri="{FF2B5EF4-FFF2-40B4-BE49-F238E27FC236}">
                <a16:creationId xmlns:a16="http://schemas.microsoft.com/office/drawing/2014/main" id="{A83ADB49-5B84-4A3E-9B04-FE723DDC26C5}"/>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3985846" y="1737360"/>
            <a:ext cx="4211164" cy="4211164"/>
          </a:xfrm>
          <a:prstGeom prst="rect">
            <a:avLst/>
          </a:prstGeom>
        </p:spPr>
      </p:pic>
      <p:sp>
        <p:nvSpPr>
          <p:cNvPr id="7" name="Content Placeholder 6">
            <a:extLst>
              <a:ext uri="{FF2B5EF4-FFF2-40B4-BE49-F238E27FC236}">
                <a16:creationId xmlns:a16="http://schemas.microsoft.com/office/drawing/2014/main" id="{DFB20B7C-2F23-A6DA-2713-543D1AB939BE}"/>
              </a:ext>
            </a:extLst>
          </p:cNvPr>
          <p:cNvSpPr>
            <a:spLocks noGrp="1"/>
          </p:cNvSpPr>
          <p:nvPr>
            <p:ph idx="1"/>
          </p:nvPr>
        </p:nvSpPr>
        <p:spPr>
          <a:xfrm>
            <a:off x="838200" y="1825625"/>
            <a:ext cx="10506456" cy="4351338"/>
          </a:xfrm>
        </p:spPr>
        <p:txBody>
          <a:bodyPr/>
          <a:lstStyle/>
          <a:p>
            <a:r>
              <a:rPr lang="en-GB" dirty="0"/>
              <a:t>Reporting of drowning statistics with added analysis and data driven intervention recommendations</a:t>
            </a:r>
          </a:p>
          <a:p>
            <a:r>
              <a:rPr lang="en-GB" dirty="0"/>
              <a:t>Single source of truth for drowning incidents, locality risk assessments, and education programmes</a:t>
            </a:r>
          </a:p>
          <a:p>
            <a:r>
              <a:rPr lang="en-GB" dirty="0"/>
              <a:t>Future state to predict funding and WSI activity outcomes</a:t>
            </a:r>
          </a:p>
          <a:p>
            <a:r>
              <a:rPr lang="en-GB" dirty="0"/>
              <a:t>Early intervention strategies driven by predictive modelling</a:t>
            </a:r>
          </a:p>
          <a:p>
            <a:r>
              <a:rPr lang="en-GB" dirty="0"/>
              <a:t>We are at the start of this journey with a 5-year analysis</a:t>
            </a:r>
            <a:endParaRPr lang="en-IE" dirty="0"/>
          </a:p>
        </p:txBody>
      </p:sp>
    </p:spTree>
    <p:extLst>
      <p:ext uri="{BB962C8B-B14F-4D97-AF65-F5344CB8AC3E}">
        <p14:creationId xmlns:p14="http://schemas.microsoft.com/office/powerpoint/2010/main" val="384715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89664A-05DA-09CA-BEB1-8F3121AD6963}"/>
              </a:ext>
            </a:extLst>
          </p:cNvPr>
          <p:cNvSpPr>
            <a:spLocks noGrp="1"/>
          </p:cNvSpPr>
          <p:nvPr>
            <p:ph type="title"/>
          </p:nvPr>
        </p:nvSpPr>
        <p:spPr>
          <a:xfrm>
            <a:off x="841248" y="334644"/>
            <a:ext cx="10509504" cy="1076914"/>
          </a:xfrm>
        </p:spPr>
        <p:txBody>
          <a:bodyPr anchor="ctr">
            <a:normAutofit/>
          </a:bodyPr>
          <a:lstStyle/>
          <a:p>
            <a:r>
              <a:rPr lang="en-GB" sz="4000" dirty="0"/>
              <a:t>Reference Links</a:t>
            </a:r>
            <a:endParaRPr lang="en-IE" sz="4000" dirty="0"/>
          </a:p>
        </p:txBody>
      </p:sp>
      <p:sp>
        <p:nvSpPr>
          <p:cNvPr id="13"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logo with a red and blue circle&#10;&#10;Description automatically generated">
            <a:extLst>
              <a:ext uri="{FF2B5EF4-FFF2-40B4-BE49-F238E27FC236}">
                <a16:creationId xmlns:a16="http://schemas.microsoft.com/office/drawing/2014/main" id="{FEB6AFC1-5CA8-3C55-6D80-31E84A60C3BD}"/>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4270247" y="1737360"/>
            <a:ext cx="4073100" cy="4073100"/>
          </a:xfrm>
          <a:prstGeom prst="rect">
            <a:avLst/>
          </a:prstGeom>
        </p:spPr>
      </p:pic>
      <p:sp>
        <p:nvSpPr>
          <p:cNvPr id="8" name="Content Placeholder 2">
            <a:extLst>
              <a:ext uri="{FF2B5EF4-FFF2-40B4-BE49-F238E27FC236}">
                <a16:creationId xmlns:a16="http://schemas.microsoft.com/office/drawing/2014/main" id="{87BD78A1-3337-18AD-99D6-C64B0951F434}"/>
              </a:ext>
            </a:extLst>
          </p:cNvPr>
          <p:cNvSpPr txBox="1">
            <a:spLocks/>
          </p:cNvSpPr>
          <p:nvPr/>
        </p:nvSpPr>
        <p:spPr>
          <a:xfrm>
            <a:off x="841248" y="1737360"/>
            <a:ext cx="10506456" cy="47859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5" name="TextBox 4">
            <a:extLst>
              <a:ext uri="{FF2B5EF4-FFF2-40B4-BE49-F238E27FC236}">
                <a16:creationId xmlns:a16="http://schemas.microsoft.com/office/drawing/2014/main" id="{0ABEF52D-6133-0393-7115-2ABF2AEC8078}"/>
              </a:ext>
            </a:extLst>
          </p:cNvPr>
          <p:cNvSpPr txBox="1"/>
          <p:nvPr/>
        </p:nvSpPr>
        <p:spPr>
          <a:xfrm>
            <a:off x="841248" y="1876208"/>
            <a:ext cx="10506456" cy="4401205"/>
          </a:xfrm>
          <a:prstGeom prst="rect">
            <a:avLst/>
          </a:prstGeom>
          <a:noFill/>
        </p:spPr>
        <p:txBody>
          <a:bodyPr wrap="square">
            <a:spAutoFit/>
          </a:bodyPr>
          <a:lstStyle/>
          <a:p>
            <a:r>
              <a:rPr lang="en-IE" sz="1400" dirty="0">
                <a:hlinkClick r:id="rId4"/>
              </a:rPr>
              <a:t>https://www.midwestradio.ie/index.php/news/68665-man-s-body-recovered-on-achill-island-this-morning</a:t>
            </a:r>
            <a:endParaRPr lang="en-IE" sz="1400" dirty="0"/>
          </a:p>
          <a:p>
            <a:r>
              <a:rPr lang="en-IE" sz="1400" dirty="0">
                <a:hlinkClick r:id="rId5"/>
              </a:rPr>
              <a:t>https://www.belfasttelegraph.co.uk/news/republic-of-ireland/ben-duffy-5-drowned-in-lough-tragedy-in-co-mayo-after-inflatable-swept-away/39255492.html</a:t>
            </a:r>
            <a:endParaRPr lang="en-IE" sz="1400" dirty="0"/>
          </a:p>
          <a:p>
            <a:r>
              <a:rPr lang="en-IE" sz="1400" dirty="0">
                <a:hlinkClick r:id="rId6"/>
              </a:rPr>
              <a:t>https://www.sundayworld.com/news/irish-news/father-and-teen-son-drowned-after-freak-donegal-fishing-accident/a2054138632.html</a:t>
            </a:r>
            <a:endParaRPr lang="en-IE" sz="1400" dirty="0"/>
          </a:p>
          <a:p>
            <a:r>
              <a:rPr lang="en-IE" sz="1400" dirty="0">
                <a:hlinkClick r:id="rId7"/>
              </a:rPr>
              <a:t>https://www.meathchronicle.ie/2020/06/30/cormac-wall-passed-away-after-getting-into-difficulty-in-water-on-saturday/</a:t>
            </a:r>
            <a:endParaRPr lang="en-IE" sz="1400" dirty="0"/>
          </a:p>
          <a:p>
            <a:r>
              <a:rPr lang="en-IE" sz="1400" dirty="0">
                <a:hlinkClick r:id="rId8"/>
              </a:rPr>
              <a:t>https://rip.ie/death-notice/michael-ocallaghan-dublin-clondalkin-413290</a:t>
            </a:r>
            <a:endParaRPr lang="en-IE" sz="1400" dirty="0"/>
          </a:p>
          <a:p>
            <a:r>
              <a:rPr lang="en-IE" sz="1400" dirty="0">
                <a:hlinkClick r:id="rId9"/>
              </a:rPr>
              <a:t>https://www.fanagans.ie/death-notice/se%C3%A1n-farrell/101383</a:t>
            </a:r>
            <a:endParaRPr lang="en-IE" sz="1400" dirty="0"/>
          </a:p>
          <a:p>
            <a:r>
              <a:rPr lang="en-IE" sz="1400" dirty="0">
                <a:hlinkClick r:id="rId10"/>
              </a:rPr>
              <a:t>https://www.irishexaminer.com/news/munster/arid-40026554.html</a:t>
            </a:r>
            <a:endParaRPr lang="en-IE" sz="1400" dirty="0"/>
          </a:p>
          <a:p>
            <a:r>
              <a:rPr lang="en-IE" sz="1400" dirty="0">
                <a:hlinkClick r:id="rId11"/>
              </a:rPr>
              <a:t>https://www.thesun.ie/news/5739971/toddler-drowning-monaghan-water-feature/</a:t>
            </a:r>
            <a:endParaRPr lang="en-IE" sz="1400" dirty="0"/>
          </a:p>
          <a:p>
            <a:r>
              <a:rPr lang="en-IE" sz="1400" dirty="0">
                <a:hlinkClick r:id="rId12"/>
              </a:rPr>
              <a:t>https://www.southernstar.ie/news/lessons-must-be-learned-from-tragedy-says-coroner-4230432</a:t>
            </a:r>
            <a:endParaRPr lang="en-IE" sz="1400" dirty="0"/>
          </a:p>
          <a:p>
            <a:r>
              <a:rPr lang="en-IE" sz="1400" dirty="0">
                <a:hlinkClick r:id="rId13"/>
              </a:rPr>
              <a:t>https://hoganstand.com/article/index/240280</a:t>
            </a:r>
            <a:endParaRPr lang="en-IE" sz="1400" dirty="0"/>
          </a:p>
          <a:p>
            <a:r>
              <a:rPr lang="en-IE" sz="1400" dirty="0">
                <a:hlinkClick r:id="rId14"/>
              </a:rPr>
              <a:t>https://www.dublinlive.ie/news/dublin-news/body-child-victim-dublin-water-18748598</a:t>
            </a:r>
            <a:endParaRPr lang="en-IE" sz="1400" dirty="0"/>
          </a:p>
          <a:p>
            <a:r>
              <a:rPr lang="en-IE" sz="1400" dirty="0">
                <a:hlinkClick r:id="rId15"/>
              </a:rPr>
              <a:t>https://www.irishnews.com/news/northernirelandnews/2021/10/04/news/woman-who-lost-family-in-donegal-drowning-tragedy-took-up-swimming-as-it-helps-her-feel-closer-to-them-2466633/</a:t>
            </a:r>
            <a:endParaRPr lang="en-IE" sz="1400" dirty="0"/>
          </a:p>
          <a:p>
            <a:r>
              <a:rPr lang="en-IE" sz="1400" dirty="0">
                <a:hlinkClick r:id="rId15"/>
              </a:rPr>
              <a:t>https://www.irishnews.com/news/northernirelandnews/2021/10/04/news/woman-who-lost-family-in-donegal-drowning-tragedy-took-up-swimming-as-it-helps-her-feel-closer-to-them-2466633/</a:t>
            </a:r>
            <a:endParaRPr lang="en-IE" sz="1400" dirty="0"/>
          </a:p>
          <a:p>
            <a:r>
              <a:rPr lang="en-IE" sz="1400" dirty="0">
                <a:hlinkClick r:id="rId16"/>
              </a:rPr>
              <a:t>https://www.irishexaminer.com/news/courtandcrime/arid-40815828.html</a:t>
            </a:r>
            <a:endParaRPr lang="en-IE" sz="1400" dirty="0"/>
          </a:p>
          <a:p>
            <a:r>
              <a:rPr lang="en-IE" sz="1400" dirty="0">
                <a:hlinkClick r:id="rId17"/>
              </a:rPr>
              <a:t>https://rip.ie/death-notice/ramano-dicks-louth-dundalk-415939/condolences</a:t>
            </a:r>
            <a:endParaRPr lang="en-IE" sz="1400" dirty="0"/>
          </a:p>
          <a:p>
            <a:r>
              <a:rPr lang="en-IE" sz="1400" dirty="0">
                <a:hlinkClick r:id="rId18"/>
              </a:rPr>
              <a:t>https://www.irishmirror.ie/news/irish-news/body-recovered-river-boyne-navan-22657756</a:t>
            </a:r>
            <a:endParaRPr lang="en-IE" sz="1400" dirty="0"/>
          </a:p>
          <a:p>
            <a:r>
              <a:rPr lang="en-IE" sz="1400" dirty="0">
                <a:hlinkClick r:id="rId19"/>
              </a:rPr>
              <a:t>https://www.irishtimes.com/news/ireland/irish-news/cork-city-fc-leads-tributes-to-man-who-drowned-near-youghal-1.4360322</a:t>
            </a:r>
            <a:endParaRPr lang="en-IE" sz="1400" dirty="0"/>
          </a:p>
        </p:txBody>
      </p:sp>
    </p:spTree>
    <p:extLst>
      <p:ext uri="{BB962C8B-B14F-4D97-AF65-F5344CB8AC3E}">
        <p14:creationId xmlns:p14="http://schemas.microsoft.com/office/powerpoint/2010/main" val="2745857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89664A-05DA-09CA-BEB1-8F3121AD6963}"/>
              </a:ext>
            </a:extLst>
          </p:cNvPr>
          <p:cNvSpPr>
            <a:spLocks noGrp="1"/>
          </p:cNvSpPr>
          <p:nvPr>
            <p:ph type="title"/>
          </p:nvPr>
        </p:nvSpPr>
        <p:spPr>
          <a:xfrm>
            <a:off x="841248" y="334644"/>
            <a:ext cx="10509504" cy="1076914"/>
          </a:xfrm>
        </p:spPr>
        <p:txBody>
          <a:bodyPr anchor="ctr">
            <a:normAutofit/>
          </a:bodyPr>
          <a:lstStyle/>
          <a:p>
            <a:r>
              <a:rPr lang="en-GB" sz="4000" dirty="0"/>
              <a:t>Reference Links</a:t>
            </a:r>
            <a:endParaRPr lang="en-IE" sz="4000" dirty="0"/>
          </a:p>
        </p:txBody>
      </p:sp>
      <p:sp>
        <p:nvSpPr>
          <p:cNvPr id="13"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logo with a red and blue circle&#10;&#10;Description automatically generated">
            <a:extLst>
              <a:ext uri="{FF2B5EF4-FFF2-40B4-BE49-F238E27FC236}">
                <a16:creationId xmlns:a16="http://schemas.microsoft.com/office/drawing/2014/main" id="{FEB6AFC1-5CA8-3C55-6D80-31E84A60C3BD}"/>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4270247" y="1737360"/>
            <a:ext cx="4073100" cy="4073100"/>
          </a:xfrm>
          <a:prstGeom prst="rect">
            <a:avLst/>
          </a:prstGeom>
        </p:spPr>
      </p:pic>
      <p:sp>
        <p:nvSpPr>
          <p:cNvPr id="8" name="Content Placeholder 2">
            <a:extLst>
              <a:ext uri="{FF2B5EF4-FFF2-40B4-BE49-F238E27FC236}">
                <a16:creationId xmlns:a16="http://schemas.microsoft.com/office/drawing/2014/main" id="{87BD78A1-3337-18AD-99D6-C64B0951F434}"/>
              </a:ext>
            </a:extLst>
          </p:cNvPr>
          <p:cNvSpPr txBox="1">
            <a:spLocks/>
          </p:cNvSpPr>
          <p:nvPr/>
        </p:nvSpPr>
        <p:spPr>
          <a:xfrm>
            <a:off x="841248" y="1737360"/>
            <a:ext cx="10506456" cy="47859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5" name="TextBox 4">
            <a:extLst>
              <a:ext uri="{FF2B5EF4-FFF2-40B4-BE49-F238E27FC236}">
                <a16:creationId xmlns:a16="http://schemas.microsoft.com/office/drawing/2014/main" id="{0ABEF52D-6133-0393-7115-2ABF2AEC8078}"/>
              </a:ext>
            </a:extLst>
          </p:cNvPr>
          <p:cNvSpPr txBox="1"/>
          <p:nvPr/>
        </p:nvSpPr>
        <p:spPr>
          <a:xfrm>
            <a:off x="841248" y="1876208"/>
            <a:ext cx="10506456" cy="4401205"/>
          </a:xfrm>
          <a:prstGeom prst="rect">
            <a:avLst/>
          </a:prstGeom>
          <a:noFill/>
        </p:spPr>
        <p:txBody>
          <a:bodyPr wrap="square">
            <a:spAutoFit/>
          </a:bodyPr>
          <a:lstStyle/>
          <a:p>
            <a:r>
              <a:rPr lang="en-IE" sz="1400" dirty="0">
                <a:hlinkClick r:id="rId4"/>
              </a:rPr>
              <a:t>https://www.irishtimes.com/news/ireland/irish-news/paddleboard-hero-family-in-mourning-after-fisherman-dies-1.4398136</a:t>
            </a:r>
            <a:endParaRPr lang="en-IE" sz="1400" dirty="0"/>
          </a:p>
          <a:p>
            <a:r>
              <a:rPr lang="en-IE" sz="1400" dirty="0">
                <a:hlinkClick r:id="rId5"/>
              </a:rPr>
              <a:t>https://www.facebook.com/RIP.ieGalway/posts/the-death-has-occurred-of-dermot-joyce-kilchreest-galway-click-this-link-to-view/777115906096304/</a:t>
            </a:r>
            <a:endParaRPr lang="en-IE" sz="1400" dirty="0"/>
          </a:p>
          <a:p>
            <a:r>
              <a:rPr lang="en-IE" sz="1400" dirty="0">
                <a:hlinkClick r:id="rId6"/>
              </a:rPr>
              <a:t>https://rip.ie/death-notice/condolences/fergal-guilfoyle-clare-ennis-431423</a:t>
            </a:r>
            <a:endParaRPr lang="en-IE" sz="1400" dirty="0"/>
          </a:p>
          <a:p>
            <a:r>
              <a:rPr lang="en-IE" sz="1400" dirty="0">
                <a:hlinkClick r:id="rId7"/>
              </a:rPr>
              <a:t>https://www.thesun.ie/news/7353206/man-louth-water-ten-hours-rnli-coast-guard-gardai/</a:t>
            </a:r>
            <a:endParaRPr lang="en-IE" sz="1400" dirty="0"/>
          </a:p>
          <a:p>
            <a:r>
              <a:rPr lang="en-IE" sz="1400" dirty="0">
                <a:hlinkClick r:id="rId8"/>
              </a:rPr>
              <a:t>https://www.buzz.ie/news/irish-news/man-dies-water-galway-coast-28841983</a:t>
            </a:r>
            <a:endParaRPr lang="en-IE" sz="1400" dirty="0"/>
          </a:p>
          <a:p>
            <a:r>
              <a:rPr lang="en-IE" sz="1400" dirty="0">
                <a:hlinkClick r:id="rId9"/>
              </a:rPr>
              <a:t>https://www.dundalkdemocrat.ie/news/news/653353/nine-drownings-in-seven-days-stay-safe-appeal-to-water-users-in-louth-and-around-the-country.html</a:t>
            </a:r>
            <a:endParaRPr lang="en-IE" sz="1400" dirty="0"/>
          </a:p>
          <a:p>
            <a:r>
              <a:rPr lang="en-IE" sz="1400" dirty="0">
                <a:hlinkClick r:id="rId10"/>
              </a:rPr>
              <a:t>https://www.midwestradio.ie/index.php/news/45147-man-s-body-recovered-from-the-sea-at-salthill-galway</a:t>
            </a:r>
            <a:endParaRPr lang="en-IE" sz="1400" dirty="0"/>
          </a:p>
          <a:p>
            <a:r>
              <a:rPr lang="en-IE" sz="1400" dirty="0">
                <a:hlinkClick r:id="rId11"/>
              </a:rPr>
              <a:t>https://www.galwaybeo.ie/news/galway-news/lack-lifejacket-dangerous-weather-conditions-6194835</a:t>
            </a:r>
            <a:endParaRPr lang="en-IE" sz="1400" dirty="0"/>
          </a:p>
          <a:p>
            <a:r>
              <a:rPr lang="en-IE" sz="1400" dirty="0">
                <a:hlinkClick r:id="rId12"/>
              </a:rPr>
              <a:t>https://afloat.ie/sail/isaf/itemlist/tag/River%20Corrib</a:t>
            </a:r>
            <a:endParaRPr lang="en-IE" sz="1400" dirty="0"/>
          </a:p>
          <a:p>
            <a:r>
              <a:rPr lang="en-IE" sz="1400" dirty="0">
                <a:hlinkClick r:id="rId13"/>
              </a:rPr>
              <a:t>https://www.facebook.com/GMRecreationalRowing/posts/we-are-deeply-saddened-to-learn-of-the-passing-of-legendary-galway-man-danno-hea/3577984052296721/</a:t>
            </a:r>
            <a:endParaRPr lang="en-IE" sz="1400" dirty="0"/>
          </a:p>
          <a:p>
            <a:r>
              <a:rPr lang="en-IE" sz="1400" dirty="0">
                <a:hlinkClick r:id="rId14"/>
              </a:rPr>
              <a:t>https://galwaypulse.com/2021/02/23/councillor-calls-for-action-after-three-deaths-in-galway-rivers/</a:t>
            </a:r>
            <a:endParaRPr lang="en-IE" sz="1400" dirty="0"/>
          </a:p>
          <a:p>
            <a:r>
              <a:rPr lang="en-IE" sz="1400" dirty="0">
                <a:hlinkClick r:id="rId15"/>
              </a:rPr>
              <a:t>https://www.irishexaminer.com/news/munster/arid-40234622.html</a:t>
            </a:r>
            <a:endParaRPr lang="en-IE" sz="1400" dirty="0"/>
          </a:p>
          <a:p>
            <a:r>
              <a:rPr lang="en-IE" sz="1400" dirty="0">
                <a:hlinkClick r:id="rId16"/>
              </a:rPr>
              <a:t>https://www.sundayworld.com/crime/courts/father-who-died-trying-to-save-his-son-from-drowning-in-kayak-accident-described-as-hero/41361319.html</a:t>
            </a:r>
            <a:endParaRPr lang="en-IE" sz="1400" dirty="0"/>
          </a:p>
          <a:p>
            <a:r>
              <a:rPr lang="en-IE" sz="1400" dirty="0">
                <a:hlinkClick r:id="rId17"/>
              </a:rPr>
              <a:t>https://rip.ie/death-notice/michael-micheal-farragher-galway-annaghdown-437907</a:t>
            </a:r>
            <a:endParaRPr lang="en-IE" sz="1400" dirty="0"/>
          </a:p>
          <a:p>
            <a:r>
              <a:rPr lang="en-IE" sz="1400" dirty="0">
                <a:hlinkClick r:id="rId18"/>
              </a:rPr>
              <a:t>https://clarechampion.ie/man-dies-after-castleconnell-rescue/</a:t>
            </a:r>
            <a:endParaRPr lang="en-IE" sz="1400" dirty="0"/>
          </a:p>
          <a:p>
            <a:r>
              <a:rPr lang="en-IE" sz="1400" dirty="0">
                <a:hlinkClick r:id="rId19"/>
              </a:rPr>
              <a:t>https://www.irishexaminer.com/news/munster/arid-40332383.html</a:t>
            </a:r>
            <a:endParaRPr lang="en-IE" sz="1400" dirty="0"/>
          </a:p>
        </p:txBody>
      </p:sp>
    </p:spTree>
    <p:extLst>
      <p:ext uri="{BB962C8B-B14F-4D97-AF65-F5344CB8AC3E}">
        <p14:creationId xmlns:p14="http://schemas.microsoft.com/office/powerpoint/2010/main" val="1004973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89664A-05DA-09CA-BEB1-8F3121AD6963}"/>
              </a:ext>
            </a:extLst>
          </p:cNvPr>
          <p:cNvSpPr>
            <a:spLocks noGrp="1"/>
          </p:cNvSpPr>
          <p:nvPr>
            <p:ph type="title"/>
          </p:nvPr>
        </p:nvSpPr>
        <p:spPr>
          <a:xfrm>
            <a:off x="841248" y="334644"/>
            <a:ext cx="10509504" cy="1076914"/>
          </a:xfrm>
        </p:spPr>
        <p:txBody>
          <a:bodyPr anchor="ctr">
            <a:normAutofit/>
          </a:bodyPr>
          <a:lstStyle/>
          <a:p>
            <a:r>
              <a:rPr lang="en-GB" sz="4000" dirty="0"/>
              <a:t>Reference Links</a:t>
            </a:r>
            <a:endParaRPr lang="en-IE" sz="4000" dirty="0"/>
          </a:p>
        </p:txBody>
      </p:sp>
      <p:sp>
        <p:nvSpPr>
          <p:cNvPr id="13"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logo with a red and blue circle&#10;&#10;Description automatically generated">
            <a:extLst>
              <a:ext uri="{FF2B5EF4-FFF2-40B4-BE49-F238E27FC236}">
                <a16:creationId xmlns:a16="http://schemas.microsoft.com/office/drawing/2014/main" id="{FEB6AFC1-5CA8-3C55-6D80-31E84A60C3BD}"/>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4270247" y="1737360"/>
            <a:ext cx="4073100" cy="4073100"/>
          </a:xfrm>
          <a:prstGeom prst="rect">
            <a:avLst/>
          </a:prstGeom>
        </p:spPr>
      </p:pic>
      <p:sp>
        <p:nvSpPr>
          <p:cNvPr id="8" name="Content Placeholder 2">
            <a:extLst>
              <a:ext uri="{FF2B5EF4-FFF2-40B4-BE49-F238E27FC236}">
                <a16:creationId xmlns:a16="http://schemas.microsoft.com/office/drawing/2014/main" id="{87BD78A1-3337-18AD-99D6-C64B0951F434}"/>
              </a:ext>
            </a:extLst>
          </p:cNvPr>
          <p:cNvSpPr txBox="1">
            <a:spLocks/>
          </p:cNvSpPr>
          <p:nvPr/>
        </p:nvSpPr>
        <p:spPr>
          <a:xfrm>
            <a:off x="841248" y="1737360"/>
            <a:ext cx="10506456" cy="47859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5" name="TextBox 4">
            <a:extLst>
              <a:ext uri="{FF2B5EF4-FFF2-40B4-BE49-F238E27FC236}">
                <a16:creationId xmlns:a16="http://schemas.microsoft.com/office/drawing/2014/main" id="{0ABEF52D-6133-0393-7115-2ABF2AEC8078}"/>
              </a:ext>
            </a:extLst>
          </p:cNvPr>
          <p:cNvSpPr txBox="1"/>
          <p:nvPr/>
        </p:nvSpPr>
        <p:spPr>
          <a:xfrm>
            <a:off x="841248" y="1876208"/>
            <a:ext cx="10506456" cy="4401205"/>
          </a:xfrm>
          <a:prstGeom prst="rect">
            <a:avLst/>
          </a:prstGeom>
          <a:noFill/>
        </p:spPr>
        <p:txBody>
          <a:bodyPr wrap="square">
            <a:spAutoFit/>
          </a:bodyPr>
          <a:lstStyle/>
          <a:p>
            <a:r>
              <a:rPr lang="en-IE" sz="1400" dirty="0">
                <a:hlinkClick r:id="rId4"/>
              </a:rPr>
              <a:t>https://www.sundayworld.com/showbiz/tv/mystery-man-found-dead-on-sligo-beach-believed-to-have-written-to-eight-people/41016997.html</a:t>
            </a:r>
            <a:endParaRPr lang="en-IE" sz="1400" dirty="0"/>
          </a:p>
          <a:p>
            <a:r>
              <a:rPr lang="en-IE" sz="1400" dirty="0">
                <a:hlinkClick r:id="rId5"/>
              </a:rPr>
              <a:t>https://rollercoaster.ie/lifestyle/news/mum-who-tragically-drowned-remembered-as-having-heart-of-gold/</a:t>
            </a:r>
            <a:endParaRPr lang="en-IE" sz="1400" dirty="0"/>
          </a:p>
          <a:p>
            <a:r>
              <a:rPr lang="en-IE" sz="1400" dirty="0">
                <a:hlinkClick r:id="rId6"/>
              </a:rPr>
              <a:t>https://www.donegaldaily.com/2021/05/08/glenfin-drowning-victim-to-be-laid-to-rest-this-afternoon/</a:t>
            </a:r>
            <a:endParaRPr lang="en-IE" sz="1400" dirty="0"/>
          </a:p>
          <a:p>
            <a:r>
              <a:rPr lang="en-IE" sz="1400" dirty="0">
                <a:hlinkClick r:id="rId7"/>
              </a:rPr>
              <a:t>https://www.irishmirror.ie/news/irish-news/body-found-search-missing-24-24152365</a:t>
            </a:r>
            <a:endParaRPr lang="en-IE" sz="1400" dirty="0"/>
          </a:p>
          <a:p>
            <a:r>
              <a:rPr lang="en-IE" sz="1400" dirty="0">
                <a:hlinkClick r:id="rId8"/>
              </a:rPr>
              <a:t>https://midwestradio.ie/index.php/news/50114-body-of-man-missing-from-mayo-recovered-at-the-base-of-a-cliff-in-clare</a:t>
            </a:r>
            <a:endParaRPr lang="en-IE" sz="1400" dirty="0"/>
          </a:p>
          <a:p>
            <a:r>
              <a:rPr lang="en-IE" sz="1400" dirty="0">
                <a:hlinkClick r:id="rId9"/>
              </a:rPr>
              <a:t>https://www.thejournal.ie/howth-drowning-5399632-Apr2021/</a:t>
            </a:r>
            <a:endParaRPr lang="en-IE" sz="1400" dirty="0"/>
          </a:p>
          <a:p>
            <a:r>
              <a:rPr lang="en-IE" sz="1400" dirty="0">
                <a:hlinkClick r:id="rId10"/>
              </a:rPr>
              <a:t>https://www.irishmirror.ie/news/irish-news/man-20s-dies-after-getting-24248607</a:t>
            </a:r>
            <a:endParaRPr lang="en-IE" sz="1400" dirty="0"/>
          </a:p>
          <a:p>
            <a:r>
              <a:rPr lang="en-IE" sz="1400" dirty="0">
                <a:hlinkClick r:id="rId11"/>
              </a:rPr>
              <a:t>https://www.irishtimes.com/news/crime-and-law/courts/coroner-s-court/lifebuoy-missing-from-scene-of-drowning-on-liffey-quays-inquest-hears-1.4857676</a:t>
            </a:r>
            <a:endParaRPr lang="en-IE" sz="1400" dirty="0"/>
          </a:p>
          <a:p>
            <a:r>
              <a:rPr lang="en-IE" sz="1400" dirty="0">
                <a:hlinkClick r:id="rId12"/>
              </a:rPr>
              <a:t>https://www.irishmirror.ie/news/irish-news/locals-tell-heart-break-toddler-24304515</a:t>
            </a:r>
            <a:endParaRPr lang="en-IE" sz="1400" dirty="0"/>
          </a:p>
          <a:p>
            <a:r>
              <a:rPr lang="en-IE" sz="1400" dirty="0">
                <a:hlinkClick r:id="rId13"/>
              </a:rPr>
              <a:t>https://www.limerickleader.ie/news/news/640536/post-mortem-completed-following-discovery-of-body-in-limerick.html</a:t>
            </a:r>
            <a:endParaRPr lang="en-IE" sz="1400" dirty="0"/>
          </a:p>
          <a:p>
            <a:r>
              <a:rPr lang="en-IE" sz="1400" dirty="0">
                <a:hlinkClick r:id="rId14"/>
              </a:rPr>
              <a:t>https://www.longfordleader.ie/news/home/643169/tarmonbarry-mourns-tragic-loss-of-gerry-hagan.html</a:t>
            </a:r>
            <a:endParaRPr lang="en-IE" sz="1400" dirty="0"/>
          </a:p>
          <a:p>
            <a:r>
              <a:rPr lang="en-IE" sz="1400" dirty="0">
                <a:hlinkClick r:id="rId15"/>
              </a:rPr>
              <a:t>https://www.irishmirror.ie/news/irish-news/crime/heartbroken-brother-young-woman-who-24597439</a:t>
            </a:r>
            <a:endParaRPr lang="en-IE" sz="1400" dirty="0"/>
          </a:p>
          <a:p>
            <a:r>
              <a:rPr lang="en-IE" sz="1400" dirty="0">
                <a:hlinkClick r:id="rId16"/>
              </a:rPr>
              <a:t>https://www.northernsound.ie/news/14-year-old-boy-who-died-following-hollywood-lake-incident-named-locally-179019</a:t>
            </a:r>
            <a:endParaRPr lang="en-IE" sz="1400" dirty="0"/>
          </a:p>
          <a:p>
            <a:r>
              <a:rPr lang="en-IE" sz="1400" dirty="0">
                <a:hlinkClick r:id="rId17"/>
              </a:rPr>
              <a:t>https://www.galwaydaily.com/news/man-pronounced-dead-after-being-recovered-from-corrib/</a:t>
            </a:r>
            <a:endParaRPr lang="en-IE" sz="1400" dirty="0"/>
          </a:p>
          <a:p>
            <a:r>
              <a:rPr lang="en-IE" sz="1400" dirty="0">
                <a:hlinkClick r:id="rId18"/>
              </a:rPr>
              <a:t>https://www.irishexaminer.com/news/munster/arid-40332383.html</a:t>
            </a:r>
            <a:endParaRPr lang="en-IE" sz="1400" dirty="0"/>
          </a:p>
          <a:p>
            <a:r>
              <a:rPr lang="en-IE" sz="1400" dirty="0">
                <a:hlinkClick r:id="rId19"/>
              </a:rPr>
              <a:t>https://www.irishmirror.ie/news/irish-news/heartbroken-sister-man-missing-six-27133456</a:t>
            </a:r>
            <a:endParaRPr lang="en-IE" sz="1400" dirty="0"/>
          </a:p>
          <a:p>
            <a:r>
              <a:rPr lang="en-IE" sz="1400" dirty="0">
                <a:hlinkClick r:id="rId20"/>
              </a:rPr>
              <a:t>https://www.midwestradio.ie/index.php/news/49414-body-found-in-river-liffey-in-search-for-missing-sligo-teenager</a:t>
            </a:r>
            <a:endParaRPr lang="en-IE" sz="1400" dirty="0"/>
          </a:p>
          <a:p>
            <a:r>
              <a:rPr lang="en-IE" sz="1400" dirty="0">
                <a:hlinkClick r:id="rId21"/>
              </a:rPr>
              <a:t>https://www.anglocelt.ie/2021/07/23/boy-15-who-died-following-accident-on-lough-sheelin-is-named/</a:t>
            </a:r>
            <a:endParaRPr lang="en-IE" sz="1400" dirty="0"/>
          </a:p>
        </p:txBody>
      </p:sp>
    </p:spTree>
    <p:extLst>
      <p:ext uri="{BB962C8B-B14F-4D97-AF65-F5344CB8AC3E}">
        <p14:creationId xmlns:p14="http://schemas.microsoft.com/office/powerpoint/2010/main" val="4190335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89664A-05DA-09CA-BEB1-8F3121AD6963}"/>
              </a:ext>
            </a:extLst>
          </p:cNvPr>
          <p:cNvSpPr>
            <a:spLocks noGrp="1"/>
          </p:cNvSpPr>
          <p:nvPr>
            <p:ph type="title"/>
          </p:nvPr>
        </p:nvSpPr>
        <p:spPr>
          <a:xfrm>
            <a:off x="841248" y="334644"/>
            <a:ext cx="10509504" cy="1076914"/>
          </a:xfrm>
        </p:spPr>
        <p:txBody>
          <a:bodyPr anchor="ctr">
            <a:normAutofit/>
          </a:bodyPr>
          <a:lstStyle/>
          <a:p>
            <a:r>
              <a:rPr lang="en-GB" sz="4000" dirty="0"/>
              <a:t>Reference Links</a:t>
            </a:r>
            <a:endParaRPr lang="en-IE" sz="4000" dirty="0"/>
          </a:p>
        </p:txBody>
      </p:sp>
      <p:sp>
        <p:nvSpPr>
          <p:cNvPr id="13"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logo with a red and blue circle&#10;&#10;Description automatically generated">
            <a:extLst>
              <a:ext uri="{FF2B5EF4-FFF2-40B4-BE49-F238E27FC236}">
                <a16:creationId xmlns:a16="http://schemas.microsoft.com/office/drawing/2014/main" id="{FEB6AFC1-5CA8-3C55-6D80-31E84A60C3BD}"/>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4270247" y="1737360"/>
            <a:ext cx="4073100" cy="4073100"/>
          </a:xfrm>
          <a:prstGeom prst="rect">
            <a:avLst/>
          </a:prstGeom>
        </p:spPr>
      </p:pic>
      <p:sp>
        <p:nvSpPr>
          <p:cNvPr id="8" name="Content Placeholder 2">
            <a:extLst>
              <a:ext uri="{FF2B5EF4-FFF2-40B4-BE49-F238E27FC236}">
                <a16:creationId xmlns:a16="http://schemas.microsoft.com/office/drawing/2014/main" id="{87BD78A1-3337-18AD-99D6-C64B0951F434}"/>
              </a:ext>
            </a:extLst>
          </p:cNvPr>
          <p:cNvSpPr txBox="1">
            <a:spLocks/>
          </p:cNvSpPr>
          <p:nvPr/>
        </p:nvSpPr>
        <p:spPr>
          <a:xfrm>
            <a:off x="841248" y="1737360"/>
            <a:ext cx="10506456" cy="47859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5" name="TextBox 4">
            <a:extLst>
              <a:ext uri="{FF2B5EF4-FFF2-40B4-BE49-F238E27FC236}">
                <a16:creationId xmlns:a16="http://schemas.microsoft.com/office/drawing/2014/main" id="{0ABEF52D-6133-0393-7115-2ABF2AEC8078}"/>
              </a:ext>
            </a:extLst>
          </p:cNvPr>
          <p:cNvSpPr txBox="1"/>
          <p:nvPr/>
        </p:nvSpPr>
        <p:spPr>
          <a:xfrm>
            <a:off x="841248" y="1876208"/>
            <a:ext cx="10506456" cy="4401205"/>
          </a:xfrm>
          <a:prstGeom prst="rect">
            <a:avLst/>
          </a:prstGeom>
          <a:noFill/>
        </p:spPr>
        <p:txBody>
          <a:bodyPr wrap="square">
            <a:spAutoFit/>
          </a:bodyPr>
          <a:lstStyle/>
          <a:p>
            <a:r>
              <a:rPr lang="en-IE" sz="1400" dirty="0">
                <a:hlinkClick r:id="rId4"/>
              </a:rPr>
              <a:t>https://www.irishmirror.ie/news/irish-news/victim-tragic-drowning-leitrim-named-24596700</a:t>
            </a:r>
            <a:endParaRPr lang="en-IE" sz="1400" dirty="0"/>
          </a:p>
          <a:p>
            <a:r>
              <a:rPr lang="en-IE" sz="1400" dirty="0">
                <a:hlinkClick r:id="rId5"/>
              </a:rPr>
              <a:t>https://www.irishmirror.ie/news/irish-news/man-60s-dies-after-drowning-24605539</a:t>
            </a:r>
            <a:endParaRPr lang="en-IE" sz="1400" dirty="0"/>
          </a:p>
          <a:p>
            <a:r>
              <a:rPr lang="en-IE" sz="1400" dirty="0">
                <a:hlinkClick r:id="rId6"/>
              </a:rPr>
              <a:t>https://www.irishtimes.com/news/ireland/irish-news/man-dies-after-being-taken-from-water-at-tramore-in-seventh-drowning-this-week-1.4630262</a:t>
            </a:r>
            <a:endParaRPr lang="en-IE" sz="1400" dirty="0"/>
          </a:p>
          <a:p>
            <a:r>
              <a:rPr lang="en-GB" sz="1400" dirty="0">
                <a:hlinkClick r:id="rId7"/>
              </a:rPr>
              <a:t>Five emergency call outs made to recover bodies off Cliffs of Moher in 2021 (breakingnews.ie)</a:t>
            </a:r>
            <a:endParaRPr lang="en-GB" sz="1400" dirty="0"/>
          </a:p>
          <a:p>
            <a:r>
              <a:rPr lang="en-IE" sz="1400" dirty="0">
                <a:hlinkClick r:id="rId8"/>
              </a:rPr>
              <a:t>https://newsbeezer.com/ireland/an-experienced-swimmer-has-drowned-while-swimming-in-dublin-bay-this-morning-investigations-have-revealed/</a:t>
            </a:r>
            <a:endParaRPr lang="en-GB" sz="1400" dirty="0"/>
          </a:p>
          <a:p>
            <a:r>
              <a:rPr lang="en-IE" sz="1400" dirty="0">
                <a:hlinkClick r:id="rId9"/>
              </a:rPr>
              <a:t>https://www.irishmirror.ie/news/irish-news/body-found-following-search-operation-24758848</a:t>
            </a:r>
            <a:endParaRPr lang="en-GB" sz="1400" dirty="0"/>
          </a:p>
          <a:p>
            <a:r>
              <a:rPr lang="en-IE" sz="1400" dirty="0">
                <a:hlinkClick r:id="rId10"/>
              </a:rPr>
              <a:t>https://www.independent.ie/irish-news/body-of-a-man-in-his-40s-recovered-from-water-in-dublin/40763455.html</a:t>
            </a:r>
            <a:endParaRPr lang="en-GB" sz="1400" dirty="0"/>
          </a:p>
          <a:p>
            <a:r>
              <a:rPr lang="en-IE" sz="1400" dirty="0">
                <a:hlinkClick r:id="rId11"/>
              </a:rPr>
              <a:t>https://www.lmfm.ie/news/lmfm-news/man-dies-after-being-rescued-from-the-water-in-annagassan/</a:t>
            </a:r>
            <a:endParaRPr lang="en-GB" sz="1400" dirty="0"/>
          </a:p>
          <a:p>
            <a:r>
              <a:rPr lang="en-IE" sz="1400" dirty="0">
                <a:hlinkClick r:id="rId12"/>
              </a:rPr>
              <a:t>https://www.irishmirror.ie/news/irish-news/gardai-investigating-after-mans-body-24866972</a:t>
            </a:r>
            <a:endParaRPr lang="en-GB" sz="1400" dirty="0"/>
          </a:p>
          <a:p>
            <a:r>
              <a:rPr lang="en-IE" sz="1400" dirty="0">
                <a:hlinkClick r:id="rId13"/>
              </a:rPr>
              <a:t>https://www.irishmirror.ie/news/irish-news/man-warned-dangers-donegal-beach-28280589</a:t>
            </a:r>
            <a:endParaRPr lang="en-GB" sz="1400" dirty="0"/>
          </a:p>
          <a:p>
            <a:r>
              <a:rPr lang="en-IE" sz="1400" dirty="0">
                <a:hlinkClick r:id="rId14"/>
              </a:rPr>
              <a:t>https://www.donegaldaily.com/2022/10/19/fisherman-who-drowned-off-fanad-had-been-warned-about-dangerous-tides/</a:t>
            </a:r>
            <a:endParaRPr lang="en-GB" sz="1400" dirty="0"/>
          </a:p>
          <a:p>
            <a:r>
              <a:rPr lang="en-IE" sz="1400" dirty="0">
                <a:hlinkClick r:id="rId15"/>
              </a:rPr>
              <a:t>https://www.independent.ie/irish-news/courts/mother-of-man-who-drowned-in-canal-after-night-out-blames-horrendous-walkway-for-his-death/42083560.html</a:t>
            </a:r>
            <a:endParaRPr lang="en-GB" sz="1400" dirty="0"/>
          </a:p>
          <a:p>
            <a:r>
              <a:rPr lang="en-IE" sz="1400" dirty="0">
                <a:hlinkClick r:id="rId16"/>
              </a:rPr>
              <a:t>https://www.rte.ie/news/2021/0723/1236745-drowning-lough-sheelin/</a:t>
            </a:r>
            <a:endParaRPr lang="en-GB" sz="1400" dirty="0"/>
          </a:p>
          <a:p>
            <a:r>
              <a:rPr lang="en-IE" sz="1400" dirty="0">
                <a:hlinkClick r:id="rId17"/>
              </a:rPr>
              <a:t>https://www.irishmirror.ie/news/irish-news/wife-dad-four-who-drowned-30709729</a:t>
            </a:r>
            <a:endParaRPr lang="en-GB" sz="1400" dirty="0"/>
          </a:p>
          <a:p>
            <a:r>
              <a:rPr lang="en-IE" sz="1400" dirty="0">
                <a:hlinkClick r:id="rId18"/>
              </a:rPr>
              <a:t>https://www.independent.ie/irish-news/we-were-in-real-trouble-says-friend-of-man-54-who-drowned-at-popular-dublin-bathing-spot/a1012336968.html</a:t>
            </a:r>
            <a:endParaRPr lang="en-GB" sz="1400" dirty="0"/>
          </a:p>
          <a:p>
            <a:r>
              <a:rPr lang="en-IE" sz="1400" dirty="0">
                <a:hlinkClick r:id="rId19"/>
              </a:rPr>
              <a:t>https://www.longfordleader.ie/news/home/642595/breaking-emergency-services-currently-at-the-scene-of-an-incident-in-tarmonbarry.html</a:t>
            </a:r>
            <a:endParaRPr lang="en-GB" sz="1400" dirty="0"/>
          </a:p>
        </p:txBody>
      </p:sp>
    </p:spTree>
    <p:extLst>
      <p:ext uri="{BB962C8B-B14F-4D97-AF65-F5344CB8AC3E}">
        <p14:creationId xmlns:p14="http://schemas.microsoft.com/office/powerpoint/2010/main" val="473161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89664A-05DA-09CA-BEB1-8F3121AD6963}"/>
              </a:ext>
            </a:extLst>
          </p:cNvPr>
          <p:cNvSpPr>
            <a:spLocks noGrp="1"/>
          </p:cNvSpPr>
          <p:nvPr>
            <p:ph type="title"/>
          </p:nvPr>
        </p:nvSpPr>
        <p:spPr>
          <a:xfrm>
            <a:off x="841248" y="334644"/>
            <a:ext cx="10509504" cy="1076914"/>
          </a:xfrm>
        </p:spPr>
        <p:txBody>
          <a:bodyPr anchor="ctr">
            <a:normAutofit/>
          </a:bodyPr>
          <a:lstStyle/>
          <a:p>
            <a:r>
              <a:rPr lang="en-GB" sz="4000" dirty="0"/>
              <a:t>Reference Links</a:t>
            </a:r>
            <a:endParaRPr lang="en-IE" sz="4000" dirty="0"/>
          </a:p>
        </p:txBody>
      </p:sp>
      <p:sp>
        <p:nvSpPr>
          <p:cNvPr id="13"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logo with a red and blue circle&#10;&#10;Description automatically generated">
            <a:extLst>
              <a:ext uri="{FF2B5EF4-FFF2-40B4-BE49-F238E27FC236}">
                <a16:creationId xmlns:a16="http://schemas.microsoft.com/office/drawing/2014/main" id="{FEB6AFC1-5CA8-3C55-6D80-31E84A60C3BD}"/>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4270247" y="1737360"/>
            <a:ext cx="4073100" cy="4073100"/>
          </a:xfrm>
          <a:prstGeom prst="rect">
            <a:avLst/>
          </a:prstGeom>
        </p:spPr>
      </p:pic>
      <p:sp>
        <p:nvSpPr>
          <p:cNvPr id="8" name="Content Placeholder 2">
            <a:extLst>
              <a:ext uri="{FF2B5EF4-FFF2-40B4-BE49-F238E27FC236}">
                <a16:creationId xmlns:a16="http://schemas.microsoft.com/office/drawing/2014/main" id="{87BD78A1-3337-18AD-99D6-C64B0951F434}"/>
              </a:ext>
            </a:extLst>
          </p:cNvPr>
          <p:cNvSpPr txBox="1">
            <a:spLocks/>
          </p:cNvSpPr>
          <p:nvPr/>
        </p:nvSpPr>
        <p:spPr>
          <a:xfrm>
            <a:off x="841248" y="1737360"/>
            <a:ext cx="10506456" cy="47859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5" name="TextBox 4">
            <a:extLst>
              <a:ext uri="{FF2B5EF4-FFF2-40B4-BE49-F238E27FC236}">
                <a16:creationId xmlns:a16="http://schemas.microsoft.com/office/drawing/2014/main" id="{0ABEF52D-6133-0393-7115-2ABF2AEC8078}"/>
              </a:ext>
            </a:extLst>
          </p:cNvPr>
          <p:cNvSpPr txBox="1"/>
          <p:nvPr/>
        </p:nvSpPr>
        <p:spPr>
          <a:xfrm>
            <a:off x="841248" y="1876208"/>
            <a:ext cx="10506456" cy="4401205"/>
          </a:xfrm>
          <a:prstGeom prst="rect">
            <a:avLst/>
          </a:prstGeom>
          <a:noFill/>
        </p:spPr>
        <p:txBody>
          <a:bodyPr wrap="square">
            <a:spAutoFit/>
          </a:bodyPr>
          <a:lstStyle/>
          <a:p>
            <a:r>
              <a:rPr lang="en-GB" sz="1400" dirty="0">
                <a:hlinkClick r:id="rId4"/>
              </a:rPr>
              <a:t>https://www.irishmirror.ie/news/irish-news/gardai-race-scene-womans-body-25293371</a:t>
            </a:r>
            <a:endParaRPr lang="en-GB" sz="1400" dirty="0"/>
          </a:p>
          <a:p>
            <a:r>
              <a:rPr lang="en-GB" sz="1400" dirty="0">
                <a:hlinkClick r:id="rId5"/>
              </a:rPr>
              <a:t>https://wicklownews.net/death_notices/ailish-fitzmaurice-wicklow-town/</a:t>
            </a:r>
            <a:endParaRPr lang="en-GB" sz="1400" dirty="0"/>
          </a:p>
          <a:p>
            <a:r>
              <a:rPr lang="en-GB" sz="1400" dirty="0">
                <a:hlinkClick r:id="rId6"/>
              </a:rPr>
              <a:t>https://rip.ie/death-notice/christopher-pud-kilkenny-galway-ballinasloe-460813</a:t>
            </a:r>
            <a:endParaRPr lang="en-GB" sz="1400" dirty="0"/>
          </a:p>
          <a:p>
            <a:r>
              <a:rPr lang="en-GB" sz="1400" dirty="0">
                <a:hlinkClick r:id="rId7"/>
              </a:rPr>
              <a:t>https://www.irishmirror.ie/news/irish-news/gardai-rush-scene-man-dies-25490876</a:t>
            </a:r>
            <a:endParaRPr lang="en-GB" sz="1400" dirty="0"/>
          </a:p>
          <a:p>
            <a:r>
              <a:rPr lang="en-GB" sz="1400" dirty="0">
                <a:hlinkClick r:id="rId8"/>
              </a:rPr>
              <a:t>https://www.donegaldaily.com/2022/01/03/breaking-young-man-18-drowns-off-arranmore-island/</a:t>
            </a:r>
            <a:endParaRPr lang="en-GB" sz="1400" dirty="0"/>
          </a:p>
          <a:p>
            <a:r>
              <a:rPr lang="en-GB" sz="1400" dirty="0">
                <a:hlinkClick r:id="rId9"/>
              </a:rPr>
              <a:t>https://www.longfordleader.ie/news/home/714803/life-will-never-be-the-same-again-tributes-pour-in-for-longford-road-crash-victim.html</a:t>
            </a:r>
            <a:endParaRPr lang="en-GB" sz="1400" dirty="0"/>
          </a:p>
          <a:p>
            <a:r>
              <a:rPr lang="en-GB" sz="1400" dirty="0">
                <a:hlinkClick r:id="rId10"/>
              </a:rPr>
              <a:t>https://www.irishtimes.com/news/ireland/irish-news/teenager-drowns-while-swimming-off-donegal-s-arranmore-island-1.4768059</a:t>
            </a:r>
            <a:endParaRPr lang="en-GB" sz="1400" dirty="0"/>
          </a:p>
          <a:p>
            <a:r>
              <a:rPr lang="en-GB" sz="1400" dirty="0">
                <a:hlinkClick r:id="rId11"/>
              </a:rPr>
              <a:t>https://www.dublinlive.ie/news/seapoint-swimmer-dies-after-getting-22672364</a:t>
            </a:r>
            <a:endParaRPr lang="en-GB" sz="1400" dirty="0"/>
          </a:p>
          <a:p>
            <a:r>
              <a:rPr lang="en-GB" sz="1400" dirty="0">
                <a:hlinkClick r:id="rId12"/>
              </a:rPr>
              <a:t>https://www.limerickleader.ie/news/local-news/143964/Limerick-man-drowns-on-Kilkee-beach.html</a:t>
            </a:r>
            <a:endParaRPr lang="en-GB" sz="1400" dirty="0"/>
          </a:p>
          <a:p>
            <a:r>
              <a:rPr lang="en-GB" sz="1400" dirty="0">
                <a:hlinkClick r:id="rId13"/>
              </a:rPr>
              <a:t>https://www.irishmirror.ie/news/irish-news/womans-body-pulled-water-tullamore-26164191</a:t>
            </a:r>
            <a:endParaRPr lang="en-GB" sz="1400" dirty="0"/>
          </a:p>
          <a:p>
            <a:r>
              <a:rPr lang="en-GB" sz="1400" dirty="0">
                <a:hlinkClick r:id="rId14"/>
              </a:rPr>
              <a:t>https://www.shannonside.ie/news/mans-body-recovered-from-river-in-carrick-on-shannon-198494</a:t>
            </a:r>
            <a:endParaRPr lang="en-GB" sz="1400" dirty="0"/>
          </a:p>
          <a:p>
            <a:r>
              <a:rPr lang="en-GB" sz="1400" dirty="0">
                <a:hlinkClick r:id="rId15"/>
              </a:rPr>
              <a:t>https://www.dublinlive.ie/news/dublin-drowning-victim-fell-river-23774307</a:t>
            </a:r>
            <a:endParaRPr lang="en-GB" sz="1400" dirty="0"/>
          </a:p>
          <a:p>
            <a:r>
              <a:rPr lang="en-GB" sz="1400" dirty="0">
                <a:hlinkClick r:id="rId16"/>
              </a:rPr>
              <a:t>https://www.her.ie/news/woman-50s-dies-two-injured-swimming-incident-wicklow-554349</a:t>
            </a:r>
            <a:endParaRPr lang="en-GB" sz="1400" dirty="0"/>
          </a:p>
          <a:p>
            <a:r>
              <a:rPr lang="en-GB" sz="1400" dirty="0">
                <a:hlinkClick r:id="rId17"/>
              </a:rPr>
              <a:t>https://www.irishmirror.ie/news/irish-news/gardai-rush-scene-man-dies-26909742</a:t>
            </a:r>
            <a:endParaRPr lang="en-GB" sz="1400" dirty="0"/>
          </a:p>
          <a:p>
            <a:r>
              <a:rPr lang="en-GB" sz="1400" dirty="0">
                <a:hlinkClick r:id="rId18"/>
              </a:rPr>
              <a:t>https://www.irishexaminer.com/news/arid-20302352.html</a:t>
            </a:r>
            <a:endParaRPr lang="en-GB" sz="1400" dirty="0"/>
          </a:p>
          <a:p>
            <a:r>
              <a:rPr lang="en-GB" sz="1400" dirty="0">
                <a:hlinkClick r:id="rId19"/>
              </a:rPr>
              <a:t>https://www.irishmirror.ie/news/irish-news/mum-boy-6-who-died-29879261</a:t>
            </a:r>
            <a:endParaRPr lang="en-GB" sz="1400" dirty="0"/>
          </a:p>
          <a:p>
            <a:r>
              <a:rPr lang="en-GB" sz="1400" dirty="0">
                <a:hlinkClick r:id="rId20"/>
              </a:rPr>
              <a:t>https://extra.ie/2023/05/05/news/teenage-boy-still-tries-ring-dad-drowned</a:t>
            </a:r>
            <a:endParaRPr lang="en-GB" sz="1400" dirty="0"/>
          </a:p>
          <a:p>
            <a:r>
              <a:rPr lang="en-GB" sz="1400" dirty="0">
                <a:hlinkClick r:id="rId21"/>
              </a:rPr>
              <a:t>https://www.irishexaminer.com/news/arid-30739486.html</a:t>
            </a:r>
            <a:endParaRPr lang="en-GB" sz="1400" dirty="0"/>
          </a:p>
          <a:p>
            <a:r>
              <a:rPr lang="en-GB" sz="1400" dirty="0">
                <a:hlinkClick r:id="rId17"/>
              </a:rPr>
              <a:t>https://www.irishmirror.ie/news/irish-news/gardai-rush-scene-man-dies-26909742</a:t>
            </a:r>
            <a:endParaRPr lang="en-GB" sz="1400" dirty="0"/>
          </a:p>
          <a:p>
            <a:r>
              <a:rPr lang="en-GB" sz="1400" dirty="0">
                <a:hlinkClick r:id="rId22"/>
              </a:rPr>
              <a:t>https://www.radiokerry.ie/news/inquest-hears-dingle-crew-member-wouldnt-have-died-if-wearing-safety-harness-294430</a:t>
            </a:r>
            <a:endParaRPr lang="en-GB" sz="1400" dirty="0"/>
          </a:p>
        </p:txBody>
      </p:sp>
    </p:spTree>
    <p:extLst>
      <p:ext uri="{BB962C8B-B14F-4D97-AF65-F5344CB8AC3E}">
        <p14:creationId xmlns:p14="http://schemas.microsoft.com/office/powerpoint/2010/main" val="1090882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89664A-05DA-09CA-BEB1-8F3121AD6963}"/>
              </a:ext>
            </a:extLst>
          </p:cNvPr>
          <p:cNvSpPr>
            <a:spLocks noGrp="1"/>
          </p:cNvSpPr>
          <p:nvPr>
            <p:ph type="title"/>
          </p:nvPr>
        </p:nvSpPr>
        <p:spPr>
          <a:xfrm>
            <a:off x="841248" y="334644"/>
            <a:ext cx="10509504" cy="1076914"/>
          </a:xfrm>
        </p:spPr>
        <p:txBody>
          <a:bodyPr anchor="ctr">
            <a:normAutofit/>
          </a:bodyPr>
          <a:lstStyle/>
          <a:p>
            <a:r>
              <a:rPr lang="en-GB" sz="4000" dirty="0"/>
              <a:t>Reference Links</a:t>
            </a:r>
            <a:endParaRPr lang="en-IE" sz="4000" dirty="0"/>
          </a:p>
        </p:txBody>
      </p:sp>
      <p:sp>
        <p:nvSpPr>
          <p:cNvPr id="13"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logo with a red and blue circle&#10;&#10;Description automatically generated">
            <a:extLst>
              <a:ext uri="{FF2B5EF4-FFF2-40B4-BE49-F238E27FC236}">
                <a16:creationId xmlns:a16="http://schemas.microsoft.com/office/drawing/2014/main" id="{FEB6AFC1-5CA8-3C55-6D80-31E84A60C3BD}"/>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4270247" y="1737360"/>
            <a:ext cx="4073100" cy="4073100"/>
          </a:xfrm>
          <a:prstGeom prst="rect">
            <a:avLst/>
          </a:prstGeom>
        </p:spPr>
      </p:pic>
      <p:sp>
        <p:nvSpPr>
          <p:cNvPr id="8" name="Content Placeholder 2">
            <a:extLst>
              <a:ext uri="{FF2B5EF4-FFF2-40B4-BE49-F238E27FC236}">
                <a16:creationId xmlns:a16="http://schemas.microsoft.com/office/drawing/2014/main" id="{87BD78A1-3337-18AD-99D6-C64B0951F434}"/>
              </a:ext>
            </a:extLst>
          </p:cNvPr>
          <p:cNvSpPr txBox="1">
            <a:spLocks/>
          </p:cNvSpPr>
          <p:nvPr/>
        </p:nvSpPr>
        <p:spPr>
          <a:xfrm>
            <a:off x="841248" y="1737360"/>
            <a:ext cx="10506456" cy="47859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6" name="TextBox 5">
            <a:extLst>
              <a:ext uri="{FF2B5EF4-FFF2-40B4-BE49-F238E27FC236}">
                <a16:creationId xmlns:a16="http://schemas.microsoft.com/office/drawing/2014/main" id="{8E6A50EB-7D01-4260-8ABA-E3BDD352BC70}"/>
              </a:ext>
            </a:extLst>
          </p:cNvPr>
          <p:cNvSpPr txBox="1"/>
          <p:nvPr/>
        </p:nvSpPr>
        <p:spPr>
          <a:xfrm>
            <a:off x="841248" y="1882093"/>
            <a:ext cx="10509503" cy="4401205"/>
          </a:xfrm>
          <a:prstGeom prst="rect">
            <a:avLst/>
          </a:prstGeom>
          <a:noFill/>
        </p:spPr>
        <p:txBody>
          <a:bodyPr wrap="square">
            <a:spAutoFit/>
          </a:bodyPr>
          <a:lstStyle/>
          <a:p>
            <a:r>
              <a:rPr lang="en-IE" sz="1400" dirty="0">
                <a:hlinkClick r:id="rId4"/>
              </a:rPr>
              <a:t>https://www.irishexaminer.com/news/arid-30511777.html</a:t>
            </a:r>
            <a:endParaRPr lang="en-IE" sz="1400" dirty="0"/>
          </a:p>
          <a:p>
            <a:r>
              <a:rPr lang="en-IE" sz="1400" dirty="0">
                <a:hlinkClick r:id="rId5"/>
              </a:rPr>
              <a:t>https://www.irishtimes.com/ireland/2022/07/13/man-dies-off-fanore-beach-co-clare/</a:t>
            </a:r>
            <a:endParaRPr lang="en-IE" sz="1400" dirty="0"/>
          </a:p>
          <a:p>
            <a:r>
              <a:rPr lang="en-IE" sz="1400" dirty="0">
                <a:hlinkClick r:id="rId6"/>
              </a:rPr>
              <a:t>https://www.her.ie/news/man-dies-clare-beach-560180</a:t>
            </a:r>
            <a:endParaRPr lang="en-IE" sz="1400" dirty="0"/>
          </a:p>
          <a:p>
            <a:r>
              <a:rPr lang="en-IE" sz="1400" dirty="0">
                <a:hlinkClick r:id="rId7"/>
              </a:rPr>
              <a:t>https://www.irishtimes.com/ireland/2022/08/15/man-who-drowned-in-co-clare-lake-remembered-as-jovial-peaceful-person/</a:t>
            </a:r>
            <a:endParaRPr lang="en-IE" sz="1400" dirty="0"/>
          </a:p>
          <a:p>
            <a:r>
              <a:rPr lang="en-IE" sz="1400" dirty="0">
                <a:hlinkClick r:id="rId8"/>
              </a:rPr>
              <a:t>https://www.irishexaminer.com/news/arid-40919951.html</a:t>
            </a:r>
            <a:endParaRPr lang="en-IE" sz="1400" dirty="0"/>
          </a:p>
          <a:p>
            <a:r>
              <a:rPr lang="en-IE" sz="1400" dirty="0">
                <a:hlinkClick r:id="rId9"/>
              </a:rPr>
              <a:t>https://www.irishmirror.ie/news/irish-news/irish-community-disbelief-shock-after-27515639#:~:text=model%E2%80%9D%20Brendan%20Teahan.-,The%2053%2Dyear%2Dold%20sadly%20passed%20away%20after%20he%20fell,pronounced%20dead%20at%20the%20scene</a:t>
            </a:r>
            <a:endParaRPr lang="en-IE" sz="1400" dirty="0"/>
          </a:p>
          <a:p>
            <a:r>
              <a:rPr lang="en-IE" sz="1400" dirty="0">
                <a:hlinkClick r:id="rId10"/>
              </a:rPr>
              <a:t>https://www.irishmirror.ie/news/irish-news/two-year-old-girl-dies-27572396</a:t>
            </a:r>
            <a:endParaRPr lang="en-IE" sz="1400" dirty="0"/>
          </a:p>
          <a:p>
            <a:r>
              <a:rPr lang="en-IE" sz="1400" dirty="0">
                <a:hlinkClick r:id="rId11"/>
              </a:rPr>
              <a:t>https://www.offalyindependent.ie/2022/08/05/local-victim-of-drowning-tragedy-was-a-fun-loving-guy-who-loved-life/</a:t>
            </a:r>
            <a:endParaRPr lang="en-IE" sz="1400" dirty="0"/>
          </a:p>
          <a:p>
            <a:r>
              <a:rPr lang="en-IE" sz="1400" dirty="0">
                <a:hlinkClick r:id="rId12"/>
              </a:rPr>
              <a:t>https://www.irishtimes.com/ireland/2022/08/11/man-drowns-in-river-barrow-in-carlow/</a:t>
            </a:r>
            <a:endParaRPr lang="en-IE" sz="1400" dirty="0"/>
          </a:p>
          <a:p>
            <a:r>
              <a:rPr lang="en-IE" sz="1400" dirty="0">
                <a:hlinkClick r:id="rId13"/>
              </a:rPr>
              <a:t>https://www.thejournal.ie/drowning/news/</a:t>
            </a:r>
            <a:endParaRPr lang="en-IE" sz="1400" dirty="0"/>
          </a:p>
          <a:p>
            <a:r>
              <a:rPr lang="en-IE" sz="1400" dirty="0">
                <a:hlinkClick r:id="rId14"/>
              </a:rPr>
              <a:t>https://www.irishmirror.ie/news/irish-news/young-man-drowns-tragedy-strikes-27712442</a:t>
            </a:r>
            <a:endParaRPr lang="en-IE" sz="1400" dirty="0"/>
          </a:p>
          <a:p>
            <a:r>
              <a:rPr lang="en-IE" sz="1400" dirty="0">
                <a:hlinkClick r:id="rId15"/>
              </a:rPr>
              <a:t>https://www.irishmirror.ie/news/irish-news/irish-beach-closed-after-body-27721647</a:t>
            </a:r>
            <a:endParaRPr lang="en-IE" sz="1400" dirty="0"/>
          </a:p>
          <a:p>
            <a:r>
              <a:rPr lang="en-IE" sz="1400" dirty="0">
                <a:hlinkClick r:id="rId16"/>
              </a:rPr>
              <a:t>https://www.independent.ie/irish-news/man-49-who-died-after-entering-co-clare-lake-is-remembered-as-the-epitome-of-joy/41911618.html</a:t>
            </a:r>
            <a:endParaRPr lang="en-IE" sz="1400" dirty="0"/>
          </a:p>
          <a:p>
            <a:r>
              <a:rPr lang="en-IE" sz="1400" dirty="0">
                <a:hlinkClick r:id="rId17"/>
              </a:rPr>
              <a:t>https://www.thesun.ie/news/9290580/dublin-canal-gardai-man-body-accident/</a:t>
            </a:r>
            <a:endParaRPr lang="en-IE" sz="1400" dirty="0"/>
          </a:p>
          <a:p>
            <a:r>
              <a:rPr lang="en-IE" sz="1400" dirty="0">
                <a:hlinkClick r:id="rId18"/>
              </a:rPr>
              <a:t>https://www.breakingnews.ie/ireland/drowning-prompts-concern-over-lack-of-barriers-at-royal-canal-in-ballybough-1465397.html</a:t>
            </a:r>
            <a:endParaRPr lang="en-IE" sz="1400" dirty="0"/>
          </a:p>
          <a:p>
            <a:r>
              <a:rPr lang="en-IE" sz="1400" dirty="0">
                <a:hlinkClick r:id="rId19"/>
              </a:rPr>
              <a:t>https://www.dublinlive.ie/news/dublin-news/body-pulled-out-dublin-canal-24829676</a:t>
            </a:r>
            <a:endParaRPr lang="en-IE" sz="1400" dirty="0"/>
          </a:p>
          <a:p>
            <a:r>
              <a:rPr lang="en-IE" sz="1400" dirty="0">
                <a:hlinkClick r:id="rId20"/>
              </a:rPr>
              <a:t>https://www.irishmirror.ie/news/irish-news/limerick-bridge-tragedy-inquest-hears-29821512</a:t>
            </a:r>
            <a:endParaRPr lang="en-IE" sz="1400" dirty="0"/>
          </a:p>
          <a:p>
            <a:r>
              <a:rPr lang="en-IE" sz="1400" dirty="0">
                <a:hlinkClick r:id="rId21"/>
              </a:rPr>
              <a:t>https://www.limerickpost.ie/2022/09/02/man-dies-in-county-limerick-drowning-incident/</a:t>
            </a:r>
            <a:endParaRPr lang="en-IE" sz="1400" dirty="0"/>
          </a:p>
        </p:txBody>
      </p:sp>
    </p:spTree>
    <p:extLst>
      <p:ext uri="{BB962C8B-B14F-4D97-AF65-F5344CB8AC3E}">
        <p14:creationId xmlns:p14="http://schemas.microsoft.com/office/powerpoint/2010/main" val="784550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89664A-05DA-09CA-BEB1-8F3121AD6963}"/>
              </a:ext>
            </a:extLst>
          </p:cNvPr>
          <p:cNvSpPr>
            <a:spLocks noGrp="1"/>
          </p:cNvSpPr>
          <p:nvPr>
            <p:ph type="title"/>
          </p:nvPr>
        </p:nvSpPr>
        <p:spPr>
          <a:xfrm>
            <a:off x="841248" y="334644"/>
            <a:ext cx="10509504" cy="1076914"/>
          </a:xfrm>
        </p:spPr>
        <p:txBody>
          <a:bodyPr anchor="ctr">
            <a:normAutofit/>
          </a:bodyPr>
          <a:lstStyle/>
          <a:p>
            <a:r>
              <a:rPr lang="en-GB" sz="4000" dirty="0"/>
              <a:t>Reference Links</a:t>
            </a:r>
            <a:endParaRPr lang="en-IE" sz="4000" dirty="0"/>
          </a:p>
        </p:txBody>
      </p:sp>
      <p:sp>
        <p:nvSpPr>
          <p:cNvPr id="13"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87BD78A1-3337-18AD-99D6-C64B0951F434}"/>
              </a:ext>
            </a:extLst>
          </p:cNvPr>
          <p:cNvSpPr txBox="1">
            <a:spLocks/>
          </p:cNvSpPr>
          <p:nvPr/>
        </p:nvSpPr>
        <p:spPr>
          <a:xfrm>
            <a:off x="841248" y="1737360"/>
            <a:ext cx="10506456" cy="47859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5" name="TextBox 4">
            <a:extLst>
              <a:ext uri="{FF2B5EF4-FFF2-40B4-BE49-F238E27FC236}">
                <a16:creationId xmlns:a16="http://schemas.microsoft.com/office/drawing/2014/main" id="{0ABEF52D-6133-0393-7115-2ABF2AEC8078}"/>
              </a:ext>
            </a:extLst>
          </p:cNvPr>
          <p:cNvSpPr txBox="1"/>
          <p:nvPr/>
        </p:nvSpPr>
        <p:spPr>
          <a:xfrm>
            <a:off x="841248" y="1876208"/>
            <a:ext cx="10506456" cy="2677656"/>
          </a:xfrm>
          <a:prstGeom prst="rect">
            <a:avLst/>
          </a:prstGeom>
          <a:noFill/>
        </p:spPr>
        <p:txBody>
          <a:bodyPr wrap="square">
            <a:spAutoFit/>
          </a:bodyPr>
          <a:lstStyle/>
          <a:p>
            <a:r>
              <a:rPr lang="en-IE" sz="1400" dirty="0">
                <a:hlinkClick r:id="rId3"/>
              </a:rPr>
              <a:t>https://www.irishmirror.ie/news/irish-news/womans-body-recovered-cork-river-27963088</a:t>
            </a:r>
            <a:endParaRPr lang="en-IE" sz="1400" dirty="0"/>
          </a:p>
          <a:p>
            <a:r>
              <a:rPr lang="en-IE" sz="1400" dirty="0">
                <a:hlinkClick r:id="rId4"/>
              </a:rPr>
              <a:t>https://www.independent.ie/irish-news/he-was-trying-so-hard-to-swim-to-shore-inquest-hears-of-medical-students-tragic-death-swimming-at-howth-beach/41837835.html</a:t>
            </a:r>
            <a:endParaRPr lang="en-IE" sz="1400" dirty="0"/>
          </a:p>
          <a:p>
            <a:r>
              <a:rPr lang="en-GB" sz="1400" dirty="0">
                <a:hlinkClick r:id="rId5"/>
              </a:rPr>
              <a:t>https://www.con-telegraph.ie/2022/10/24/rural-mayo-community-mourns-death-of-man-in-drowning-accident/</a:t>
            </a:r>
            <a:endParaRPr lang="en-GB" sz="1400" dirty="0"/>
          </a:p>
          <a:p>
            <a:r>
              <a:rPr lang="en-GB" sz="1400" dirty="0">
                <a:hlinkClick r:id="rId6"/>
              </a:rPr>
              <a:t>https://www.galwaybeo.ie/news/galway-gardai-discover-body-young-7746589</a:t>
            </a:r>
            <a:endParaRPr lang="en-GB" sz="1400" dirty="0"/>
          </a:p>
          <a:p>
            <a:r>
              <a:rPr lang="en-GB" sz="1400" dirty="0">
                <a:hlinkClick r:id="rId7"/>
              </a:rPr>
              <a:t>https://www.irishmirror.ie/news/irish-news/major-search-operation-underway-after-28466482</a:t>
            </a:r>
            <a:endParaRPr lang="en-GB" sz="1400" dirty="0"/>
          </a:p>
          <a:p>
            <a:r>
              <a:rPr lang="en-GB" sz="1400" dirty="0">
                <a:hlinkClick r:id="rId8"/>
              </a:rPr>
              <a:t>Bray drowning victim Ciarán </a:t>
            </a:r>
            <a:r>
              <a:rPr lang="en-GB" sz="1400" dirty="0" err="1">
                <a:hlinkClick r:id="rId8"/>
              </a:rPr>
              <a:t>Megannety</a:t>
            </a:r>
            <a:r>
              <a:rPr lang="en-GB" sz="1400" dirty="0">
                <a:hlinkClick r:id="rId8"/>
              </a:rPr>
              <a:t> was a kind man who was always keen to help out | Independent.ie</a:t>
            </a:r>
            <a:endParaRPr lang="en-GB" sz="1400" dirty="0"/>
          </a:p>
          <a:p>
            <a:r>
              <a:rPr lang="en-GB" sz="1400" dirty="0">
                <a:hlinkClick r:id="rId6"/>
              </a:rPr>
              <a:t>https://www.galwaybeo.ie/news/galway-gardai-discover-body-young-7746589</a:t>
            </a:r>
            <a:endParaRPr lang="en-GB" sz="1400" dirty="0"/>
          </a:p>
          <a:p>
            <a:r>
              <a:rPr lang="en-GB" sz="1400" dirty="0">
                <a:hlinkClick r:id="rId9"/>
              </a:rPr>
              <a:t>https://www.irishmirror.ie/news/irish-news/man-dies-after-van-enters-28543984</a:t>
            </a:r>
            <a:endParaRPr lang="en-GB" sz="1400" dirty="0"/>
          </a:p>
          <a:p>
            <a:r>
              <a:rPr lang="en-GB" sz="1400" dirty="0">
                <a:hlinkClick r:id="rId10"/>
              </a:rPr>
              <a:t>https://www.irishexaminer.com/news/munster/arid-41015714.html</a:t>
            </a:r>
            <a:endParaRPr lang="en-GB" sz="1400" dirty="0"/>
          </a:p>
          <a:p>
            <a:r>
              <a:rPr lang="en-GB" sz="1400" dirty="0">
                <a:hlinkClick r:id="rId11"/>
              </a:rPr>
              <a:t>https://www.irishtimes.com/ireland/2022/12/29/man-30s-dies-off-the-coast-of-co-galway/</a:t>
            </a:r>
            <a:endParaRPr lang="en-GB" sz="1400" dirty="0"/>
          </a:p>
          <a:p>
            <a:r>
              <a:rPr lang="en-GB" sz="1400" dirty="0">
                <a:hlinkClick r:id="rId12"/>
              </a:rPr>
              <a:t>https://www.midwestradio.ie/index.php/news/63683-tragic-drowning-on-achill-on-new-year-s-eve</a:t>
            </a:r>
            <a:endParaRPr lang="en-GB" sz="1400" dirty="0"/>
          </a:p>
        </p:txBody>
      </p:sp>
    </p:spTree>
    <p:extLst>
      <p:ext uri="{BB962C8B-B14F-4D97-AF65-F5344CB8AC3E}">
        <p14:creationId xmlns:p14="http://schemas.microsoft.com/office/powerpoint/2010/main" val="3661054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F52ACD-7479-1A67-9781-DE01D42A3EAC}"/>
              </a:ext>
            </a:extLst>
          </p:cNvPr>
          <p:cNvSpPr>
            <a:spLocks noGrp="1"/>
          </p:cNvSpPr>
          <p:nvPr>
            <p:ph type="title"/>
          </p:nvPr>
        </p:nvSpPr>
        <p:spPr>
          <a:xfrm>
            <a:off x="841248" y="334644"/>
            <a:ext cx="10509504" cy="1076914"/>
          </a:xfrm>
        </p:spPr>
        <p:txBody>
          <a:bodyPr anchor="ctr">
            <a:normAutofit/>
          </a:bodyPr>
          <a:lstStyle/>
          <a:p>
            <a:r>
              <a:rPr lang="en-GB" sz="4000"/>
              <a:t>2018 to 2022 Drownings Under 18</a:t>
            </a:r>
            <a:endParaRPr lang="en-IE" sz="4000"/>
          </a:p>
        </p:txBody>
      </p:sp>
      <p:sp>
        <p:nvSpPr>
          <p:cNvPr id="26"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logo with a red and blue circle&#10;&#10;Description automatically generated">
            <a:extLst>
              <a:ext uri="{FF2B5EF4-FFF2-40B4-BE49-F238E27FC236}">
                <a16:creationId xmlns:a16="http://schemas.microsoft.com/office/drawing/2014/main" id="{A83ADB49-5B84-4A3E-9B04-FE723DDC26C5}"/>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3985846" y="1737360"/>
            <a:ext cx="4211164" cy="4211164"/>
          </a:xfrm>
          <a:prstGeom prst="rect">
            <a:avLst/>
          </a:prstGeom>
        </p:spPr>
      </p:pic>
      <p:graphicFrame>
        <p:nvGraphicFramePr>
          <p:cNvPr id="4" name="Content Placeholder 3">
            <a:extLst>
              <a:ext uri="{FF2B5EF4-FFF2-40B4-BE49-F238E27FC236}">
                <a16:creationId xmlns:a16="http://schemas.microsoft.com/office/drawing/2014/main" id="{2C575442-BCA5-93CE-41B3-44A018B14707}"/>
              </a:ext>
            </a:extLst>
          </p:cNvPr>
          <p:cNvGraphicFramePr>
            <a:graphicFrameLocks noGrp="1"/>
          </p:cNvGraphicFramePr>
          <p:nvPr>
            <p:ph idx="1"/>
          </p:nvPr>
        </p:nvGraphicFramePr>
        <p:xfrm>
          <a:off x="841247" y="1746203"/>
          <a:ext cx="7182000" cy="4526582"/>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A2B57249-6CCF-1FBB-2049-936F78BE0877}"/>
              </a:ext>
            </a:extLst>
          </p:cNvPr>
          <p:cNvSpPr txBox="1"/>
          <p:nvPr/>
        </p:nvSpPr>
        <p:spPr>
          <a:xfrm>
            <a:off x="8197010" y="2401137"/>
            <a:ext cx="3402000" cy="3216714"/>
          </a:xfrm>
          <a:prstGeom prst="rect">
            <a:avLst/>
          </a:prstGeom>
          <a:noFill/>
        </p:spPr>
        <p:txBody>
          <a:bodyPr wrap="square" rtlCol="0">
            <a:spAutoFit/>
          </a:bodyPr>
          <a:lstStyle/>
          <a:p>
            <a:pPr defTabSz="804672">
              <a:spcAft>
                <a:spcPts val="600"/>
              </a:spcAft>
            </a:pPr>
            <a:r>
              <a:rPr lang="en-GB" sz="1408" kern="1200" dirty="0">
                <a:solidFill>
                  <a:schemeClr val="tx1"/>
                </a:solidFill>
                <a:latin typeface="+mn-lt"/>
                <a:ea typeface="+mn-ea"/>
                <a:cs typeface="+mn-cs"/>
              </a:rPr>
              <a:t>Unsupervised children are seven times more likely to drown regardless of the body of water, gender, or season.</a:t>
            </a:r>
          </a:p>
          <a:p>
            <a:pPr defTabSz="804672">
              <a:spcAft>
                <a:spcPts val="600"/>
              </a:spcAft>
            </a:pPr>
            <a:endParaRPr lang="en-GB" sz="1408" kern="1200" dirty="0">
              <a:solidFill>
                <a:schemeClr val="tx1"/>
              </a:solidFill>
              <a:latin typeface="+mn-lt"/>
              <a:ea typeface="+mn-ea"/>
              <a:cs typeface="+mn-cs"/>
            </a:endParaRPr>
          </a:p>
          <a:p>
            <a:pPr defTabSz="804672">
              <a:spcAft>
                <a:spcPts val="600"/>
              </a:spcAft>
            </a:pPr>
            <a:r>
              <a:rPr lang="en-GB" sz="1408" kern="1200" dirty="0">
                <a:solidFill>
                  <a:schemeClr val="tx1"/>
                </a:solidFill>
                <a:latin typeface="+mn-lt"/>
                <a:ea typeface="+mn-ea"/>
                <a:cs typeface="+mn-cs"/>
              </a:rPr>
              <a:t>Drownings under the age of 18 have remained at a consistent rate over the last 5 years in Ireland totalling 25 drownings.</a:t>
            </a:r>
          </a:p>
          <a:p>
            <a:pPr defTabSz="804672">
              <a:spcAft>
                <a:spcPts val="600"/>
              </a:spcAft>
            </a:pPr>
            <a:endParaRPr lang="en-GB" sz="1408" kern="1200" dirty="0">
              <a:solidFill>
                <a:schemeClr val="tx1"/>
              </a:solidFill>
              <a:latin typeface="+mn-lt"/>
              <a:ea typeface="+mn-ea"/>
              <a:cs typeface="+mn-cs"/>
            </a:endParaRPr>
          </a:p>
          <a:p>
            <a:pPr defTabSz="804672">
              <a:spcAft>
                <a:spcPts val="600"/>
              </a:spcAft>
            </a:pPr>
            <a:r>
              <a:rPr lang="en-GB" sz="1408" kern="1200" dirty="0">
                <a:solidFill>
                  <a:schemeClr val="tx1"/>
                </a:solidFill>
                <a:latin typeface="+mn-lt"/>
                <a:ea typeface="+mn-ea"/>
                <a:cs typeface="+mn-cs"/>
              </a:rPr>
              <a:t>Notably in the same period, several more drownings involving Irish children occurred while overseas, primarily in Spain. These overseas drownings are not included in this graph.</a:t>
            </a:r>
            <a:endParaRPr lang="en-GB" sz="1600" dirty="0"/>
          </a:p>
        </p:txBody>
      </p:sp>
    </p:spTree>
    <p:extLst>
      <p:ext uri="{BB962C8B-B14F-4D97-AF65-F5344CB8AC3E}">
        <p14:creationId xmlns:p14="http://schemas.microsoft.com/office/powerpoint/2010/main" val="1108166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F52ACD-7479-1A67-9781-DE01D42A3EAC}"/>
              </a:ext>
            </a:extLst>
          </p:cNvPr>
          <p:cNvSpPr>
            <a:spLocks noGrp="1"/>
          </p:cNvSpPr>
          <p:nvPr>
            <p:ph type="title"/>
          </p:nvPr>
        </p:nvSpPr>
        <p:spPr>
          <a:xfrm>
            <a:off x="841248" y="334644"/>
            <a:ext cx="10509504" cy="1076914"/>
          </a:xfrm>
        </p:spPr>
        <p:txBody>
          <a:bodyPr anchor="ctr">
            <a:normAutofit/>
          </a:bodyPr>
          <a:lstStyle/>
          <a:p>
            <a:r>
              <a:rPr lang="en-GB" sz="4000"/>
              <a:t>2018 to 2022 Drownings 18 to 59</a:t>
            </a:r>
            <a:endParaRPr lang="en-IE" sz="4000"/>
          </a:p>
        </p:txBody>
      </p:sp>
      <p:sp>
        <p:nvSpPr>
          <p:cNvPr id="13"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logo with a red and blue circle&#10;&#10;Description automatically generated">
            <a:extLst>
              <a:ext uri="{FF2B5EF4-FFF2-40B4-BE49-F238E27FC236}">
                <a16:creationId xmlns:a16="http://schemas.microsoft.com/office/drawing/2014/main" id="{2956B50A-D1AF-8796-C5CF-0A5A367B84A5}"/>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4020761" y="1737360"/>
            <a:ext cx="4141333" cy="4141333"/>
          </a:xfrm>
          <a:prstGeom prst="rect">
            <a:avLst/>
          </a:prstGeom>
        </p:spPr>
      </p:pic>
      <p:graphicFrame>
        <p:nvGraphicFramePr>
          <p:cNvPr id="4" name="Content Placeholder 3">
            <a:extLst>
              <a:ext uri="{FF2B5EF4-FFF2-40B4-BE49-F238E27FC236}">
                <a16:creationId xmlns:a16="http://schemas.microsoft.com/office/drawing/2014/main" id="{2C575442-BCA5-93CE-41B3-44A018B14707}"/>
              </a:ext>
            </a:extLst>
          </p:cNvPr>
          <p:cNvGraphicFramePr>
            <a:graphicFrameLocks noGrp="1"/>
          </p:cNvGraphicFramePr>
          <p:nvPr>
            <p:ph idx="1"/>
            <p:extLst>
              <p:ext uri="{D42A27DB-BD31-4B8C-83A1-F6EECF244321}">
                <p14:modId xmlns:p14="http://schemas.microsoft.com/office/powerpoint/2010/main" val="1081304345"/>
              </p:ext>
            </p:extLst>
          </p:nvPr>
        </p:nvGraphicFramePr>
        <p:xfrm>
          <a:off x="841247" y="1737359"/>
          <a:ext cx="7183367" cy="45252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F607B1C8-77DC-674E-AA5C-9C0339CD69E1}"/>
              </a:ext>
            </a:extLst>
          </p:cNvPr>
          <p:cNvSpPr txBox="1"/>
          <p:nvPr/>
        </p:nvSpPr>
        <p:spPr>
          <a:xfrm>
            <a:off x="8162094" y="1884422"/>
            <a:ext cx="3402807" cy="3847207"/>
          </a:xfrm>
          <a:prstGeom prst="rect">
            <a:avLst/>
          </a:prstGeom>
          <a:noFill/>
        </p:spPr>
        <p:txBody>
          <a:bodyPr wrap="square" rtlCol="0">
            <a:spAutoFit/>
          </a:bodyPr>
          <a:lstStyle/>
          <a:p>
            <a:pPr defTabSz="786384">
              <a:spcAft>
                <a:spcPts val="600"/>
              </a:spcAft>
            </a:pPr>
            <a:r>
              <a:rPr lang="en-GB" sz="1200" kern="1200" dirty="0">
                <a:solidFill>
                  <a:schemeClr val="tx1"/>
                </a:solidFill>
                <a:latin typeface="+mn-lt"/>
                <a:ea typeface="+mn-ea"/>
                <a:cs typeface="+mn-cs"/>
              </a:rPr>
              <a:t>Alcohol consumption during water-based activity increases the likelihood of drowning by 33% and is most prominent for individuals between 20 and 39.</a:t>
            </a:r>
          </a:p>
          <a:p>
            <a:pPr defTabSz="786384">
              <a:spcAft>
                <a:spcPts val="600"/>
              </a:spcAft>
            </a:pPr>
            <a:endParaRPr lang="en-GB" sz="1200" kern="1200" dirty="0">
              <a:solidFill>
                <a:schemeClr val="tx1"/>
              </a:solidFill>
              <a:latin typeface="+mn-lt"/>
              <a:ea typeface="+mn-ea"/>
              <a:cs typeface="+mn-cs"/>
            </a:endParaRPr>
          </a:p>
          <a:p>
            <a:pPr defTabSz="786384">
              <a:spcAft>
                <a:spcPts val="600"/>
              </a:spcAft>
            </a:pPr>
            <a:r>
              <a:rPr lang="en-GB" sz="1200" kern="1200" dirty="0">
                <a:solidFill>
                  <a:schemeClr val="tx1"/>
                </a:solidFill>
                <a:latin typeface="+mn-lt"/>
                <a:ea typeface="+mn-ea"/>
                <a:cs typeface="+mn-cs"/>
              </a:rPr>
              <a:t>Unplanned entry to water while walking/hiking contributes the highest number of accidental drownings for all age groups.</a:t>
            </a:r>
          </a:p>
          <a:p>
            <a:pPr defTabSz="786384">
              <a:spcAft>
                <a:spcPts val="600"/>
              </a:spcAft>
            </a:pPr>
            <a:endParaRPr lang="en-GB" sz="1200" kern="1200" dirty="0">
              <a:solidFill>
                <a:schemeClr val="tx1"/>
              </a:solidFill>
              <a:latin typeface="+mn-lt"/>
              <a:ea typeface="+mn-ea"/>
              <a:cs typeface="+mn-cs"/>
            </a:endParaRPr>
          </a:p>
          <a:p>
            <a:pPr defTabSz="786384">
              <a:spcAft>
                <a:spcPts val="600"/>
              </a:spcAft>
            </a:pPr>
            <a:r>
              <a:rPr lang="en-GB" sz="1200" kern="1200" dirty="0">
                <a:solidFill>
                  <a:schemeClr val="tx1"/>
                </a:solidFill>
                <a:latin typeface="+mn-lt"/>
                <a:ea typeface="+mn-ea"/>
                <a:cs typeface="+mn-cs"/>
              </a:rPr>
              <a:t>Individuals aged 30 to 39 have reduced in drowning events by 10% over the last three years.</a:t>
            </a:r>
          </a:p>
          <a:p>
            <a:pPr defTabSz="786384">
              <a:spcAft>
                <a:spcPts val="600"/>
              </a:spcAft>
            </a:pPr>
            <a:endParaRPr lang="en-GB" sz="1200" kern="1200" dirty="0">
              <a:solidFill>
                <a:schemeClr val="tx1"/>
              </a:solidFill>
              <a:latin typeface="+mn-lt"/>
              <a:ea typeface="+mn-ea"/>
              <a:cs typeface="+mn-cs"/>
            </a:endParaRPr>
          </a:p>
          <a:p>
            <a:pPr defTabSz="786384">
              <a:spcAft>
                <a:spcPts val="600"/>
              </a:spcAft>
            </a:pPr>
            <a:r>
              <a:rPr lang="en-GB" sz="1200" kern="1200" dirty="0">
                <a:solidFill>
                  <a:schemeClr val="tx1"/>
                </a:solidFill>
                <a:latin typeface="+mn-lt"/>
                <a:ea typeface="+mn-ea"/>
                <a:cs typeface="+mn-cs"/>
              </a:rPr>
              <a:t>Over five years the rate of suicide has been stable with the most at risk group being those aged 30 to 39 accounting for 44% of all deaths by suicide.</a:t>
            </a:r>
          </a:p>
          <a:p>
            <a:pPr defTabSz="786384">
              <a:spcAft>
                <a:spcPts val="600"/>
              </a:spcAft>
            </a:pPr>
            <a:endParaRPr lang="en-GB" sz="1200" dirty="0"/>
          </a:p>
          <a:p>
            <a:pPr defTabSz="786384">
              <a:spcAft>
                <a:spcPts val="600"/>
              </a:spcAft>
            </a:pPr>
            <a:r>
              <a:rPr lang="en-GB" sz="1200" dirty="0"/>
              <a:t>53% of deaths of those aged 18 to 19 are by suicide, making them the most at risk group.</a:t>
            </a:r>
            <a:endParaRPr lang="en-GB" sz="1400" dirty="0"/>
          </a:p>
        </p:txBody>
      </p:sp>
    </p:spTree>
    <p:extLst>
      <p:ext uri="{BB962C8B-B14F-4D97-AF65-F5344CB8AC3E}">
        <p14:creationId xmlns:p14="http://schemas.microsoft.com/office/powerpoint/2010/main" val="420843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F52ACD-7479-1A67-9781-DE01D42A3EAC}"/>
              </a:ext>
            </a:extLst>
          </p:cNvPr>
          <p:cNvSpPr>
            <a:spLocks noGrp="1"/>
          </p:cNvSpPr>
          <p:nvPr>
            <p:ph type="title"/>
          </p:nvPr>
        </p:nvSpPr>
        <p:spPr>
          <a:xfrm>
            <a:off x="841248" y="334644"/>
            <a:ext cx="10509504" cy="1076914"/>
          </a:xfrm>
        </p:spPr>
        <p:txBody>
          <a:bodyPr anchor="ctr">
            <a:normAutofit/>
          </a:bodyPr>
          <a:lstStyle/>
          <a:p>
            <a:r>
              <a:rPr lang="en-GB" sz="4000"/>
              <a:t>2018 to 2022 Drownings Over 60</a:t>
            </a:r>
            <a:endParaRPr lang="en-IE" sz="4000"/>
          </a:p>
        </p:txBody>
      </p:sp>
      <p:sp>
        <p:nvSpPr>
          <p:cNvPr id="13"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logo with a red and blue circle&#10;&#10;Description automatically generated">
            <a:extLst>
              <a:ext uri="{FF2B5EF4-FFF2-40B4-BE49-F238E27FC236}">
                <a16:creationId xmlns:a16="http://schemas.microsoft.com/office/drawing/2014/main" id="{0D11A414-8966-0A90-48AB-1CEEFAD6875E}"/>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3985845" y="1737360"/>
            <a:ext cx="4211164" cy="4211164"/>
          </a:xfrm>
          <a:prstGeom prst="rect">
            <a:avLst/>
          </a:prstGeom>
        </p:spPr>
      </p:pic>
      <p:graphicFrame>
        <p:nvGraphicFramePr>
          <p:cNvPr id="4" name="Content Placeholder 3">
            <a:extLst>
              <a:ext uri="{FF2B5EF4-FFF2-40B4-BE49-F238E27FC236}">
                <a16:creationId xmlns:a16="http://schemas.microsoft.com/office/drawing/2014/main" id="{2C575442-BCA5-93CE-41B3-44A018B14707}"/>
              </a:ext>
            </a:extLst>
          </p:cNvPr>
          <p:cNvGraphicFramePr>
            <a:graphicFrameLocks noGrp="1"/>
          </p:cNvGraphicFramePr>
          <p:nvPr>
            <p:ph idx="1"/>
            <p:extLst>
              <p:ext uri="{D42A27DB-BD31-4B8C-83A1-F6EECF244321}">
                <p14:modId xmlns:p14="http://schemas.microsoft.com/office/powerpoint/2010/main" val="2419069317"/>
              </p:ext>
            </p:extLst>
          </p:nvPr>
        </p:nvGraphicFramePr>
        <p:xfrm>
          <a:off x="835150" y="1737360"/>
          <a:ext cx="7182000" cy="45252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AD2EDF36-CE9F-413E-C050-1DD81837AF17}"/>
              </a:ext>
            </a:extLst>
          </p:cNvPr>
          <p:cNvSpPr txBox="1"/>
          <p:nvPr/>
        </p:nvSpPr>
        <p:spPr>
          <a:xfrm>
            <a:off x="8017150" y="2344954"/>
            <a:ext cx="3402000" cy="3000052"/>
          </a:xfrm>
          <a:prstGeom prst="rect">
            <a:avLst/>
          </a:prstGeom>
          <a:noFill/>
        </p:spPr>
        <p:txBody>
          <a:bodyPr wrap="square" rtlCol="0">
            <a:spAutoFit/>
          </a:bodyPr>
          <a:lstStyle/>
          <a:p>
            <a:pPr defTabSz="804672">
              <a:spcAft>
                <a:spcPts val="600"/>
              </a:spcAft>
            </a:pPr>
            <a:r>
              <a:rPr lang="en-GB" sz="1408" kern="1200" dirty="0">
                <a:solidFill>
                  <a:schemeClr val="tx1"/>
                </a:solidFill>
                <a:latin typeface="+mn-lt"/>
                <a:ea typeface="+mn-ea"/>
                <a:cs typeface="+mn-cs"/>
              </a:rPr>
              <a:t>Individuals aged 60 to 69 are the second most at risk group for deaths by suicide, 41% of deaths by suicide are in this group.</a:t>
            </a:r>
          </a:p>
          <a:p>
            <a:pPr defTabSz="804672">
              <a:spcAft>
                <a:spcPts val="600"/>
              </a:spcAft>
            </a:pPr>
            <a:endParaRPr lang="en-GB" sz="1408" kern="1200" dirty="0">
              <a:solidFill>
                <a:schemeClr val="tx1"/>
              </a:solidFill>
              <a:latin typeface="+mn-lt"/>
              <a:ea typeface="+mn-ea"/>
              <a:cs typeface="+mn-cs"/>
            </a:endParaRPr>
          </a:p>
          <a:p>
            <a:pPr defTabSz="804672">
              <a:spcAft>
                <a:spcPts val="600"/>
              </a:spcAft>
            </a:pPr>
            <a:r>
              <a:rPr lang="en-GB" sz="1408" kern="1200" dirty="0">
                <a:solidFill>
                  <a:schemeClr val="tx1"/>
                </a:solidFill>
                <a:latin typeface="+mn-lt"/>
                <a:ea typeface="+mn-ea"/>
                <a:cs typeface="+mn-cs"/>
              </a:rPr>
              <a:t>Alcohol consumption during water-based activities increase risk of drowning by 38% for individuals aged between 60 and 79.</a:t>
            </a:r>
          </a:p>
          <a:p>
            <a:pPr defTabSz="804672">
              <a:spcAft>
                <a:spcPts val="600"/>
              </a:spcAft>
            </a:pPr>
            <a:endParaRPr lang="en-GB" sz="1408" kern="1200" dirty="0">
              <a:solidFill>
                <a:schemeClr val="tx1"/>
              </a:solidFill>
              <a:latin typeface="+mn-lt"/>
              <a:ea typeface="+mn-ea"/>
              <a:cs typeface="+mn-cs"/>
            </a:endParaRPr>
          </a:p>
          <a:p>
            <a:pPr defTabSz="804672">
              <a:spcAft>
                <a:spcPts val="600"/>
              </a:spcAft>
            </a:pPr>
            <a:r>
              <a:rPr lang="en-GB" sz="1408" kern="1200" dirty="0">
                <a:solidFill>
                  <a:schemeClr val="tx1"/>
                </a:solidFill>
                <a:latin typeface="+mn-lt"/>
                <a:ea typeface="+mn-ea"/>
                <a:cs typeface="+mn-cs"/>
              </a:rPr>
              <a:t>Unplanned entry to water while walking/hiking contributes the highest number of accidental drownings for all age groups.</a:t>
            </a:r>
            <a:endParaRPr lang="en-GB" sz="1600" dirty="0"/>
          </a:p>
        </p:txBody>
      </p:sp>
    </p:spTree>
    <p:extLst>
      <p:ext uri="{BB962C8B-B14F-4D97-AF65-F5344CB8AC3E}">
        <p14:creationId xmlns:p14="http://schemas.microsoft.com/office/powerpoint/2010/main" val="1801307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D18769-452F-4933-D6EF-197C41C7DEED}"/>
              </a:ext>
            </a:extLst>
          </p:cNvPr>
          <p:cNvSpPr>
            <a:spLocks noGrp="1"/>
          </p:cNvSpPr>
          <p:nvPr>
            <p:ph type="title"/>
          </p:nvPr>
        </p:nvSpPr>
        <p:spPr>
          <a:xfrm>
            <a:off x="841248" y="334644"/>
            <a:ext cx="10509504" cy="1076914"/>
          </a:xfrm>
        </p:spPr>
        <p:txBody>
          <a:bodyPr anchor="ctr">
            <a:normAutofit/>
          </a:bodyPr>
          <a:lstStyle/>
          <a:p>
            <a:r>
              <a:rPr lang="en-GB" sz="4000"/>
              <a:t>Total Volume of Drownings By Reported Gender</a:t>
            </a:r>
            <a:endParaRPr lang="en-IE" sz="4000"/>
          </a:p>
        </p:txBody>
      </p:sp>
      <p:sp>
        <p:nvSpPr>
          <p:cNvPr id="12" name="Rectangle 11">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logo with a red and blue circle&#10;&#10;Description automatically generated">
            <a:extLst>
              <a:ext uri="{FF2B5EF4-FFF2-40B4-BE49-F238E27FC236}">
                <a16:creationId xmlns:a16="http://schemas.microsoft.com/office/drawing/2014/main" id="{156249B7-B4DF-928C-FE25-CA9A6E005D21}"/>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3985846" y="1737360"/>
            <a:ext cx="4211164" cy="4211164"/>
          </a:xfrm>
          <a:prstGeom prst="rect">
            <a:avLst/>
          </a:prstGeom>
        </p:spPr>
      </p:pic>
      <p:graphicFrame>
        <p:nvGraphicFramePr>
          <p:cNvPr id="4" name="Content Placeholder 3">
            <a:extLst>
              <a:ext uri="{FF2B5EF4-FFF2-40B4-BE49-F238E27FC236}">
                <a16:creationId xmlns:a16="http://schemas.microsoft.com/office/drawing/2014/main" id="{DDFA170B-4052-F038-5B13-BE5F48F373FE}"/>
              </a:ext>
            </a:extLst>
          </p:cNvPr>
          <p:cNvGraphicFramePr>
            <a:graphicFrameLocks noGrp="1"/>
          </p:cNvGraphicFramePr>
          <p:nvPr>
            <p:ph idx="1"/>
            <p:extLst>
              <p:ext uri="{D42A27DB-BD31-4B8C-83A1-F6EECF244321}">
                <p14:modId xmlns:p14="http://schemas.microsoft.com/office/powerpoint/2010/main" val="2808147197"/>
              </p:ext>
            </p:extLst>
          </p:nvPr>
        </p:nvGraphicFramePr>
        <p:xfrm>
          <a:off x="841248" y="1736692"/>
          <a:ext cx="7182000" cy="45252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E1B8B073-5F77-64B9-266F-869EAC1DAD14}"/>
              </a:ext>
            </a:extLst>
          </p:cNvPr>
          <p:cNvSpPr txBox="1"/>
          <p:nvPr/>
        </p:nvSpPr>
        <p:spPr>
          <a:xfrm>
            <a:off x="8024771" y="2961514"/>
            <a:ext cx="3402000" cy="1762855"/>
          </a:xfrm>
          <a:prstGeom prst="rect">
            <a:avLst/>
          </a:prstGeom>
          <a:noFill/>
        </p:spPr>
        <p:txBody>
          <a:bodyPr wrap="square" rtlCol="0">
            <a:spAutoFit/>
          </a:bodyPr>
          <a:lstStyle/>
          <a:p>
            <a:pPr defTabSz="804672">
              <a:spcAft>
                <a:spcPts val="600"/>
              </a:spcAft>
            </a:pPr>
            <a:r>
              <a:rPr lang="en-GB" sz="1408" kern="1200" dirty="0">
                <a:solidFill>
                  <a:schemeClr val="tx1"/>
                </a:solidFill>
                <a:latin typeface="+mn-lt"/>
                <a:ea typeface="+mn-ea"/>
                <a:cs typeface="+mn-cs"/>
              </a:rPr>
              <a:t>Males consistently represent 60 to 75% of all drowning incidents and is not influenced by age or activity.</a:t>
            </a:r>
          </a:p>
          <a:p>
            <a:pPr defTabSz="804672">
              <a:spcAft>
                <a:spcPts val="600"/>
              </a:spcAft>
            </a:pPr>
            <a:endParaRPr lang="en-GB" sz="1408" dirty="0"/>
          </a:p>
          <a:p>
            <a:pPr defTabSz="804672">
              <a:spcAft>
                <a:spcPts val="600"/>
              </a:spcAft>
            </a:pPr>
            <a:r>
              <a:rPr lang="en-GB" sz="1408" dirty="0"/>
              <a:t>Female drownings have steadily decreased over the last five years totalling 30% reduction.</a:t>
            </a:r>
            <a:endParaRPr lang="en-GB" sz="1600" dirty="0"/>
          </a:p>
        </p:txBody>
      </p:sp>
    </p:spTree>
    <p:extLst>
      <p:ext uri="{BB962C8B-B14F-4D97-AF65-F5344CB8AC3E}">
        <p14:creationId xmlns:p14="http://schemas.microsoft.com/office/powerpoint/2010/main" val="3884141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25A62-199B-CD65-6982-81E2C7D0B162}"/>
              </a:ext>
            </a:extLst>
          </p:cNvPr>
          <p:cNvSpPr>
            <a:spLocks noGrp="1"/>
          </p:cNvSpPr>
          <p:nvPr>
            <p:ph type="title"/>
          </p:nvPr>
        </p:nvSpPr>
        <p:spPr>
          <a:xfrm>
            <a:off x="841248" y="334644"/>
            <a:ext cx="10509504" cy="1076914"/>
          </a:xfrm>
        </p:spPr>
        <p:txBody>
          <a:bodyPr anchor="ctr">
            <a:normAutofit/>
          </a:bodyPr>
          <a:lstStyle/>
          <a:p>
            <a:r>
              <a:rPr lang="en-GB" sz="4000"/>
              <a:t>Classification of Drowning by Gender</a:t>
            </a:r>
            <a:endParaRPr lang="en-IE" sz="4000"/>
          </a:p>
        </p:txBody>
      </p:sp>
      <p:sp>
        <p:nvSpPr>
          <p:cNvPr id="13"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logo with a red and blue circle&#10;&#10;Description automatically generated">
            <a:extLst>
              <a:ext uri="{FF2B5EF4-FFF2-40B4-BE49-F238E27FC236}">
                <a16:creationId xmlns:a16="http://schemas.microsoft.com/office/drawing/2014/main" id="{3C389C1D-F776-9C60-D29F-18369C8A6262}"/>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3988541" y="1737360"/>
            <a:ext cx="4211164" cy="4211164"/>
          </a:xfrm>
          <a:prstGeom prst="rect">
            <a:avLst/>
          </a:prstGeom>
        </p:spPr>
      </p:pic>
      <p:graphicFrame>
        <p:nvGraphicFramePr>
          <p:cNvPr id="4" name="Content Placeholder 3">
            <a:extLst>
              <a:ext uri="{FF2B5EF4-FFF2-40B4-BE49-F238E27FC236}">
                <a16:creationId xmlns:a16="http://schemas.microsoft.com/office/drawing/2014/main" id="{ACC22DDA-89DC-4AB9-9601-002D6EA43F16}"/>
              </a:ext>
            </a:extLst>
          </p:cNvPr>
          <p:cNvGraphicFramePr>
            <a:graphicFrameLocks noGrp="1"/>
          </p:cNvGraphicFramePr>
          <p:nvPr>
            <p:ph idx="1"/>
            <p:extLst>
              <p:ext uri="{D42A27DB-BD31-4B8C-83A1-F6EECF244321}">
                <p14:modId xmlns:p14="http://schemas.microsoft.com/office/powerpoint/2010/main" val="3303903483"/>
              </p:ext>
            </p:extLst>
          </p:nvPr>
        </p:nvGraphicFramePr>
        <p:xfrm>
          <a:off x="841248" y="1737360"/>
          <a:ext cx="7182000" cy="45252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41DEF534-FB59-BF4C-D4BE-872E7263174F}"/>
              </a:ext>
            </a:extLst>
          </p:cNvPr>
          <p:cNvSpPr txBox="1"/>
          <p:nvPr/>
        </p:nvSpPr>
        <p:spPr>
          <a:xfrm>
            <a:off x="8199705" y="2089693"/>
            <a:ext cx="3402000" cy="4037516"/>
          </a:xfrm>
          <a:prstGeom prst="rect">
            <a:avLst/>
          </a:prstGeom>
          <a:noFill/>
        </p:spPr>
        <p:txBody>
          <a:bodyPr wrap="square" rtlCol="0">
            <a:spAutoFit/>
          </a:bodyPr>
          <a:lstStyle/>
          <a:p>
            <a:pPr defTabSz="708111">
              <a:spcAft>
                <a:spcPts val="528"/>
              </a:spcAft>
            </a:pPr>
            <a:r>
              <a:rPr lang="en-GB" sz="1410" kern="1200" dirty="0">
                <a:solidFill>
                  <a:schemeClr val="tx1"/>
                </a:solidFill>
                <a:latin typeface="+mn-lt"/>
                <a:ea typeface="+mn-ea"/>
                <a:cs typeface="+mn-cs"/>
              </a:rPr>
              <a:t>Almost all suicides include a missing persons report and a preexisting medical condition. Early intervention for the medical conditions and early reporting of missing</a:t>
            </a:r>
            <a:r>
              <a:rPr lang="en-GB" sz="1410" dirty="0"/>
              <a:t> persons</a:t>
            </a:r>
            <a:r>
              <a:rPr lang="en-GB" sz="1410" kern="1200" dirty="0">
                <a:solidFill>
                  <a:schemeClr val="tx1"/>
                </a:solidFill>
                <a:latin typeface="+mn-lt"/>
                <a:ea typeface="+mn-ea"/>
                <a:cs typeface="+mn-cs"/>
              </a:rPr>
              <a:t> are critical to reduce deaths by suicide.</a:t>
            </a:r>
          </a:p>
          <a:p>
            <a:pPr defTabSz="708111">
              <a:spcAft>
                <a:spcPts val="528"/>
              </a:spcAft>
            </a:pPr>
            <a:endParaRPr lang="en-GB" sz="1410" kern="1200" dirty="0">
              <a:solidFill>
                <a:schemeClr val="tx1"/>
              </a:solidFill>
              <a:latin typeface="+mn-lt"/>
              <a:ea typeface="+mn-ea"/>
              <a:cs typeface="+mn-cs"/>
            </a:endParaRPr>
          </a:p>
          <a:p>
            <a:pPr defTabSz="708111">
              <a:spcAft>
                <a:spcPts val="528"/>
              </a:spcAft>
            </a:pPr>
            <a:r>
              <a:rPr lang="en-GB" sz="1410" kern="1200" dirty="0">
                <a:solidFill>
                  <a:schemeClr val="tx1"/>
                </a:solidFill>
                <a:latin typeface="+mn-lt"/>
                <a:ea typeface="+mn-ea"/>
                <a:cs typeface="+mn-cs"/>
              </a:rPr>
              <a:t>Female drownings are often at parity between accidental and suicide over the last five years.</a:t>
            </a:r>
          </a:p>
          <a:p>
            <a:pPr defTabSz="708111">
              <a:spcAft>
                <a:spcPts val="528"/>
              </a:spcAft>
            </a:pPr>
            <a:endParaRPr lang="en-GB" sz="1410" dirty="0"/>
          </a:p>
          <a:p>
            <a:pPr defTabSz="708111">
              <a:spcAft>
                <a:spcPts val="528"/>
              </a:spcAft>
            </a:pPr>
            <a:r>
              <a:rPr lang="en-GB" sz="1410" dirty="0"/>
              <a:t>Overall, females often engage in activities with added safety preparation, including additional participants. Males should be targeted with campaigns to engage in activities with additional participants and safety precautions.</a:t>
            </a:r>
          </a:p>
        </p:txBody>
      </p:sp>
    </p:spTree>
    <p:extLst>
      <p:ext uri="{BB962C8B-B14F-4D97-AF65-F5344CB8AC3E}">
        <p14:creationId xmlns:p14="http://schemas.microsoft.com/office/powerpoint/2010/main" val="4121862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137471-1994-1EED-A11C-5C15B200E087}"/>
              </a:ext>
            </a:extLst>
          </p:cNvPr>
          <p:cNvSpPr>
            <a:spLocks noGrp="1"/>
          </p:cNvSpPr>
          <p:nvPr>
            <p:ph type="title"/>
          </p:nvPr>
        </p:nvSpPr>
        <p:spPr>
          <a:xfrm>
            <a:off x="841248" y="334644"/>
            <a:ext cx="10509504" cy="1076914"/>
          </a:xfrm>
        </p:spPr>
        <p:txBody>
          <a:bodyPr anchor="ctr">
            <a:normAutofit/>
          </a:bodyPr>
          <a:lstStyle/>
          <a:p>
            <a:r>
              <a:rPr lang="en-GB" sz="4000"/>
              <a:t>Drownings by Bodies of Water</a:t>
            </a:r>
            <a:endParaRPr lang="en-IE" sz="4000"/>
          </a:p>
        </p:txBody>
      </p:sp>
      <p:sp>
        <p:nvSpPr>
          <p:cNvPr id="13"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logo with a red and blue circle&#10;&#10;Description automatically generated">
            <a:extLst>
              <a:ext uri="{FF2B5EF4-FFF2-40B4-BE49-F238E27FC236}">
                <a16:creationId xmlns:a16="http://schemas.microsoft.com/office/drawing/2014/main" id="{31B22222-E9A6-316C-1240-6DDC62D1A57E}"/>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3876243" y="1737360"/>
            <a:ext cx="4211164" cy="4211164"/>
          </a:xfrm>
          <a:prstGeom prst="rect">
            <a:avLst/>
          </a:prstGeom>
        </p:spPr>
      </p:pic>
      <p:graphicFrame>
        <p:nvGraphicFramePr>
          <p:cNvPr id="4" name="Content Placeholder 3">
            <a:extLst>
              <a:ext uri="{FF2B5EF4-FFF2-40B4-BE49-F238E27FC236}">
                <a16:creationId xmlns:a16="http://schemas.microsoft.com/office/drawing/2014/main" id="{3ABB76B6-3449-6EF9-B7F7-35A0C4D5795E}"/>
              </a:ext>
            </a:extLst>
          </p:cNvPr>
          <p:cNvGraphicFramePr>
            <a:graphicFrameLocks noGrp="1"/>
          </p:cNvGraphicFramePr>
          <p:nvPr>
            <p:ph idx="1"/>
            <p:extLst>
              <p:ext uri="{D42A27DB-BD31-4B8C-83A1-F6EECF244321}">
                <p14:modId xmlns:p14="http://schemas.microsoft.com/office/powerpoint/2010/main" val="2052624895"/>
              </p:ext>
            </p:extLst>
          </p:nvPr>
        </p:nvGraphicFramePr>
        <p:xfrm>
          <a:off x="841248" y="1737358"/>
          <a:ext cx="7182000" cy="45252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5E00437E-9E62-95C8-8C21-AAE7D598BAE4}"/>
              </a:ext>
            </a:extLst>
          </p:cNvPr>
          <p:cNvSpPr txBox="1"/>
          <p:nvPr/>
        </p:nvSpPr>
        <p:spPr>
          <a:xfrm>
            <a:off x="7945704" y="1591607"/>
            <a:ext cx="3402000" cy="5033686"/>
          </a:xfrm>
          <a:prstGeom prst="rect">
            <a:avLst/>
          </a:prstGeom>
          <a:noFill/>
        </p:spPr>
        <p:txBody>
          <a:bodyPr wrap="square" rtlCol="0">
            <a:spAutoFit/>
          </a:bodyPr>
          <a:lstStyle/>
          <a:p>
            <a:pPr defTabSz="623138">
              <a:spcAft>
                <a:spcPts val="465"/>
              </a:spcAft>
            </a:pPr>
            <a:r>
              <a:rPr lang="en-GB" sz="1410" dirty="0"/>
              <a:t>16 of the 18 drownings in pools/ponds are individuals unsupervised under the age of 18. These are often a garden feature, swimming pool or child’s pool.</a:t>
            </a:r>
          </a:p>
          <a:p>
            <a:pPr defTabSz="623138">
              <a:spcAft>
                <a:spcPts val="465"/>
              </a:spcAft>
            </a:pPr>
            <a:endParaRPr lang="en-GB" sz="1410" kern="1200" dirty="0">
              <a:solidFill>
                <a:schemeClr val="tx1"/>
              </a:solidFill>
              <a:latin typeface="+mn-lt"/>
              <a:ea typeface="+mn-ea"/>
              <a:cs typeface="+mn-cs"/>
            </a:endParaRPr>
          </a:p>
          <a:p>
            <a:pPr defTabSz="623138">
              <a:spcAft>
                <a:spcPts val="465"/>
              </a:spcAft>
            </a:pPr>
            <a:r>
              <a:rPr lang="en-GB" sz="1410" dirty="0"/>
              <a:t>Almost all drownings in the other category (drains, slurry pits, tanks/wells, containers, etc.) are work or farm activity related and occurred while there was no supervision.</a:t>
            </a:r>
          </a:p>
          <a:p>
            <a:pPr defTabSz="623138">
              <a:spcAft>
                <a:spcPts val="465"/>
              </a:spcAft>
            </a:pPr>
            <a:endParaRPr lang="en-GB" sz="1410" kern="1200" dirty="0">
              <a:solidFill>
                <a:schemeClr val="tx1"/>
              </a:solidFill>
              <a:latin typeface="+mn-lt"/>
              <a:ea typeface="+mn-ea"/>
              <a:cs typeface="+mn-cs"/>
            </a:endParaRPr>
          </a:p>
          <a:p>
            <a:pPr defTabSz="623138">
              <a:spcAft>
                <a:spcPts val="465"/>
              </a:spcAft>
            </a:pPr>
            <a:r>
              <a:rPr lang="en-GB" sz="1410" kern="1200" dirty="0">
                <a:solidFill>
                  <a:schemeClr val="tx1"/>
                </a:solidFill>
                <a:latin typeface="+mn-lt"/>
                <a:ea typeface="+mn-ea"/>
                <a:cs typeface="+mn-cs"/>
              </a:rPr>
              <a:t>78% of accidental drownings in fresh water were the result of unplanned entry during non-water-based activities such as walking/hiking, cycling, playing, and sport. It regularly occurs with slippery/unstable surfaces and acquired injuries.</a:t>
            </a:r>
          </a:p>
          <a:p>
            <a:pPr defTabSz="623138">
              <a:spcAft>
                <a:spcPts val="465"/>
              </a:spcAft>
            </a:pPr>
            <a:endParaRPr lang="en-GB" sz="1410" dirty="0"/>
          </a:p>
          <a:p>
            <a:pPr defTabSz="623138">
              <a:spcAft>
                <a:spcPts val="465"/>
              </a:spcAft>
            </a:pPr>
            <a:r>
              <a:rPr lang="en-GB" sz="1410" kern="1200" dirty="0">
                <a:solidFill>
                  <a:schemeClr val="tx1"/>
                </a:solidFill>
                <a:latin typeface="+mn-lt"/>
                <a:ea typeface="+mn-ea"/>
                <a:cs typeface="+mn-cs"/>
              </a:rPr>
              <a:t>Half of the accidental drownings occurring in sea water are non-water-based activities such as walking/hiking, playing, sport, and foraging.</a:t>
            </a:r>
            <a:endParaRPr lang="en-GB" sz="1410" dirty="0"/>
          </a:p>
        </p:txBody>
      </p:sp>
    </p:spTree>
    <p:extLst>
      <p:ext uri="{BB962C8B-B14F-4D97-AF65-F5344CB8AC3E}">
        <p14:creationId xmlns:p14="http://schemas.microsoft.com/office/powerpoint/2010/main" val="4151345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C3AAD1-C288-41FB-EE90-F059DC92A5C7}"/>
              </a:ext>
            </a:extLst>
          </p:cNvPr>
          <p:cNvSpPr>
            <a:spLocks noGrp="1"/>
          </p:cNvSpPr>
          <p:nvPr>
            <p:ph type="title"/>
          </p:nvPr>
        </p:nvSpPr>
        <p:spPr>
          <a:xfrm>
            <a:off x="841248" y="334644"/>
            <a:ext cx="10509504" cy="1076914"/>
          </a:xfrm>
        </p:spPr>
        <p:txBody>
          <a:bodyPr anchor="ctr">
            <a:normAutofit/>
          </a:bodyPr>
          <a:lstStyle/>
          <a:p>
            <a:r>
              <a:rPr lang="en-GB" sz="4000"/>
              <a:t>Activity Type Before Drowning</a:t>
            </a:r>
            <a:endParaRPr lang="en-IE" sz="4000"/>
          </a:p>
        </p:txBody>
      </p:sp>
      <p:sp>
        <p:nvSpPr>
          <p:cNvPr id="13" name="Rectangle 1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logo with a red and blue circle&#10;&#10;Description automatically generated">
            <a:extLst>
              <a:ext uri="{FF2B5EF4-FFF2-40B4-BE49-F238E27FC236}">
                <a16:creationId xmlns:a16="http://schemas.microsoft.com/office/drawing/2014/main" id="{653C36D5-2BA4-EEAB-D3A7-97D5E7FBB31E}"/>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4270247" y="1737360"/>
            <a:ext cx="4073100" cy="4073100"/>
          </a:xfrm>
          <a:prstGeom prst="rect">
            <a:avLst/>
          </a:prstGeom>
        </p:spPr>
      </p:pic>
      <p:graphicFrame>
        <p:nvGraphicFramePr>
          <p:cNvPr id="4" name="Content Placeholder 3">
            <a:extLst>
              <a:ext uri="{FF2B5EF4-FFF2-40B4-BE49-F238E27FC236}">
                <a16:creationId xmlns:a16="http://schemas.microsoft.com/office/drawing/2014/main" id="{4A31945C-D76C-C050-3FFA-3F1FF0C7CDA1}"/>
              </a:ext>
            </a:extLst>
          </p:cNvPr>
          <p:cNvGraphicFramePr>
            <a:graphicFrameLocks noGrp="1"/>
          </p:cNvGraphicFramePr>
          <p:nvPr>
            <p:ph idx="1"/>
            <p:extLst>
              <p:ext uri="{D42A27DB-BD31-4B8C-83A1-F6EECF244321}">
                <p14:modId xmlns:p14="http://schemas.microsoft.com/office/powerpoint/2010/main" val="781649855"/>
              </p:ext>
            </p:extLst>
          </p:nvPr>
        </p:nvGraphicFramePr>
        <p:xfrm>
          <a:off x="841248" y="1737360"/>
          <a:ext cx="7182000" cy="45252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B00666DB-48FE-B0BE-9D9E-78A164B8FCE4}"/>
              </a:ext>
            </a:extLst>
          </p:cNvPr>
          <p:cNvSpPr txBox="1"/>
          <p:nvPr/>
        </p:nvSpPr>
        <p:spPr>
          <a:xfrm>
            <a:off x="8023248" y="1902208"/>
            <a:ext cx="3402000" cy="3335272"/>
          </a:xfrm>
          <a:prstGeom prst="rect">
            <a:avLst/>
          </a:prstGeom>
          <a:noFill/>
        </p:spPr>
        <p:txBody>
          <a:bodyPr wrap="square" rtlCol="0">
            <a:spAutoFit/>
          </a:bodyPr>
          <a:lstStyle/>
          <a:p>
            <a:pPr defTabSz="529667">
              <a:spcAft>
                <a:spcPts val="395"/>
              </a:spcAft>
            </a:pPr>
            <a:r>
              <a:rPr lang="en-GB" sz="1410" dirty="0"/>
              <a:t>Most drowning incidents begin with a non-water-based activity such as walking/hiking, foraging, cycling, driving, playing, and sport. Entry to water is largely unplanned and the result of slips, falls, acquired injuries, and improper attire.</a:t>
            </a:r>
          </a:p>
          <a:p>
            <a:pPr defTabSz="529667">
              <a:spcAft>
                <a:spcPts val="395"/>
              </a:spcAft>
            </a:pPr>
            <a:endParaRPr lang="en-GB" sz="1410" dirty="0"/>
          </a:p>
          <a:p>
            <a:pPr defTabSz="529667">
              <a:spcAft>
                <a:spcPts val="395"/>
              </a:spcAft>
            </a:pPr>
            <a:r>
              <a:rPr lang="en-GB" sz="1410" dirty="0"/>
              <a:t>Swimming, bathing, angling, and boating are the key water-based activities that lead to drowning.</a:t>
            </a:r>
          </a:p>
          <a:p>
            <a:pPr defTabSz="529667">
              <a:spcAft>
                <a:spcPts val="395"/>
              </a:spcAft>
            </a:pPr>
            <a:endParaRPr lang="en-GB" sz="1410" dirty="0"/>
          </a:p>
          <a:p>
            <a:pPr defTabSz="529667">
              <a:spcAft>
                <a:spcPts val="395"/>
              </a:spcAft>
            </a:pPr>
            <a:r>
              <a:rPr lang="en-GB" sz="1410" dirty="0"/>
              <a:t>Preparation and supervision are the most critical elements in preventing accidental drownings.</a:t>
            </a:r>
          </a:p>
        </p:txBody>
      </p:sp>
    </p:spTree>
    <p:extLst>
      <p:ext uri="{BB962C8B-B14F-4D97-AF65-F5344CB8AC3E}">
        <p14:creationId xmlns:p14="http://schemas.microsoft.com/office/powerpoint/2010/main" val="28663031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8292</TotalTime>
  <Words>6113</Words>
  <Application>Microsoft Office PowerPoint</Application>
  <PresentationFormat>Widescreen</PresentationFormat>
  <Paragraphs>488</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Avenir Next LT Pro</vt:lpstr>
      <vt:lpstr>Calibri</vt:lpstr>
      <vt:lpstr>Calibri Light</vt:lpstr>
      <vt:lpstr>Office Theme</vt:lpstr>
      <vt:lpstr>Drowning Statistics Analysis  2018 to 2022</vt:lpstr>
      <vt:lpstr>Measurement of WSI’s Impact</vt:lpstr>
      <vt:lpstr>2018 to 2022 Drownings Under 18</vt:lpstr>
      <vt:lpstr>2018 to 2022 Drownings 18 to 59</vt:lpstr>
      <vt:lpstr>2018 to 2022 Drownings Over 60</vt:lpstr>
      <vt:lpstr>Total Volume of Drownings By Reported Gender</vt:lpstr>
      <vt:lpstr>Classification of Drowning by Gender</vt:lpstr>
      <vt:lpstr>Drownings by Bodies of Water</vt:lpstr>
      <vt:lpstr>Activity Type Before Drowning</vt:lpstr>
      <vt:lpstr>Contributing Factors to Drowning</vt:lpstr>
      <vt:lpstr>Contributing Factors to Drowning</vt:lpstr>
      <vt:lpstr>Intervention Recommendations</vt:lpstr>
      <vt:lpstr>Open discussion and questions</vt:lpstr>
      <vt:lpstr>Reference Links</vt:lpstr>
      <vt:lpstr>Reference Links</vt:lpstr>
      <vt:lpstr>Reference Links</vt:lpstr>
      <vt:lpstr>Reference Links</vt:lpstr>
      <vt:lpstr>Reference Links</vt:lpstr>
      <vt:lpstr>Reference Links</vt:lpstr>
      <vt:lpstr>Reference Links</vt:lpstr>
      <vt:lpstr>Reference Links</vt:lpstr>
      <vt:lpstr>Reference Links</vt:lpstr>
      <vt:lpstr>Reference Links</vt:lpstr>
      <vt:lpstr>Reference Links</vt:lpstr>
      <vt:lpstr>Reference Links</vt:lpstr>
      <vt:lpstr>Reference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Ruch</dc:creator>
  <cp:lastModifiedBy>David Ruch</cp:lastModifiedBy>
  <cp:revision>2</cp:revision>
  <dcterms:created xsi:type="dcterms:W3CDTF">2023-09-11T12:39:44Z</dcterms:created>
  <dcterms:modified xsi:type="dcterms:W3CDTF">2023-10-13T13:26:54Z</dcterms:modified>
</cp:coreProperties>
</file>