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7" r:id="rId3"/>
  </p:sldMasterIdLst>
  <p:notesMasterIdLst>
    <p:notesMasterId r:id="rId37"/>
  </p:notesMasterIdLst>
  <p:sldIdLst>
    <p:sldId id="257" r:id="rId4"/>
    <p:sldId id="277" r:id="rId5"/>
    <p:sldId id="266" r:id="rId6"/>
    <p:sldId id="267" r:id="rId7"/>
    <p:sldId id="269" r:id="rId8"/>
    <p:sldId id="791" r:id="rId9"/>
    <p:sldId id="260" r:id="rId10"/>
    <p:sldId id="1072" r:id="rId11"/>
    <p:sldId id="1071" r:id="rId12"/>
    <p:sldId id="1142" r:id="rId13"/>
    <p:sldId id="1143" r:id="rId14"/>
    <p:sldId id="1137" r:id="rId15"/>
    <p:sldId id="1140" r:id="rId16"/>
    <p:sldId id="1144" r:id="rId17"/>
    <p:sldId id="1145" r:id="rId18"/>
    <p:sldId id="1146" r:id="rId19"/>
    <p:sldId id="1141" r:id="rId20"/>
    <p:sldId id="1147" r:id="rId21"/>
    <p:sldId id="1148" r:id="rId22"/>
    <p:sldId id="1149" r:id="rId23"/>
    <p:sldId id="1150" r:id="rId24"/>
    <p:sldId id="275" r:id="rId25"/>
    <p:sldId id="1151" r:id="rId26"/>
    <p:sldId id="802" r:id="rId27"/>
    <p:sldId id="1073" r:id="rId28"/>
    <p:sldId id="1152" r:id="rId29"/>
    <p:sldId id="1153" r:id="rId30"/>
    <p:sldId id="1154" r:id="rId31"/>
    <p:sldId id="1155" r:id="rId32"/>
    <p:sldId id="1156" r:id="rId33"/>
    <p:sldId id="1157" r:id="rId34"/>
    <p:sldId id="1158" r:id="rId35"/>
    <p:sldId id="11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596810-00A0-4B71-BAB2-85F00E87C2A7}" v="10" dt="2023-10-13T08:17:16.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Walsh" userId="ed3066a8-72a9-48dd-99a6-c4915f49f899" providerId="ADAL" clId="{D5596810-00A0-4B71-BAB2-85F00E87C2A7}"/>
    <pc:docChg chg="modSld">
      <pc:chgData name="Joanne Walsh" userId="ed3066a8-72a9-48dd-99a6-c4915f49f899" providerId="ADAL" clId="{D5596810-00A0-4B71-BAB2-85F00E87C2A7}" dt="2023-10-13T14:18:32.285" v="1" actId="729"/>
      <pc:docMkLst>
        <pc:docMk/>
      </pc:docMkLst>
      <pc:sldChg chg="modSp mod">
        <pc:chgData name="Joanne Walsh" userId="ed3066a8-72a9-48dd-99a6-c4915f49f899" providerId="ADAL" clId="{D5596810-00A0-4B71-BAB2-85F00E87C2A7}" dt="2023-10-09T17:03:42.219" v="0" actId="20577"/>
        <pc:sldMkLst>
          <pc:docMk/>
          <pc:sldMk cId="0" sldId="257"/>
        </pc:sldMkLst>
        <pc:spChg chg="mod">
          <ac:chgData name="Joanne Walsh" userId="ed3066a8-72a9-48dd-99a6-c4915f49f899" providerId="ADAL" clId="{D5596810-00A0-4B71-BAB2-85F00E87C2A7}" dt="2023-10-09T17:03:42.219" v="0" actId="20577"/>
          <ac:spMkLst>
            <pc:docMk/>
            <pc:sldMk cId="0" sldId="257"/>
            <ac:spMk id="8195" creationId="{FDF8D7F0-699E-E2C3-069B-3D8DDD351E60}"/>
          </ac:spMkLst>
        </pc:spChg>
      </pc:sldChg>
      <pc:sldChg chg="mod modShow">
        <pc:chgData name="Joanne Walsh" userId="ed3066a8-72a9-48dd-99a6-c4915f49f899" providerId="ADAL" clId="{D5596810-00A0-4B71-BAB2-85F00E87C2A7}" dt="2023-10-13T14:18:32.285" v="1" actId="729"/>
        <pc:sldMkLst>
          <pc:docMk/>
          <pc:sldMk cId="2993738169" sldId="1071"/>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0658945982818"/>
          <c:y val="2.2170665242157783E-2"/>
          <c:w val="0.69722133837778721"/>
          <c:h val="0.87806134116813261"/>
        </c:manualLayout>
      </c:layout>
      <c:barChart>
        <c:barDir val="bar"/>
        <c:grouping val="stacked"/>
        <c:varyColors val="0"/>
        <c:ser>
          <c:idx val="0"/>
          <c:order val="0"/>
          <c:tx>
            <c:strRef>
              <c:f>Sheet1!$A$3</c:f>
              <c:strCache>
                <c:ptCount val="1"/>
                <c:pt idx="0">
                  <c:v>18-34</c:v>
                </c:pt>
              </c:strCache>
            </c:strRef>
          </c:tx>
          <c:spPr>
            <a:solidFill>
              <a:schemeClr val="accent6">
                <a:lumMod val="20000"/>
                <a:lumOff val="80000"/>
              </a:schemeClr>
            </a:solidFill>
          </c:spPr>
          <c:invertIfNegative val="0"/>
          <c:dLbls>
            <c:dLbl>
              <c:idx val="0"/>
              <c:tx>
                <c:rich>
                  <a:bodyPr/>
                  <a:lstStyle/>
                  <a:p>
                    <a:pPr>
                      <a:defRPr sz="1200"/>
                    </a:pPr>
                    <a:r>
                      <a:rPr lang="en-US" dirty="0"/>
                      <a:t>11%</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F94-4C4F-963C-BF137F37B608}"/>
                </c:ext>
              </c:extLst>
            </c:dLbl>
            <c:spPr>
              <a:noFill/>
              <a:ln>
                <a:noFill/>
              </a:ln>
              <a:effectLst/>
            </c:spPr>
            <c:txPr>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c:f>
              <c:numCache>
                <c:formatCode>0%</c:formatCode>
                <c:ptCount val="1"/>
                <c:pt idx="0">
                  <c:v>0.2</c:v>
                </c:pt>
              </c:numCache>
            </c:numRef>
          </c:val>
          <c:extLst>
            <c:ext xmlns:c16="http://schemas.microsoft.com/office/drawing/2014/chart" uri="{C3380CC4-5D6E-409C-BE32-E72D297353CC}">
              <c16:uniqueId val="{00000001-AF94-4C4F-963C-BF137F37B608}"/>
            </c:ext>
          </c:extLst>
        </c:ser>
        <c:ser>
          <c:idx val="1"/>
          <c:order val="1"/>
          <c:tx>
            <c:strRef>
              <c:f>Sheet1!$A$4</c:f>
              <c:strCache>
                <c:ptCount val="1"/>
                <c:pt idx="0">
                  <c:v>35-44</c:v>
                </c:pt>
              </c:strCache>
            </c:strRef>
          </c:tx>
          <c:spPr>
            <a:solidFill>
              <a:schemeClr val="accent6">
                <a:lumMod val="40000"/>
                <a:lumOff val="60000"/>
              </a:schemeClr>
            </a:solidFill>
          </c:spPr>
          <c:invertIfNegative val="0"/>
          <c:dLbls>
            <c:dLbl>
              <c:idx val="0"/>
              <c:layout>
                <c:manualLayout>
                  <c:x val="0"/>
                  <c:y val="0"/>
                </c:manualLayout>
              </c:layout>
              <c:tx>
                <c:rich>
                  <a:bodyPr/>
                  <a:lstStyle/>
                  <a:p>
                    <a:r>
                      <a:rPr lang="en-US" dirty="0"/>
                      <a:t>18%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F94-4C4F-963C-BF137F37B608}"/>
                </c:ext>
              </c:extLst>
            </c:dLbl>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0.2</c:v>
                </c:pt>
              </c:numCache>
            </c:numRef>
          </c:val>
          <c:extLst>
            <c:ext xmlns:c16="http://schemas.microsoft.com/office/drawing/2014/chart" uri="{C3380CC4-5D6E-409C-BE32-E72D297353CC}">
              <c16:uniqueId val="{00000003-AF94-4C4F-963C-BF137F37B608}"/>
            </c:ext>
          </c:extLst>
        </c:ser>
        <c:ser>
          <c:idx val="2"/>
          <c:order val="2"/>
          <c:tx>
            <c:strRef>
              <c:f>Sheet1!$A$5</c:f>
              <c:strCache>
                <c:ptCount val="1"/>
                <c:pt idx="0">
                  <c:v>45-54</c:v>
                </c:pt>
              </c:strCache>
            </c:strRef>
          </c:tx>
          <c:spPr>
            <a:solidFill>
              <a:schemeClr val="accent6">
                <a:lumMod val="60000"/>
                <a:lumOff val="40000"/>
              </a:schemeClr>
            </a:solidFill>
          </c:spPr>
          <c:invertIfNegative val="0"/>
          <c:dLbls>
            <c:dLbl>
              <c:idx val="0"/>
              <c:tx>
                <c:rich>
                  <a:bodyPr/>
                  <a:lstStyle/>
                  <a:p>
                    <a:r>
                      <a:rPr lang="en-US" dirty="0"/>
                      <a:t>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F94-4C4F-963C-BF137F37B608}"/>
                </c:ext>
              </c:extLst>
            </c:dLbl>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c:f>
              <c:numCache>
                <c:formatCode>0%</c:formatCode>
                <c:ptCount val="1"/>
                <c:pt idx="0">
                  <c:v>0.2</c:v>
                </c:pt>
              </c:numCache>
            </c:numRef>
          </c:val>
          <c:extLst>
            <c:ext xmlns:c16="http://schemas.microsoft.com/office/drawing/2014/chart" uri="{C3380CC4-5D6E-409C-BE32-E72D297353CC}">
              <c16:uniqueId val="{00000005-AF94-4C4F-963C-BF137F37B608}"/>
            </c:ext>
          </c:extLst>
        </c:ser>
        <c:ser>
          <c:idx val="3"/>
          <c:order val="3"/>
          <c:tx>
            <c:strRef>
              <c:f>Sheet1!$A$6</c:f>
              <c:strCache>
                <c:ptCount val="1"/>
                <c:pt idx="0">
                  <c:v>55-64</c:v>
                </c:pt>
              </c:strCache>
            </c:strRef>
          </c:tx>
          <c:spPr>
            <a:solidFill>
              <a:schemeClr val="accent6">
                <a:lumMod val="75000"/>
              </a:schemeClr>
            </a:solidFill>
          </c:spPr>
          <c:invertIfNegative val="0"/>
          <c:dLbls>
            <c:dLbl>
              <c:idx val="0"/>
              <c:tx>
                <c:rich>
                  <a:bodyPr/>
                  <a:lstStyle/>
                  <a:p>
                    <a:r>
                      <a:rPr lang="en-US" dirty="0"/>
                      <a:t>18%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F94-4C4F-963C-BF137F37B608}"/>
                </c:ext>
              </c:extLst>
            </c:dLbl>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c:f>
              <c:numCache>
                <c:formatCode>0%</c:formatCode>
                <c:ptCount val="1"/>
                <c:pt idx="0">
                  <c:v>0.2</c:v>
                </c:pt>
              </c:numCache>
            </c:numRef>
          </c:val>
          <c:extLst>
            <c:ext xmlns:c16="http://schemas.microsoft.com/office/drawing/2014/chart" uri="{C3380CC4-5D6E-409C-BE32-E72D297353CC}">
              <c16:uniqueId val="{00000007-AF94-4C4F-963C-BF137F37B608}"/>
            </c:ext>
          </c:extLst>
        </c:ser>
        <c:ser>
          <c:idx val="4"/>
          <c:order val="4"/>
          <c:tx>
            <c:strRef>
              <c:f>Sheet1!$A$7</c:f>
              <c:strCache>
                <c:ptCount val="1"/>
                <c:pt idx="0">
                  <c:v>65+</c:v>
                </c:pt>
              </c:strCache>
            </c:strRef>
          </c:tx>
          <c:spPr>
            <a:solidFill>
              <a:schemeClr val="accent6">
                <a:lumMod val="50000"/>
              </a:schemeClr>
            </a:solidFill>
          </c:spPr>
          <c:invertIfNegative val="0"/>
          <c:dLbls>
            <c:dLbl>
              <c:idx val="0"/>
              <c:tx>
                <c:rich>
                  <a:bodyPr/>
                  <a:lstStyle/>
                  <a:p>
                    <a:r>
                      <a:rPr lang="en-US" dirty="0"/>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F94-4C4F-963C-BF137F37B608}"/>
                </c:ext>
              </c:extLst>
            </c:dLbl>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Sheet1!$B$7</c:f>
              <c:numCache>
                <c:formatCode>0%</c:formatCode>
                <c:ptCount val="1"/>
                <c:pt idx="0">
                  <c:v>0.2</c:v>
                </c:pt>
              </c:numCache>
            </c:numRef>
          </c:val>
          <c:extLst>
            <c:ext xmlns:c16="http://schemas.microsoft.com/office/drawing/2014/chart" uri="{C3380CC4-5D6E-409C-BE32-E72D297353CC}">
              <c16:uniqueId val="{00000009-AF94-4C4F-963C-BF137F37B608}"/>
            </c:ext>
          </c:extLst>
        </c:ser>
        <c:dLbls>
          <c:showLegendKey val="0"/>
          <c:showVal val="1"/>
          <c:showCatName val="0"/>
          <c:showSerName val="0"/>
          <c:showPercent val="0"/>
          <c:showBubbleSize val="0"/>
        </c:dLbls>
        <c:gapWidth val="150"/>
        <c:overlap val="100"/>
        <c:axId val="399565728"/>
        <c:axId val="399564552"/>
      </c:barChart>
      <c:catAx>
        <c:axId val="399565728"/>
        <c:scaling>
          <c:orientation val="minMax"/>
        </c:scaling>
        <c:delete val="1"/>
        <c:axPos val="l"/>
        <c:majorTickMark val="out"/>
        <c:minorTickMark val="none"/>
        <c:tickLblPos val="none"/>
        <c:crossAx val="399564552"/>
        <c:crosses val="autoZero"/>
        <c:auto val="1"/>
        <c:lblAlgn val="ctr"/>
        <c:lblOffset val="100"/>
        <c:noMultiLvlLbl val="0"/>
      </c:catAx>
      <c:valAx>
        <c:axId val="399564552"/>
        <c:scaling>
          <c:orientation val="minMax"/>
        </c:scaling>
        <c:delete val="1"/>
        <c:axPos val="b"/>
        <c:numFmt formatCode="0%" sourceLinked="1"/>
        <c:majorTickMark val="out"/>
        <c:minorTickMark val="none"/>
        <c:tickLblPos val="none"/>
        <c:crossAx val="399565728"/>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B1E24-3571-41B1-9F48-EF85E70A9235}" type="doc">
      <dgm:prSet loTypeId="urn:microsoft.com/office/officeart/2005/8/layout/arrow2" loCatId="process" qsTypeId="urn:microsoft.com/office/officeart/2005/8/quickstyle/simple1" qsCatId="simple" csTypeId="urn:microsoft.com/office/officeart/2005/8/colors/accent6_4" csCatId="accent6" phldr="1"/>
      <dgm:spPr/>
    </dgm:pt>
    <dgm:pt modelId="{9984CD17-D292-4559-84B3-5B01D533ED18}">
      <dgm:prSet phldrT="[Text]" custT="1"/>
      <dgm:spPr/>
      <dgm:t>
        <a:bodyPr/>
        <a:lstStyle/>
        <a:p>
          <a:pPr>
            <a:lnSpc>
              <a:spcPct val="40000"/>
            </a:lnSpc>
          </a:pPr>
          <a:endParaRPr lang="en-GB" sz="1400" dirty="0"/>
        </a:p>
        <a:p>
          <a:pPr>
            <a:lnSpc>
              <a:spcPct val="40000"/>
            </a:lnSpc>
          </a:pPr>
          <a:r>
            <a:rPr lang="en-GB" sz="1400" dirty="0"/>
            <a:t>Primary</a:t>
          </a:r>
        </a:p>
        <a:p>
          <a:pPr>
            <a:lnSpc>
              <a:spcPct val="40000"/>
            </a:lnSpc>
          </a:pPr>
          <a:r>
            <a:rPr lang="en-GB" sz="1400" dirty="0"/>
            <a:t>2%</a:t>
          </a:r>
        </a:p>
      </dgm:t>
    </dgm:pt>
    <dgm:pt modelId="{4EA6A020-5F36-405B-857C-85F18AD4A3F5}" type="parTrans" cxnId="{552E50A6-BF6E-4A1D-B810-8ED2B1FAB44F}">
      <dgm:prSet/>
      <dgm:spPr/>
      <dgm:t>
        <a:bodyPr/>
        <a:lstStyle/>
        <a:p>
          <a:endParaRPr lang="en-GB"/>
        </a:p>
      </dgm:t>
    </dgm:pt>
    <dgm:pt modelId="{926BB2BB-5A0F-4134-9D60-6E9FCE8A0572}" type="sibTrans" cxnId="{552E50A6-BF6E-4A1D-B810-8ED2B1FAB44F}">
      <dgm:prSet/>
      <dgm:spPr/>
      <dgm:t>
        <a:bodyPr/>
        <a:lstStyle/>
        <a:p>
          <a:endParaRPr lang="en-GB"/>
        </a:p>
      </dgm:t>
    </dgm:pt>
    <dgm:pt modelId="{377CDACD-D698-415C-A9A1-EA55ADD49E54}">
      <dgm:prSet phldrT="[Text]" custT="1"/>
      <dgm:spPr/>
      <dgm:t>
        <a:bodyPr/>
        <a:lstStyle/>
        <a:p>
          <a:pPr>
            <a:lnSpc>
              <a:spcPct val="40000"/>
            </a:lnSpc>
          </a:pPr>
          <a:endParaRPr lang="en-GB" sz="1400" dirty="0"/>
        </a:p>
        <a:p>
          <a:pPr>
            <a:lnSpc>
              <a:spcPct val="40000"/>
            </a:lnSpc>
          </a:pPr>
          <a:r>
            <a:rPr lang="en-GB" sz="1400" dirty="0"/>
            <a:t>Secondary</a:t>
          </a:r>
        </a:p>
        <a:p>
          <a:pPr>
            <a:lnSpc>
              <a:spcPct val="40000"/>
            </a:lnSpc>
          </a:pPr>
          <a:r>
            <a:rPr lang="en-GB" sz="1400" dirty="0"/>
            <a:t>33%</a:t>
          </a:r>
        </a:p>
      </dgm:t>
    </dgm:pt>
    <dgm:pt modelId="{CCED4FEC-36D2-4954-8E30-4797AAD5A608}" type="parTrans" cxnId="{7F5C5E49-0E19-4D05-93AD-4E2F356C2925}">
      <dgm:prSet/>
      <dgm:spPr/>
      <dgm:t>
        <a:bodyPr/>
        <a:lstStyle/>
        <a:p>
          <a:endParaRPr lang="en-GB"/>
        </a:p>
      </dgm:t>
    </dgm:pt>
    <dgm:pt modelId="{09077868-AEF2-4E25-B910-5DEC2A785A02}" type="sibTrans" cxnId="{7F5C5E49-0E19-4D05-93AD-4E2F356C2925}">
      <dgm:prSet/>
      <dgm:spPr/>
      <dgm:t>
        <a:bodyPr/>
        <a:lstStyle/>
        <a:p>
          <a:endParaRPr lang="en-GB"/>
        </a:p>
      </dgm:t>
    </dgm:pt>
    <dgm:pt modelId="{F5ED1544-457D-444A-AC2B-193B15410304}">
      <dgm:prSet phldrT="[Text]" custT="1"/>
      <dgm:spPr/>
      <dgm:t>
        <a:bodyPr/>
        <a:lstStyle/>
        <a:p>
          <a:pPr>
            <a:lnSpc>
              <a:spcPct val="40000"/>
            </a:lnSpc>
          </a:pPr>
          <a:r>
            <a:rPr lang="en-GB" sz="1400" dirty="0"/>
            <a:t>  Third </a:t>
          </a:r>
        </a:p>
        <a:p>
          <a:pPr>
            <a:lnSpc>
              <a:spcPct val="40000"/>
            </a:lnSpc>
          </a:pPr>
          <a:r>
            <a:rPr lang="en-GB" sz="1400" dirty="0"/>
            <a:t>45%</a:t>
          </a:r>
        </a:p>
      </dgm:t>
    </dgm:pt>
    <dgm:pt modelId="{2B236F4B-E470-4FCA-A6EC-5E79B713B2D8}" type="parTrans" cxnId="{75B86C42-F750-4824-8F96-09779A4B33F3}">
      <dgm:prSet/>
      <dgm:spPr/>
      <dgm:t>
        <a:bodyPr/>
        <a:lstStyle/>
        <a:p>
          <a:endParaRPr lang="en-GB"/>
        </a:p>
      </dgm:t>
    </dgm:pt>
    <dgm:pt modelId="{F311C14F-E3EC-4A9F-9A7F-9292ACA76AAF}" type="sibTrans" cxnId="{75B86C42-F750-4824-8F96-09779A4B33F3}">
      <dgm:prSet/>
      <dgm:spPr/>
      <dgm:t>
        <a:bodyPr/>
        <a:lstStyle/>
        <a:p>
          <a:endParaRPr lang="en-GB"/>
        </a:p>
      </dgm:t>
    </dgm:pt>
    <dgm:pt modelId="{B64558FC-6CD3-4D2D-B273-EA43E2F57CC5}">
      <dgm:prSet custT="1"/>
      <dgm:spPr/>
      <dgm:t>
        <a:bodyPr/>
        <a:lstStyle/>
        <a:p>
          <a:pPr>
            <a:lnSpc>
              <a:spcPct val="40000"/>
            </a:lnSpc>
          </a:pPr>
          <a:r>
            <a:rPr lang="en-GB" sz="1400" dirty="0"/>
            <a:t>  Post </a:t>
          </a:r>
        </a:p>
        <a:p>
          <a:pPr>
            <a:lnSpc>
              <a:spcPct val="40000"/>
            </a:lnSpc>
          </a:pPr>
          <a:r>
            <a:rPr lang="en-GB" sz="1400" dirty="0"/>
            <a:t>graduate</a:t>
          </a:r>
        </a:p>
        <a:p>
          <a:pPr>
            <a:lnSpc>
              <a:spcPct val="40000"/>
            </a:lnSpc>
          </a:pPr>
          <a:r>
            <a:rPr lang="en-GB" sz="1400" dirty="0"/>
            <a:t>20%</a:t>
          </a:r>
        </a:p>
      </dgm:t>
    </dgm:pt>
    <dgm:pt modelId="{51CB73EE-69D2-4339-B780-19F3F01F77FF}" type="parTrans" cxnId="{780C3917-C9F1-4AED-980A-1F96E38B823C}">
      <dgm:prSet/>
      <dgm:spPr/>
      <dgm:t>
        <a:bodyPr/>
        <a:lstStyle/>
        <a:p>
          <a:endParaRPr lang="en-GB"/>
        </a:p>
      </dgm:t>
    </dgm:pt>
    <dgm:pt modelId="{7F6F2AAB-9AE4-4FF3-A3E9-769435AC8989}" type="sibTrans" cxnId="{780C3917-C9F1-4AED-980A-1F96E38B823C}">
      <dgm:prSet/>
      <dgm:spPr/>
      <dgm:t>
        <a:bodyPr/>
        <a:lstStyle/>
        <a:p>
          <a:endParaRPr lang="en-GB"/>
        </a:p>
      </dgm:t>
    </dgm:pt>
    <dgm:pt modelId="{460005EE-575F-49F2-9718-827D3403BDEC}" type="pres">
      <dgm:prSet presAssocID="{3FFB1E24-3571-41B1-9F48-EF85E70A9235}" presName="arrowDiagram" presStyleCnt="0">
        <dgm:presLayoutVars>
          <dgm:chMax val="5"/>
          <dgm:dir/>
          <dgm:resizeHandles val="exact"/>
        </dgm:presLayoutVars>
      </dgm:prSet>
      <dgm:spPr/>
    </dgm:pt>
    <dgm:pt modelId="{2D586376-3900-46BA-A355-08AA8ABAB76F}" type="pres">
      <dgm:prSet presAssocID="{3FFB1E24-3571-41B1-9F48-EF85E70A9235}" presName="arrow" presStyleLbl="bgShp" presStyleIdx="0" presStyleCnt="1" custScaleX="133337"/>
      <dgm:spPr/>
    </dgm:pt>
    <dgm:pt modelId="{7E8528D7-9898-4BEA-A9A3-F92742A5D3A1}" type="pres">
      <dgm:prSet presAssocID="{3FFB1E24-3571-41B1-9F48-EF85E70A9235}" presName="arrowDiagram4" presStyleCnt="0"/>
      <dgm:spPr/>
    </dgm:pt>
    <dgm:pt modelId="{D80513E9-2FA9-40B9-AAF7-5B545A0070A6}" type="pres">
      <dgm:prSet presAssocID="{9984CD17-D292-4559-84B3-5B01D533ED18}" presName="bullet4a" presStyleLbl="node1" presStyleIdx="0" presStyleCnt="4"/>
      <dgm:spPr/>
    </dgm:pt>
    <dgm:pt modelId="{86B3855D-C06F-4E76-B664-E4002CEF1D90}" type="pres">
      <dgm:prSet presAssocID="{9984CD17-D292-4559-84B3-5B01D533ED18}" presName="textBox4a" presStyleLbl="revTx" presStyleIdx="0" presStyleCnt="4" custScaleX="264527" custLinFactNeighborX="-53108" custLinFactNeighborY="3591">
        <dgm:presLayoutVars>
          <dgm:bulletEnabled val="1"/>
        </dgm:presLayoutVars>
      </dgm:prSet>
      <dgm:spPr/>
    </dgm:pt>
    <dgm:pt modelId="{3ABCC91A-688B-4C1E-826C-45BCFD46C09B}" type="pres">
      <dgm:prSet presAssocID="{377CDACD-D698-415C-A9A1-EA55ADD49E54}" presName="bullet4b" presStyleLbl="node1" presStyleIdx="1" presStyleCnt="4"/>
      <dgm:spPr/>
    </dgm:pt>
    <dgm:pt modelId="{CDBDBCC1-D56E-44BF-8B27-3C97068124E2}" type="pres">
      <dgm:prSet presAssocID="{377CDACD-D698-415C-A9A1-EA55ADD49E54}" presName="textBox4b" presStyleLbl="revTx" presStyleIdx="1" presStyleCnt="4" custScaleX="244507" custLinFactNeighborY="-11220">
        <dgm:presLayoutVars>
          <dgm:bulletEnabled val="1"/>
        </dgm:presLayoutVars>
      </dgm:prSet>
      <dgm:spPr/>
    </dgm:pt>
    <dgm:pt modelId="{32FD9571-6662-4AA9-A1E3-4B2D12EB81A7}" type="pres">
      <dgm:prSet presAssocID="{F5ED1544-457D-444A-AC2B-193B15410304}" presName="bullet4c" presStyleLbl="node1" presStyleIdx="2" presStyleCnt="4"/>
      <dgm:spPr/>
    </dgm:pt>
    <dgm:pt modelId="{80EAB90B-72D3-4AB9-9064-95683C33C27E}" type="pres">
      <dgm:prSet presAssocID="{F5ED1544-457D-444A-AC2B-193B15410304}" presName="textBox4c" presStyleLbl="revTx" presStyleIdx="2" presStyleCnt="4" custScaleX="128158" custLinFactNeighborX="27984" custLinFactNeighborY="-13830">
        <dgm:presLayoutVars>
          <dgm:bulletEnabled val="1"/>
        </dgm:presLayoutVars>
      </dgm:prSet>
      <dgm:spPr/>
    </dgm:pt>
    <dgm:pt modelId="{F7D07057-F750-444C-9DA3-80E1DD52CB84}" type="pres">
      <dgm:prSet presAssocID="{B64558FC-6CD3-4D2D-B273-EA43E2F57CC5}" presName="bullet4d" presStyleLbl="node1" presStyleIdx="3" presStyleCnt="4" custLinFactX="95624" custLinFactNeighborX="100000"/>
      <dgm:spPr/>
    </dgm:pt>
    <dgm:pt modelId="{0929B4BB-00FB-47BB-8258-35F873B20686}" type="pres">
      <dgm:prSet presAssocID="{B64558FC-6CD3-4D2D-B273-EA43E2F57CC5}" presName="textBox4d" presStyleLbl="revTx" presStyleIdx="3" presStyleCnt="4" custScaleX="191655" custScaleY="77447" custLinFactX="19562" custLinFactNeighborX="100000" custLinFactNeighborY="-21456">
        <dgm:presLayoutVars>
          <dgm:bulletEnabled val="1"/>
        </dgm:presLayoutVars>
      </dgm:prSet>
      <dgm:spPr/>
    </dgm:pt>
  </dgm:ptLst>
  <dgm:cxnLst>
    <dgm:cxn modelId="{2843880B-0EA5-4189-89D9-773D5EE6EDBD}" type="presOf" srcId="{377CDACD-D698-415C-A9A1-EA55ADD49E54}" destId="{CDBDBCC1-D56E-44BF-8B27-3C97068124E2}" srcOrd="0" destOrd="0" presId="urn:microsoft.com/office/officeart/2005/8/layout/arrow2"/>
    <dgm:cxn modelId="{780C3917-C9F1-4AED-980A-1F96E38B823C}" srcId="{3FFB1E24-3571-41B1-9F48-EF85E70A9235}" destId="{B64558FC-6CD3-4D2D-B273-EA43E2F57CC5}" srcOrd="3" destOrd="0" parTransId="{51CB73EE-69D2-4339-B780-19F3F01F77FF}" sibTransId="{7F6F2AAB-9AE4-4FF3-A3E9-769435AC8989}"/>
    <dgm:cxn modelId="{75B86C42-F750-4824-8F96-09779A4B33F3}" srcId="{3FFB1E24-3571-41B1-9F48-EF85E70A9235}" destId="{F5ED1544-457D-444A-AC2B-193B15410304}" srcOrd="2" destOrd="0" parTransId="{2B236F4B-E470-4FCA-A6EC-5E79B713B2D8}" sibTransId="{F311C14F-E3EC-4A9F-9A7F-9292ACA76AAF}"/>
    <dgm:cxn modelId="{B2D04C48-143E-40C1-888A-273E28C75514}" type="presOf" srcId="{F5ED1544-457D-444A-AC2B-193B15410304}" destId="{80EAB90B-72D3-4AB9-9064-95683C33C27E}" srcOrd="0" destOrd="0" presId="urn:microsoft.com/office/officeart/2005/8/layout/arrow2"/>
    <dgm:cxn modelId="{7F5C5E49-0E19-4D05-93AD-4E2F356C2925}" srcId="{3FFB1E24-3571-41B1-9F48-EF85E70A9235}" destId="{377CDACD-D698-415C-A9A1-EA55ADD49E54}" srcOrd="1" destOrd="0" parTransId="{CCED4FEC-36D2-4954-8E30-4797AAD5A608}" sibTransId="{09077868-AEF2-4E25-B910-5DEC2A785A02}"/>
    <dgm:cxn modelId="{143A077D-870E-4542-A9B1-3BC3FFFD3905}" type="presOf" srcId="{9984CD17-D292-4559-84B3-5B01D533ED18}" destId="{86B3855D-C06F-4E76-B664-E4002CEF1D90}" srcOrd="0" destOrd="0" presId="urn:microsoft.com/office/officeart/2005/8/layout/arrow2"/>
    <dgm:cxn modelId="{552E50A6-BF6E-4A1D-B810-8ED2B1FAB44F}" srcId="{3FFB1E24-3571-41B1-9F48-EF85E70A9235}" destId="{9984CD17-D292-4559-84B3-5B01D533ED18}" srcOrd="0" destOrd="0" parTransId="{4EA6A020-5F36-405B-857C-85F18AD4A3F5}" sibTransId="{926BB2BB-5A0F-4134-9D60-6E9FCE8A0572}"/>
    <dgm:cxn modelId="{CEF58BA7-1986-4FBC-A770-E49157E46F8C}" type="presOf" srcId="{B64558FC-6CD3-4D2D-B273-EA43E2F57CC5}" destId="{0929B4BB-00FB-47BB-8258-35F873B20686}" srcOrd="0" destOrd="0" presId="urn:microsoft.com/office/officeart/2005/8/layout/arrow2"/>
    <dgm:cxn modelId="{4E6277E5-78AE-43F1-B3F9-A82884DFC2A0}" type="presOf" srcId="{3FFB1E24-3571-41B1-9F48-EF85E70A9235}" destId="{460005EE-575F-49F2-9718-827D3403BDEC}" srcOrd="0" destOrd="0" presId="urn:microsoft.com/office/officeart/2005/8/layout/arrow2"/>
    <dgm:cxn modelId="{C0F70E36-869B-4D48-A004-B50F4C5EDAF6}" type="presParOf" srcId="{460005EE-575F-49F2-9718-827D3403BDEC}" destId="{2D586376-3900-46BA-A355-08AA8ABAB76F}" srcOrd="0" destOrd="0" presId="urn:microsoft.com/office/officeart/2005/8/layout/arrow2"/>
    <dgm:cxn modelId="{F893088F-5A39-45A8-B297-6F3EBC333C5E}" type="presParOf" srcId="{460005EE-575F-49F2-9718-827D3403BDEC}" destId="{7E8528D7-9898-4BEA-A9A3-F92742A5D3A1}" srcOrd="1" destOrd="0" presId="urn:microsoft.com/office/officeart/2005/8/layout/arrow2"/>
    <dgm:cxn modelId="{BA81DF1D-5A89-40F6-931F-D742FE7AE342}" type="presParOf" srcId="{7E8528D7-9898-4BEA-A9A3-F92742A5D3A1}" destId="{D80513E9-2FA9-40B9-AAF7-5B545A0070A6}" srcOrd="0" destOrd="0" presId="urn:microsoft.com/office/officeart/2005/8/layout/arrow2"/>
    <dgm:cxn modelId="{364C2FD9-2D26-4CD7-A52A-C9D5217A3CB7}" type="presParOf" srcId="{7E8528D7-9898-4BEA-A9A3-F92742A5D3A1}" destId="{86B3855D-C06F-4E76-B664-E4002CEF1D90}" srcOrd="1" destOrd="0" presId="urn:microsoft.com/office/officeart/2005/8/layout/arrow2"/>
    <dgm:cxn modelId="{E618B078-9290-402B-88D3-1A60CB31B333}" type="presParOf" srcId="{7E8528D7-9898-4BEA-A9A3-F92742A5D3A1}" destId="{3ABCC91A-688B-4C1E-826C-45BCFD46C09B}" srcOrd="2" destOrd="0" presId="urn:microsoft.com/office/officeart/2005/8/layout/arrow2"/>
    <dgm:cxn modelId="{D0058C4B-572F-4FDA-BB4A-E28AFAE89FD9}" type="presParOf" srcId="{7E8528D7-9898-4BEA-A9A3-F92742A5D3A1}" destId="{CDBDBCC1-D56E-44BF-8B27-3C97068124E2}" srcOrd="3" destOrd="0" presId="urn:microsoft.com/office/officeart/2005/8/layout/arrow2"/>
    <dgm:cxn modelId="{7FF1C482-73E1-4B22-9BCA-5AC43AED8985}" type="presParOf" srcId="{7E8528D7-9898-4BEA-A9A3-F92742A5D3A1}" destId="{32FD9571-6662-4AA9-A1E3-4B2D12EB81A7}" srcOrd="4" destOrd="0" presId="urn:microsoft.com/office/officeart/2005/8/layout/arrow2"/>
    <dgm:cxn modelId="{F618D9A6-932E-4B72-A17E-7F69964CFF54}" type="presParOf" srcId="{7E8528D7-9898-4BEA-A9A3-F92742A5D3A1}" destId="{80EAB90B-72D3-4AB9-9064-95683C33C27E}" srcOrd="5" destOrd="0" presId="urn:microsoft.com/office/officeart/2005/8/layout/arrow2"/>
    <dgm:cxn modelId="{BC18E82C-4AD0-45AA-8CA7-E99569EE8561}" type="presParOf" srcId="{7E8528D7-9898-4BEA-A9A3-F92742A5D3A1}" destId="{F7D07057-F750-444C-9DA3-80E1DD52CB84}" srcOrd="6" destOrd="0" presId="urn:microsoft.com/office/officeart/2005/8/layout/arrow2"/>
    <dgm:cxn modelId="{7E685639-5573-417D-81E5-05CC06628F4E}" type="presParOf" srcId="{7E8528D7-9898-4BEA-A9A3-F92742A5D3A1}" destId="{0929B4BB-00FB-47BB-8258-35F873B20686}" srcOrd="7"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86376-3900-46BA-A355-08AA8ABAB76F}">
      <dsp:nvSpPr>
        <dsp:cNvPr id="0" name=""/>
        <dsp:cNvSpPr/>
      </dsp:nvSpPr>
      <dsp:spPr>
        <a:xfrm>
          <a:off x="459739" y="0"/>
          <a:ext cx="2653963" cy="1244011"/>
        </a:xfrm>
        <a:prstGeom prst="swooshArrow">
          <a:avLst>
            <a:gd name="adj1" fmla="val 25000"/>
            <a:gd name="adj2" fmla="val 25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513E9-2FA9-40B9-AAF7-5B545A0070A6}">
      <dsp:nvSpPr>
        <dsp:cNvPr id="0" name=""/>
        <dsp:cNvSpPr/>
      </dsp:nvSpPr>
      <dsp:spPr>
        <a:xfrm>
          <a:off x="987568" y="925046"/>
          <a:ext cx="45779" cy="45779"/>
        </a:xfrm>
        <a:prstGeom prst="ellips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3855D-C06F-4E76-B664-E4002CEF1D90}">
      <dsp:nvSpPr>
        <dsp:cNvPr id="0" name=""/>
        <dsp:cNvSpPr/>
      </dsp:nvSpPr>
      <dsp:spPr>
        <a:xfrm>
          <a:off x="549706" y="947936"/>
          <a:ext cx="900347" cy="296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58" tIns="0" rIns="0" bIns="0" numCol="1" spcCol="1270" anchor="t" anchorCtr="0">
          <a:noAutofit/>
        </a:bodyPr>
        <a:lstStyle/>
        <a:p>
          <a:pPr marL="0" lvl="0" indent="0" algn="l" defTabSz="622300">
            <a:lnSpc>
              <a:spcPct val="40000"/>
            </a:lnSpc>
            <a:spcBef>
              <a:spcPct val="0"/>
            </a:spcBef>
            <a:spcAft>
              <a:spcPct val="35000"/>
            </a:spcAft>
            <a:buNone/>
          </a:pPr>
          <a:endParaRPr lang="en-GB" sz="1400" kern="1200" dirty="0"/>
        </a:p>
        <a:p>
          <a:pPr marL="0" lvl="0" indent="0" algn="l" defTabSz="622300">
            <a:lnSpc>
              <a:spcPct val="40000"/>
            </a:lnSpc>
            <a:spcBef>
              <a:spcPct val="0"/>
            </a:spcBef>
            <a:spcAft>
              <a:spcPct val="35000"/>
            </a:spcAft>
            <a:buNone/>
          </a:pPr>
          <a:r>
            <a:rPr lang="en-GB" sz="1400" kern="1200" dirty="0"/>
            <a:t>Primary</a:t>
          </a:r>
        </a:p>
        <a:p>
          <a:pPr marL="0" lvl="0" indent="0" algn="l" defTabSz="622300">
            <a:lnSpc>
              <a:spcPct val="40000"/>
            </a:lnSpc>
            <a:spcBef>
              <a:spcPct val="0"/>
            </a:spcBef>
            <a:spcAft>
              <a:spcPct val="35000"/>
            </a:spcAft>
            <a:buNone/>
          </a:pPr>
          <a:r>
            <a:rPr lang="en-GB" sz="1400" kern="1200" dirty="0"/>
            <a:t>2%</a:t>
          </a:r>
        </a:p>
      </dsp:txBody>
      <dsp:txXfrm>
        <a:off x="549706" y="947936"/>
        <a:ext cx="900347" cy="296074"/>
      </dsp:txXfrm>
    </dsp:sp>
    <dsp:sp modelId="{3ABCC91A-688B-4C1E-826C-45BCFD46C09B}">
      <dsp:nvSpPr>
        <dsp:cNvPr id="0" name=""/>
        <dsp:cNvSpPr/>
      </dsp:nvSpPr>
      <dsp:spPr>
        <a:xfrm>
          <a:off x="1311011" y="635689"/>
          <a:ext cx="79616" cy="79616"/>
        </a:xfrm>
        <a:prstGeom prst="ellipse">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DBCC1-D56E-44BF-8B27-3C97068124E2}">
      <dsp:nvSpPr>
        <dsp:cNvPr id="0" name=""/>
        <dsp:cNvSpPr/>
      </dsp:nvSpPr>
      <dsp:spPr>
        <a:xfrm>
          <a:off x="1048809" y="611710"/>
          <a:ext cx="1022009" cy="568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187" tIns="0" rIns="0" bIns="0" numCol="1" spcCol="1270" anchor="t" anchorCtr="0">
          <a:noAutofit/>
        </a:bodyPr>
        <a:lstStyle/>
        <a:p>
          <a:pPr marL="0" lvl="0" indent="0" algn="l" defTabSz="622300">
            <a:lnSpc>
              <a:spcPct val="40000"/>
            </a:lnSpc>
            <a:spcBef>
              <a:spcPct val="0"/>
            </a:spcBef>
            <a:spcAft>
              <a:spcPct val="35000"/>
            </a:spcAft>
            <a:buNone/>
          </a:pPr>
          <a:endParaRPr lang="en-GB" sz="1400" kern="1200" dirty="0"/>
        </a:p>
        <a:p>
          <a:pPr marL="0" lvl="0" indent="0" algn="l" defTabSz="622300">
            <a:lnSpc>
              <a:spcPct val="40000"/>
            </a:lnSpc>
            <a:spcBef>
              <a:spcPct val="0"/>
            </a:spcBef>
            <a:spcAft>
              <a:spcPct val="35000"/>
            </a:spcAft>
            <a:buNone/>
          </a:pPr>
          <a:r>
            <a:rPr lang="en-GB" sz="1400" kern="1200" dirty="0"/>
            <a:t>Secondary</a:t>
          </a:r>
        </a:p>
        <a:p>
          <a:pPr marL="0" lvl="0" indent="0" algn="l" defTabSz="622300">
            <a:lnSpc>
              <a:spcPct val="40000"/>
            </a:lnSpc>
            <a:spcBef>
              <a:spcPct val="0"/>
            </a:spcBef>
            <a:spcAft>
              <a:spcPct val="35000"/>
            </a:spcAft>
            <a:buNone/>
          </a:pPr>
          <a:r>
            <a:rPr lang="en-GB" sz="1400" kern="1200" dirty="0"/>
            <a:t>33%</a:t>
          </a:r>
        </a:p>
      </dsp:txBody>
      <dsp:txXfrm>
        <a:off x="1048809" y="611710"/>
        <a:ext cx="1022009" cy="568513"/>
      </dsp:txXfrm>
    </dsp:sp>
    <dsp:sp modelId="{32FD9571-6662-4AA9-A1E3-4B2D12EB81A7}">
      <dsp:nvSpPr>
        <dsp:cNvPr id="0" name=""/>
        <dsp:cNvSpPr/>
      </dsp:nvSpPr>
      <dsp:spPr>
        <a:xfrm>
          <a:off x="1724023" y="422466"/>
          <a:ext cx="105492" cy="105492"/>
        </a:xfrm>
        <a:prstGeom prst="ellipse">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EAB90B-72D3-4AB9-9064-95683C33C27E}">
      <dsp:nvSpPr>
        <dsp:cNvPr id="0" name=""/>
        <dsp:cNvSpPr/>
      </dsp:nvSpPr>
      <dsp:spPr>
        <a:xfrm>
          <a:off x="1834890" y="368887"/>
          <a:ext cx="535684" cy="768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98" tIns="0" rIns="0" bIns="0" numCol="1" spcCol="1270" anchor="t" anchorCtr="0">
          <a:noAutofit/>
        </a:bodyPr>
        <a:lstStyle/>
        <a:p>
          <a:pPr marL="0" lvl="0" indent="0" algn="l" defTabSz="622300">
            <a:lnSpc>
              <a:spcPct val="40000"/>
            </a:lnSpc>
            <a:spcBef>
              <a:spcPct val="0"/>
            </a:spcBef>
            <a:spcAft>
              <a:spcPct val="35000"/>
            </a:spcAft>
            <a:buNone/>
          </a:pPr>
          <a:r>
            <a:rPr lang="en-GB" sz="1400" kern="1200" dirty="0"/>
            <a:t>  Third </a:t>
          </a:r>
        </a:p>
        <a:p>
          <a:pPr marL="0" lvl="0" indent="0" algn="l" defTabSz="622300">
            <a:lnSpc>
              <a:spcPct val="40000"/>
            </a:lnSpc>
            <a:spcBef>
              <a:spcPct val="0"/>
            </a:spcBef>
            <a:spcAft>
              <a:spcPct val="35000"/>
            </a:spcAft>
            <a:buNone/>
          </a:pPr>
          <a:r>
            <a:rPr lang="en-GB" sz="1400" kern="1200" dirty="0"/>
            <a:t>45%</a:t>
          </a:r>
        </a:p>
      </dsp:txBody>
      <dsp:txXfrm>
        <a:off x="1834890" y="368887"/>
        <a:ext cx="535684" cy="768798"/>
      </dsp:txXfrm>
    </dsp:sp>
    <dsp:sp modelId="{F7D07057-F750-444C-9DA3-80E1DD52CB84}">
      <dsp:nvSpPr>
        <dsp:cNvPr id="0" name=""/>
        <dsp:cNvSpPr/>
      </dsp:nvSpPr>
      <dsp:spPr>
        <a:xfrm>
          <a:off x="2450312" y="281395"/>
          <a:ext cx="141319" cy="141319"/>
        </a:xfrm>
        <a:prstGeom prst="ellipse">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9B4BB-00FB-47BB-8258-35F873B20686}">
      <dsp:nvSpPr>
        <dsp:cNvPr id="0" name=""/>
        <dsp:cNvSpPr/>
      </dsp:nvSpPr>
      <dsp:spPr>
        <a:xfrm>
          <a:off x="2552718" y="261258"/>
          <a:ext cx="801094" cy="690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82" tIns="0" rIns="0" bIns="0" numCol="1" spcCol="1270" anchor="t" anchorCtr="0">
          <a:noAutofit/>
        </a:bodyPr>
        <a:lstStyle/>
        <a:p>
          <a:pPr marL="0" lvl="0" indent="0" algn="l" defTabSz="622300">
            <a:lnSpc>
              <a:spcPct val="40000"/>
            </a:lnSpc>
            <a:spcBef>
              <a:spcPct val="0"/>
            </a:spcBef>
            <a:spcAft>
              <a:spcPct val="35000"/>
            </a:spcAft>
            <a:buNone/>
          </a:pPr>
          <a:r>
            <a:rPr lang="en-GB" sz="1400" kern="1200" dirty="0"/>
            <a:t>  Post </a:t>
          </a:r>
        </a:p>
        <a:p>
          <a:pPr marL="0" lvl="0" indent="0" algn="l" defTabSz="622300">
            <a:lnSpc>
              <a:spcPct val="40000"/>
            </a:lnSpc>
            <a:spcBef>
              <a:spcPct val="0"/>
            </a:spcBef>
            <a:spcAft>
              <a:spcPct val="35000"/>
            </a:spcAft>
            <a:buNone/>
          </a:pPr>
          <a:r>
            <a:rPr lang="en-GB" sz="1400" kern="1200" dirty="0"/>
            <a:t>graduate</a:t>
          </a:r>
        </a:p>
        <a:p>
          <a:pPr marL="0" lvl="0" indent="0" algn="l" defTabSz="622300">
            <a:lnSpc>
              <a:spcPct val="40000"/>
            </a:lnSpc>
            <a:spcBef>
              <a:spcPct val="0"/>
            </a:spcBef>
            <a:spcAft>
              <a:spcPct val="35000"/>
            </a:spcAft>
            <a:buNone/>
          </a:pPr>
          <a:r>
            <a:rPr lang="en-GB" sz="1400" kern="1200" dirty="0"/>
            <a:t>20%</a:t>
          </a:r>
        </a:p>
      </dsp:txBody>
      <dsp:txXfrm>
        <a:off x="2552718" y="261258"/>
        <a:ext cx="801094" cy="69079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0.64534</cdr:x>
      <cdr:y>0.31152</cdr:y>
    </cdr:from>
    <cdr:to>
      <cdr:x>0.67855</cdr:x>
      <cdr:y>0.35636</cdr:y>
    </cdr:to>
    <cdr:sp macro="" textlink="">
      <cdr:nvSpPr>
        <cdr:cNvPr id="2" name="Rectangle 1">
          <a:extLst xmlns:a="http://schemas.openxmlformats.org/drawingml/2006/main">
            <a:ext uri="{FF2B5EF4-FFF2-40B4-BE49-F238E27FC236}">
              <a16:creationId xmlns:a16="http://schemas.microsoft.com/office/drawing/2014/main" id="{4CCFC1F1-A093-4ECE-8148-CD0487B9820A}"/>
            </a:ext>
          </a:extLst>
        </cdr:cNvPr>
        <cdr:cNvSpPr/>
      </cdr:nvSpPr>
      <cdr:spPr>
        <a:xfrm xmlns:a="http://schemas.openxmlformats.org/drawingml/2006/main">
          <a:off x="2220875" y="713785"/>
          <a:ext cx="114300" cy="102745"/>
        </a:xfrm>
        <a:prstGeom xmlns:a="http://schemas.openxmlformats.org/drawingml/2006/main" prst="rect">
          <a:avLst/>
        </a:prstGeom>
        <a:solidFill xmlns:a="http://schemas.openxmlformats.org/drawingml/2006/main">
          <a:srgbClr val="E2F0D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0.64431</cdr:x>
      <cdr:y>0.37741</cdr:y>
    </cdr:from>
    <cdr:to>
      <cdr:x>0.67752</cdr:x>
      <cdr:y>0.42226</cdr:y>
    </cdr:to>
    <cdr:sp macro="" textlink="">
      <cdr:nvSpPr>
        <cdr:cNvPr id="3" name="Rectangle 2">
          <a:extLst xmlns:a="http://schemas.openxmlformats.org/drawingml/2006/main">
            <a:ext uri="{FF2B5EF4-FFF2-40B4-BE49-F238E27FC236}">
              <a16:creationId xmlns:a16="http://schemas.microsoft.com/office/drawing/2014/main" id="{B7B0367F-6167-4648-984E-D66B914925C4}"/>
            </a:ext>
          </a:extLst>
        </cdr:cNvPr>
        <cdr:cNvSpPr/>
      </cdr:nvSpPr>
      <cdr:spPr>
        <a:xfrm xmlns:a="http://schemas.openxmlformats.org/drawingml/2006/main">
          <a:off x="2217330" y="864777"/>
          <a:ext cx="114300" cy="102745"/>
        </a:xfrm>
        <a:prstGeom xmlns:a="http://schemas.openxmlformats.org/drawingml/2006/main" prst="rect">
          <a:avLst/>
        </a:prstGeom>
        <a:solidFill xmlns:a="http://schemas.openxmlformats.org/drawingml/2006/main">
          <a:srgbClr val="C5E0B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0.64431</cdr:x>
      <cdr:y>0.44057</cdr:y>
    </cdr:from>
    <cdr:to>
      <cdr:x>0.67752</cdr:x>
      <cdr:y>0.48541</cdr:y>
    </cdr:to>
    <cdr:sp macro="" textlink="">
      <cdr:nvSpPr>
        <cdr:cNvPr id="4" name="Rectangle 3">
          <a:extLst xmlns:a="http://schemas.openxmlformats.org/drawingml/2006/main">
            <a:ext uri="{FF2B5EF4-FFF2-40B4-BE49-F238E27FC236}">
              <a16:creationId xmlns:a16="http://schemas.microsoft.com/office/drawing/2014/main" id="{B7B0367F-6167-4648-984E-D66B914925C4}"/>
            </a:ext>
          </a:extLst>
        </cdr:cNvPr>
        <cdr:cNvSpPr/>
      </cdr:nvSpPr>
      <cdr:spPr>
        <a:xfrm xmlns:a="http://schemas.openxmlformats.org/drawingml/2006/main">
          <a:off x="2217330" y="1009482"/>
          <a:ext cx="114300" cy="102745"/>
        </a:xfrm>
        <a:prstGeom xmlns:a="http://schemas.openxmlformats.org/drawingml/2006/main" prst="rect">
          <a:avLst/>
        </a:prstGeom>
        <a:solidFill xmlns:a="http://schemas.openxmlformats.org/drawingml/2006/main">
          <a:srgbClr val="A9D18E"/>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0.64431</cdr:x>
      <cdr:y>0.50778</cdr:y>
    </cdr:from>
    <cdr:to>
      <cdr:x>0.67752</cdr:x>
      <cdr:y>0.55262</cdr:y>
    </cdr:to>
    <cdr:sp macro="" textlink="">
      <cdr:nvSpPr>
        <cdr:cNvPr id="5" name="Rectangle 4">
          <a:extLst xmlns:a="http://schemas.openxmlformats.org/drawingml/2006/main">
            <a:ext uri="{FF2B5EF4-FFF2-40B4-BE49-F238E27FC236}">
              <a16:creationId xmlns:a16="http://schemas.microsoft.com/office/drawing/2014/main" id="{3A9B86F7-B87A-49A1-9F5F-5E84838EF609}"/>
            </a:ext>
          </a:extLst>
        </cdr:cNvPr>
        <cdr:cNvSpPr/>
      </cdr:nvSpPr>
      <cdr:spPr>
        <a:xfrm xmlns:a="http://schemas.openxmlformats.org/drawingml/2006/main">
          <a:off x="2217330" y="1163479"/>
          <a:ext cx="114300" cy="102745"/>
        </a:xfrm>
        <a:prstGeom xmlns:a="http://schemas.openxmlformats.org/drawingml/2006/main" prst="rect">
          <a:avLst/>
        </a:prstGeom>
        <a:solidFill xmlns:a="http://schemas.openxmlformats.org/drawingml/2006/main">
          <a:srgbClr val="54823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0.64534</cdr:x>
      <cdr:y>0.57155</cdr:y>
    </cdr:from>
    <cdr:to>
      <cdr:x>0.67855</cdr:x>
      <cdr:y>0.61639</cdr:y>
    </cdr:to>
    <cdr:sp macro="" textlink="">
      <cdr:nvSpPr>
        <cdr:cNvPr id="6" name="Rectangle 5">
          <a:extLst xmlns:a="http://schemas.openxmlformats.org/drawingml/2006/main">
            <a:ext uri="{FF2B5EF4-FFF2-40B4-BE49-F238E27FC236}">
              <a16:creationId xmlns:a16="http://schemas.microsoft.com/office/drawing/2014/main" id="{FF79BFDB-932C-4313-8CFF-4C18D9047497}"/>
            </a:ext>
          </a:extLst>
        </cdr:cNvPr>
        <cdr:cNvSpPr/>
      </cdr:nvSpPr>
      <cdr:spPr>
        <a:xfrm xmlns:a="http://schemas.openxmlformats.org/drawingml/2006/main">
          <a:off x="2220875" y="1309593"/>
          <a:ext cx="114300" cy="102745"/>
        </a:xfrm>
        <a:prstGeom xmlns:a="http://schemas.openxmlformats.org/drawingml/2006/main" prst="rect">
          <a:avLst/>
        </a:prstGeom>
        <a:solidFill xmlns:a="http://schemas.openxmlformats.org/drawingml/2006/main">
          <a:srgbClr val="38572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0.66065</cdr:x>
      <cdr:y>0.54897</cdr:y>
    </cdr:from>
    <cdr:to>
      <cdr:x>0.81146</cdr:x>
      <cdr:y>0.64299</cdr:y>
    </cdr:to>
    <cdr:sp macro="" textlink="">
      <cdr:nvSpPr>
        <cdr:cNvPr id="7" name="TextBox 78">
          <a:extLst xmlns:a="http://schemas.openxmlformats.org/drawingml/2006/main">
            <a:ext uri="{FF2B5EF4-FFF2-40B4-BE49-F238E27FC236}">
              <a16:creationId xmlns:a16="http://schemas.microsoft.com/office/drawing/2014/main" id="{A6AF81C3-8710-48C1-9E50-C1B010081143}"/>
            </a:ext>
          </a:extLst>
        </cdr:cNvPr>
        <cdr:cNvSpPr txBox="1"/>
      </cdr:nvSpPr>
      <cdr:spPr>
        <a:xfrm xmlns:a="http://schemas.openxmlformats.org/drawingml/2006/main" rot="10800000" flipV="1">
          <a:off x="2273576" y="1257860"/>
          <a:ext cx="519003"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800" dirty="0"/>
            <a:t>55+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B0F6C-58E4-4C97-AF95-7A5FD70A342B}" type="datetimeFigureOut">
              <a:rPr lang="en-IE" smtClean="0"/>
              <a:t>13/10/2023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833DA-416A-499C-A0EA-DE8114AD93DF}" type="slidenum">
              <a:rPr lang="en-IE" smtClean="0"/>
              <a:t>‹#›</a:t>
            </a:fld>
            <a:endParaRPr lang="en-IE"/>
          </a:p>
        </p:txBody>
      </p:sp>
    </p:spTree>
    <p:extLst>
      <p:ext uri="{BB962C8B-B14F-4D97-AF65-F5344CB8AC3E}">
        <p14:creationId xmlns:p14="http://schemas.microsoft.com/office/powerpoint/2010/main" val="94616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IE" dirty="0"/>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E734984-7678-46E4-AEAC-2D2037272E9B}"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en-IE"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16A09-F218-4569-A596-70EF6AAC75F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1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16A09-F218-4569-A596-70EF6AAC75F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55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16A09-F218-4569-A596-70EF6AAC75F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432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16A09-F218-4569-A596-70EF6AAC75F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15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16A09-F218-4569-A596-70EF6AAC75F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78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Tree>
    <p:extLst>
      <p:ext uri="{BB962C8B-B14F-4D97-AF65-F5344CB8AC3E}">
        <p14:creationId xmlns:p14="http://schemas.microsoft.com/office/powerpoint/2010/main" val="296599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16A09-F218-4569-A596-70EF6AAC75F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10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16A09-F218-4569-A596-70EF6AAC75F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41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16A09-F218-4569-A596-70EF6AAC75F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95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16A09-F218-4569-A596-70EF6AAC75F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87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16A09-F218-4569-A596-70EF6AAC75F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537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16A09-F218-4569-A596-70EF6AAC75F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918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6F8806E-00F3-C663-6939-75E50DD10C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A31447A6-0FD0-4616-752B-0A6302D345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25" y="296863"/>
            <a:ext cx="252888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038600" y="2350294"/>
            <a:ext cx="9144000" cy="1655763"/>
          </a:xfrm>
        </p:spPr>
        <p:txBody>
          <a:bodyPr anchor="t">
            <a:normAutofit/>
          </a:bodyPr>
          <a:lstStyle>
            <a:lvl1pPr algn="l">
              <a:defRPr sz="3500" b="1" i="0">
                <a:solidFill>
                  <a:schemeClr val="bg1"/>
                </a:solidFill>
                <a:latin typeface="Rubik Black" pitchFamily="2" charset="-79"/>
                <a:cs typeface="Rubik Black" pitchFamily="2" charset="-79"/>
              </a:defRPr>
            </a:lvl1pPr>
          </a:lstStyle>
          <a:p>
            <a:r>
              <a:rPr lang="en-US"/>
              <a:t>Click to edit Master title style</a:t>
            </a:r>
            <a:endParaRPr lang="en-US" dirty="0"/>
          </a:p>
        </p:txBody>
      </p:sp>
      <p:sp>
        <p:nvSpPr>
          <p:cNvPr id="3" name="Subtitle 2"/>
          <p:cNvSpPr>
            <a:spLocks noGrp="1"/>
          </p:cNvSpPr>
          <p:nvPr>
            <p:ph type="subTitle" idx="1"/>
          </p:nvPr>
        </p:nvSpPr>
        <p:spPr>
          <a:xfrm>
            <a:off x="4038600" y="3776266"/>
            <a:ext cx="6629400" cy="1655762"/>
          </a:xfrm>
        </p:spPr>
        <p:txBody>
          <a:bodyPr/>
          <a:lstStyle>
            <a:lvl1pPr marL="0" indent="0" algn="l">
              <a:buNone/>
              <a:defRPr sz="2400" b="0" i="0">
                <a:solidFill>
                  <a:schemeClr val="bg1"/>
                </a:solidFill>
                <a:latin typeface="Rubik Light" pitchFamily="2" charset="-79"/>
                <a:cs typeface="Rubik Light"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3619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CFE2554A-57FE-FDFE-4559-37C18C5D5A15}"/>
              </a:ext>
            </a:extLst>
          </p:cNvPr>
          <p:cNvSpPr>
            <a:spLocks noGrp="1"/>
          </p:cNvSpPr>
          <p:nvPr>
            <p:ph type="dt" sz="half" idx="10"/>
          </p:nvPr>
        </p:nvSpPr>
        <p:spPr/>
        <p:txBody>
          <a:bodyPr/>
          <a:lstStyle>
            <a:lvl1pPr>
              <a:defRPr/>
            </a:lvl1pPr>
          </a:lstStyle>
          <a:p>
            <a:pPr>
              <a:defRPr/>
            </a:pPr>
            <a:fld id="{6EE8CFAA-6CCE-4C93-9CFA-72EB2B6DB494}" type="datetimeFigureOut">
              <a:rPr lang="en-US"/>
              <a:pPr>
                <a:defRPr/>
              </a:pPr>
              <a:t>10/13/2023</a:t>
            </a:fld>
            <a:endParaRPr lang="en-US"/>
          </a:p>
        </p:txBody>
      </p:sp>
      <p:sp>
        <p:nvSpPr>
          <p:cNvPr id="4" name="Footer Placeholder 4">
            <a:extLst>
              <a:ext uri="{FF2B5EF4-FFF2-40B4-BE49-F238E27FC236}">
                <a16:creationId xmlns:a16="http://schemas.microsoft.com/office/drawing/2014/main" id="{C9C6D920-4860-F95C-242E-5438CCAD50E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B552328-F8F9-BDD8-7C0A-1B9A83CB5A39}"/>
              </a:ext>
            </a:extLst>
          </p:cNvPr>
          <p:cNvSpPr>
            <a:spLocks noGrp="1"/>
          </p:cNvSpPr>
          <p:nvPr>
            <p:ph type="sldNum" sz="quarter" idx="12"/>
          </p:nvPr>
        </p:nvSpPr>
        <p:spPr/>
        <p:txBody>
          <a:bodyPr/>
          <a:lstStyle>
            <a:lvl1pPr>
              <a:defRPr/>
            </a:lvl1pPr>
          </a:lstStyle>
          <a:p>
            <a:pPr>
              <a:defRPr/>
            </a:pPr>
            <a:fld id="{9722EB13-1E7C-4795-9930-BAEAC2D1F72F}" type="slidenum">
              <a:rPr lang="en-US"/>
              <a:pPr>
                <a:defRPr/>
              </a:pPr>
              <a:t>‹#›</a:t>
            </a:fld>
            <a:endParaRPr lang="en-US"/>
          </a:p>
        </p:txBody>
      </p:sp>
    </p:spTree>
    <p:extLst>
      <p:ext uri="{BB962C8B-B14F-4D97-AF65-F5344CB8AC3E}">
        <p14:creationId xmlns:p14="http://schemas.microsoft.com/office/powerpoint/2010/main" val="24896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1B534D-565C-8B55-432C-2D7D0BB81986}"/>
              </a:ext>
            </a:extLst>
          </p:cNvPr>
          <p:cNvSpPr>
            <a:spLocks noGrp="1"/>
          </p:cNvSpPr>
          <p:nvPr>
            <p:ph type="dt" sz="half" idx="10"/>
          </p:nvPr>
        </p:nvSpPr>
        <p:spPr/>
        <p:txBody>
          <a:bodyPr/>
          <a:lstStyle>
            <a:lvl1pPr>
              <a:defRPr/>
            </a:lvl1pPr>
          </a:lstStyle>
          <a:p>
            <a:pPr>
              <a:defRPr/>
            </a:pPr>
            <a:fld id="{9FD944D3-8E03-4C1B-97A8-3DE967D8FC17}" type="datetimeFigureOut">
              <a:rPr lang="en-US"/>
              <a:pPr>
                <a:defRPr/>
              </a:pPr>
              <a:t>10/13/2023</a:t>
            </a:fld>
            <a:endParaRPr lang="en-US"/>
          </a:p>
        </p:txBody>
      </p:sp>
      <p:sp>
        <p:nvSpPr>
          <p:cNvPr id="3" name="Footer Placeholder 4">
            <a:extLst>
              <a:ext uri="{FF2B5EF4-FFF2-40B4-BE49-F238E27FC236}">
                <a16:creationId xmlns:a16="http://schemas.microsoft.com/office/drawing/2014/main" id="{199866B5-3533-8468-7F48-BE45F616B77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C4720A5-1EC0-FE75-C94E-622CBA837323}"/>
              </a:ext>
            </a:extLst>
          </p:cNvPr>
          <p:cNvSpPr>
            <a:spLocks noGrp="1"/>
          </p:cNvSpPr>
          <p:nvPr>
            <p:ph type="sldNum" sz="quarter" idx="12"/>
          </p:nvPr>
        </p:nvSpPr>
        <p:spPr/>
        <p:txBody>
          <a:bodyPr/>
          <a:lstStyle>
            <a:lvl1pPr>
              <a:defRPr/>
            </a:lvl1pPr>
          </a:lstStyle>
          <a:p>
            <a:pPr>
              <a:defRPr/>
            </a:pPr>
            <a:fld id="{2F0951DD-5681-49D5-AD2D-339ED0C1F9AE}" type="slidenum">
              <a:rPr lang="en-US"/>
              <a:pPr>
                <a:defRPr/>
              </a:pPr>
              <a:t>‹#›</a:t>
            </a:fld>
            <a:endParaRPr lang="en-US"/>
          </a:p>
        </p:txBody>
      </p:sp>
    </p:spTree>
    <p:extLst>
      <p:ext uri="{BB962C8B-B14F-4D97-AF65-F5344CB8AC3E}">
        <p14:creationId xmlns:p14="http://schemas.microsoft.com/office/powerpoint/2010/main" val="139300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4B9D8CAA-E2BB-F2E8-E0F2-500E074659A0}"/>
              </a:ext>
            </a:extLst>
          </p:cNvPr>
          <p:cNvSpPr>
            <a:spLocks noGrp="1"/>
          </p:cNvSpPr>
          <p:nvPr>
            <p:ph type="dt" sz="half" idx="10"/>
          </p:nvPr>
        </p:nvSpPr>
        <p:spPr/>
        <p:txBody>
          <a:bodyPr/>
          <a:lstStyle>
            <a:lvl1pPr>
              <a:defRPr/>
            </a:lvl1pPr>
          </a:lstStyle>
          <a:p>
            <a:pPr>
              <a:defRPr/>
            </a:pPr>
            <a:fld id="{15D4B8EA-E6FE-4384-9D95-F4DD7B303C3A}" type="datetimeFigureOut">
              <a:rPr lang="en-US"/>
              <a:pPr>
                <a:defRPr/>
              </a:pPr>
              <a:t>10/13/2023</a:t>
            </a:fld>
            <a:endParaRPr lang="en-US"/>
          </a:p>
        </p:txBody>
      </p:sp>
      <p:sp>
        <p:nvSpPr>
          <p:cNvPr id="6" name="Footer Placeholder 4">
            <a:extLst>
              <a:ext uri="{FF2B5EF4-FFF2-40B4-BE49-F238E27FC236}">
                <a16:creationId xmlns:a16="http://schemas.microsoft.com/office/drawing/2014/main" id="{2A31A021-F84A-0366-4A39-67D7EE2023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28E0DF-D7D6-1202-14D5-AF1B8A50B439}"/>
              </a:ext>
            </a:extLst>
          </p:cNvPr>
          <p:cNvSpPr>
            <a:spLocks noGrp="1"/>
          </p:cNvSpPr>
          <p:nvPr>
            <p:ph type="sldNum" sz="quarter" idx="12"/>
          </p:nvPr>
        </p:nvSpPr>
        <p:spPr/>
        <p:txBody>
          <a:bodyPr/>
          <a:lstStyle>
            <a:lvl1pPr>
              <a:defRPr/>
            </a:lvl1pPr>
          </a:lstStyle>
          <a:p>
            <a:pPr>
              <a:defRPr/>
            </a:pPr>
            <a:fld id="{6BE52F9E-7988-4AF4-B8A0-D434A3746753}" type="slidenum">
              <a:rPr lang="en-US"/>
              <a:pPr>
                <a:defRPr/>
              </a:pPr>
              <a:t>‹#›</a:t>
            </a:fld>
            <a:endParaRPr lang="en-US"/>
          </a:p>
        </p:txBody>
      </p:sp>
    </p:spTree>
    <p:extLst>
      <p:ext uri="{BB962C8B-B14F-4D97-AF65-F5344CB8AC3E}">
        <p14:creationId xmlns:p14="http://schemas.microsoft.com/office/powerpoint/2010/main" val="3186609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9CE674A2-EAD4-B49F-CDD8-43AD0BF819B4}"/>
              </a:ext>
            </a:extLst>
          </p:cNvPr>
          <p:cNvSpPr>
            <a:spLocks noGrp="1"/>
          </p:cNvSpPr>
          <p:nvPr>
            <p:ph type="dt" sz="half" idx="10"/>
          </p:nvPr>
        </p:nvSpPr>
        <p:spPr/>
        <p:txBody>
          <a:bodyPr/>
          <a:lstStyle>
            <a:lvl1pPr>
              <a:defRPr/>
            </a:lvl1pPr>
          </a:lstStyle>
          <a:p>
            <a:pPr>
              <a:defRPr/>
            </a:pPr>
            <a:fld id="{322D7D1D-EEF5-4EE3-BC45-9BCCA5D989E9}" type="datetimeFigureOut">
              <a:rPr lang="en-US"/>
              <a:pPr>
                <a:defRPr/>
              </a:pPr>
              <a:t>10/13/2023</a:t>
            </a:fld>
            <a:endParaRPr lang="en-US"/>
          </a:p>
        </p:txBody>
      </p:sp>
      <p:sp>
        <p:nvSpPr>
          <p:cNvPr id="6" name="Footer Placeholder 4">
            <a:extLst>
              <a:ext uri="{FF2B5EF4-FFF2-40B4-BE49-F238E27FC236}">
                <a16:creationId xmlns:a16="http://schemas.microsoft.com/office/drawing/2014/main" id="{86A132E4-8298-7FFE-2DB2-1EDEC69A09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20D2B6-4A04-16F6-ABCE-25C7FC255DB2}"/>
              </a:ext>
            </a:extLst>
          </p:cNvPr>
          <p:cNvSpPr>
            <a:spLocks noGrp="1"/>
          </p:cNvSpPr>
          <p:nvPr>
            <p:ph type="sldNum" sz="quarter" idx="12"/>
          </p:nvPr>
        </p:nvSpPr>
        <p:spPr/>
        <p:txBody>
          <a:bodyPr/>
          <a:lstStyle>
            <a:lvl1pPr>
              <a:defRPr/>
            </a:lvl1pPr>
          </a:lstStyle>
          <a:p>
            <a:pPr>
              <a:defRPr/>
            </a:pPr>
            <a:fld id="{AAB5E328-F52C-4B07-BEC0-BDCEA3531391}" type="slidenum">
              <a:rPr lang="en-US"/>
              <a:pPr>
                <a:defRPr/>
              </a:pPr>
              <a:t>‹#›</a:t>
            </a:fld>
            <a:endParaRPr lang="en-US"/>
          </a:p>
        </p:txBody>
      </p:sp>
    </p:spTree>
    <p:extLst>
      <p:ext uri="{BB962C8B-B14F-4D97-AF65-F5344CB8AC3E}">
        <p14:creationId xmlns:p14="http://schemas.microsoft.com/office/powerpoint/2010/main" val="3500358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DB1B36-B83F-0D8C-9566-4CE9C98653C4}"/>
              </a:ext>
            </a:extLst>
          </p:cNvPr>
          <p:cNvSpPr>
            <a:spLocks noGrp="1"/>
          </p:cNvSpPr>
          <p:nvPr>
            <p:ph type="dt" sz="half" idx="10"/>
          </p:nvPr>
        </p:nvSpPr>
        <p:spPr/>
        <p:txBody>
          <a:bodyPr/>
          <a:lstStyle>
            <a:lvl1pPr>
              <a:defRPr/>
            </a:lvl1pPr>
          </a:lstStyle>
          <a:p>
            <a:pPr>
              <a:defRPr/>
            </a:pPr>
            <a:fld id="{58D115DC-4FD3-430B-B4C3-FD0193FFFC96}" type="datetimeFigureOut">
              <a:rPr lang="en-US"/>
              <a:pPr>
                <a:defRPr/>
              </a:pPr>
              <a:t>10/13/2023</a:t>
            </a:fld>
            <a:endParaRPr lang="en-US"/>
          </a:p>
        </p:txBody>
      </p:sp>
      <p:sp>
        <p:nvSpPr>
          <p:cNvPr id="5" name="Footer Placeholder 4">
            <a:extLst>
              <a:ext uri="{FF2B5EF4-FFF2-40B4-BE49-F238E27FC236}">
                <a16:creationId xmlns:a16="http://schemas.microsoft.com/office/drawing/2014/main" id="{712D753F-A7BC-0749-B312-7806152933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76FCB4-CFAE-5D9F-EE6B-90601F147378}"/>
              </a:ext>
            </a:extLst>
          </p:cNvPr>
          <p:cNvSpPr>
            <a:spLocks noGrp="1"/>
          </p:cNvSpPr>
          <p:nvPr>
            <p:ph type="sldNum" sz="quarter" idx="12"/>
          </p:nvPr>
        </p:nvSpPr>
        <p:spPr/>
        <p:txBody>
          <a:bodyPr/>
          <a:lstStyle>
            <a:lvl1pPr>
              <a:defRPr/>
            </a:lvl1pPr>
          </a:lstStyle>
          <a:p>
            <a:pPr>
              <a:defRPr/>
            </a:pPr>
            <a:fld id="{C4DF6986-82A8-40B2-99AB-476FA576B813}" type="slidenum">
              <a:rPr lang="en-US"/>
              <a:pPr>
                <a:defRPr/>
              </a:pPr>
              <a:t>‹#›</a:t>
            </a:fld>
            <a:endParaRPr lang="en-US"/>
          </a:p>
        </p:txBody>
      </p:sp>
    </p:spTree>
    <p:extLst>
      <p:ext uri="{BB962C8B-B14F-4D97-AF65-F5344CB8AC3E}">
        <p14:creationId xmlns:p14="http://schemas.microsoft.com/office/powerpoint/2010/main" val="3165169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34E1E1-DFBC-299D-21B2-7B57F8EB010B}"/>
              </a:ext>
            </a:extLst>
          </p:cNvPr>
          <p:cNvSpPr>
            <a:spLocks noGrp="1"/>
          </p:cNvSpPr>
          <p:nvPr>
            <p:ph type="dt" sz="half" idx="10"/>
          </p:nvPr>
        </p:nvSpPr>
        <p:spPr/>
        <p:txBody>
          <a:bodyPr/>
          <a:lstStyle>
            <a:lvl1pPr>
              <a:defRPr/>
            </a:lvl1pPr>
          </a:lstStyle>
          <a:p>
            <a:pPr>
              <a:defRPr/>
            </a:pPr>
            <a:fld id="{A790CCED-5160-4D3E-9CAA-901CA15AD62A}" type="datetimeFigureOut">
              <a:rPr lang="en-US"/>
              <a:pPr>
                <a:defRPr/>
              </a:pPr>
              <a:t>10/13/2023</a:t>
            </a:fld>
            <a:endParaRPr lang="en-US"/>
          </a:p>
        </p:txBody>
      </p:sp>
      <p:sp>
        <p:nvSpPr>
          <p:cNvPr id="5" name="Footer Placeholder 4">
            <a:extLst>
              <a:ext uri="{FF2B5EF4-FFF2-40B4-BE49-F238E27FC236}">
                <a16:creationId xmlns:a16="http://schemas.microsoft.com/office/drawing/2014/main" id="{28515684-528A-6E6C-66CB-3FDBBD2D50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DA68BF-422F-AFEC-7998-39311060FDE6}"/>
              </a:ext>
            </a:extLst>
          </p:cNvPr>
          <p:cNvSpPr>
            <a:spLocks noGrp="1"/>
          </p:cNvSpPr>
          <p:nvPr>
            <p:ph type="sldNum" sz="quarter" idx="12"/>
          </p:nvPr>
        </p:nvSpPr>
        <p:spPr/>
        <p:txBody>
          <a:bodyPr/>
          <a:lstStyle>
            <a:lvl1pPr>
              <a:defRPr/>
            </a:lvl1pPr>
          </a:lstStyle>
          <a:p>
            <a:pPr>
              <a:defRPr/>
            </a:pPr>
            <a:fld id="{DD9D13DC-9697-49B4-BE30-D7F7879D7A74}" type="slidenum">
              <a:rPr lang="en-US"/>
              <a:pPr>
                <a:defRPr/>
              </a:pPr>
              <a:t>‹#›</a:t>
            </a:fld>
            <a:endParaRPr lang="en-US"/>
          </a:p>
        </p:txBody>
      </p:sp>
    </p:spTree>
    <p:extLst>
      <p:ext uri="{BB962C8B-B14F-4D97-AF65-F5344CB8AC3E}">
        <p14:creationId xmlns:p14="http://schemas.microsoft.com/office/powerpoint/2010/main" val="380491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09D3-166E-870C-2253-3DE482BECE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BF4ED8A-9E31-A349-AA10-4BF9E56E4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689C5FD-7406-6727-E1EA-6C1252988495}"/>
              </a:ext>
            </a:extLst>
          </p:cNvPr>
          <p:cNvSpPr>
            <a:spLocks noGrp="1"/>
          </p:cNvSpPr>
          <p:nvPr>
            <p:ph type="dt" sz="half" idx="10"/>
          </p:nvPr>
        </p:nvSpPr>
        <p:spPr/>
        <p:txBody>
          <a:bodyPr/>
          <a:lstStyle/>
          <a:p>
            <a:fld id="{361C8E00-04AD-45A5-BC41-06A9E5C7F3BC}" type="datetimeFigureOut">
              <a:rPr lang="en-IE" smtClean="0"/>
              <a:t>13/10/2023</a:t>
            </a:fld>
            <a:endParaRPr lang="en-IE"/>
          </a:p>
        </p:txBody>
      </p:sp>
      <p:sp>
        <p:nvSpPr>
          <p:cNvPr id="5" name="Footer Placeholder 4">
            <a:extLst>
              <a:ext uri="{FF2B5EF4-FFF2-40B4-BE49-F238E27FC236}">
                <a16:creationId xmlns:a16="http://schemas.microsoft.com/office/drawing/2014/main" id="{4A5D7217-79BB-645C-CA2E-ECB1AB4D469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71EE2D1-B316-5782-D02B-C6FCF2F48CFB}"/>
              </a:ext>
            </a:extLst>
          </p:cNvPr>
          <p:cNvSpPr>
            <a:spLocks noGrp="1"/>
          </p:cNvSpPr>
          <p:nvPr>
            <p:ph type="sldNum" sz="quarter" idx="12"/>
          </p:nvPr>
        </p:nvSpPr>
        <p:spPr/>
        <p:txBody>
          <a:bodyPr/>
          <a:lstStyle/>
          <a:p>
            <a:fld id="{0D1A12CC-84A3-42C0-90C8-0321E679B06A}" type="slidenum">
              <a:rPr lang="en-IE" smtClean="0"/>
              <a:t>‹#›</a:t>
            </a:fld>
            <a:endParaRPr lang="en-IE"/>
          </a:p>
        </p:txBody>
      </p:sp>
    </p:spTree>
    <p:extLst>
      <p:ext uri="{BB962C8B-B14F-4D97-AF65-F5344CB8AC3E}">
        <p14:creationId xmlns:p14="http://schemas.microsoft.com/office/powerpoint/2010/main" val="4069276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F71A-32E8-1F58-837D-9A204CB6CE0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A48A157-30CD-A73A-3146-DF1274DAAB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6E05B41-FDF1-ACD1-4BFD-551EBEA577A3}"/>
              </a:ext>
            </a:extLst>
          </p:cNvPr>
          <p:cNvSpPr>
            <a:spLocks noGrp="1"/>
          </p:cNvSpPr>
          <p:nvPr>
            <p:ph type="dt" sz="half" idx="10"/>
          </p:nvPr>
        </p:nvSpPr>
        <p:spPr/>
        <p:txBody>
          <a:bodyPr/>
          <a:lstStyle/>
          <a:p>
            <a:fld id="{361C8E00-04AD-45A5-BC41-06A9E5C7F3BC}" type="datetimeFigureOut">
              <a:rPr lang="en-IE" smtClean="0"/>
              <a:t>13/10/2023</a:t>
            </a:fld>
            <a:endParaRPr lang="en-IE"/>
          </a:p>
        </p:txBody>
      </p:sp>
      <p:sp>
        <p:nvSpPr>
          <p:cNvPr id="5" name="Footer Placeholder 4">
            <a:extLst>
              <a:ext uri="{FF2B5EF4-FFF2-40B4-BE49-F238E27FC236}">
                <a16:creationId xmlns:a16="http://schemas.microsoft.com/office/drawing/2014/main" id="{933238CA-C4BE-6818-1AD9-33484A8FDA4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1158F27-3766-1A6B-C50A-97D7054A325C}"/>
              </a:ext>
            </a:extLst>
          </p:cNvPr>
          <p:cNvSpPr>
            <a:spLocks noGrp="1"/>
          </p:cNvSpPr>
          <p:nvPr>
            <p:ph type="sldNum" sz="quarter" idx="12"/>
          </p:nvPr>
        </p:nvSpPr>
        <p:spPr/>
        <p:txBody>
          <a:bodyPr/>
          <a:lstStyle/>
          <a:p>
            <a:fld id="{0D1A12CC-84A3-42C0-90C8-0321E679B06A}" type="slidenum">
              <a:rPr lang="en-IE" smtClean="0"/>
              <a:t>‹#›</a:t>
            </a:fld>
            <a:endParaRPr lang="en-IE"/>
          </a:p>
        </p:txBody>
      </p:sp>
    </p:spTree>
    <p:extLst>
      <p:ext uri="{BB962C8B-B14F-4D97-AF65-F5344CB8AC3E}">
        <p14:creationId xmlns:p14="http://schemas.microsoft.com/office/powerpoint/2010/main" val="1559893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2C8F-1888-E302-43C8-1D8069361A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7EA5157B-6403-3F2C-C9BE-7D6063F07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F42AD-4380-0F66-98CE-AF33E35486BF}"/>
              </a:ext>
            </a:extLst>
          </p:cNvPr>
          <p:cNvSpPr>
            <a:spLocks noGrp="1"/>
          </p:cNvSpPr>
          <p:nvPr>
            <p:ph type="dt" sz="half" idx="10"/>
          </p:nvPr>
        </p:nvSpPr>
        <p:spPr/>
        <p:txBody>
          <a:bodyPr/>
          <a:lstStyle/>
          <a:p>
            <a:fld id="{361C8E00-04AD-45A5-BC41-06A9E5C7F3BC}" type="datetimeFigureOut">
              <a:rPr lang="en-IE" smtClean="0"/>
              <a:t>13/10/2023</a:t>
            </a:fld>
            <a:endParaRPr lang="en-IE"/>
          </a:p>
        </p:txBody>
      </p:sp>
      <p:sp>
        <p:nvSpPr>
          <p:cNvPr id="5" name="Footer Placeholder 4">
            <a:extLst>
              <a:ext uri="{FF2B5EF4-FFF2-40B4-BE49-F238E27FC236}">
                <a16:creationId xmlns:a16="http://schemas.microsoft.com/office/drawing/2014/main" id="{AE95BB59-43A7-DBDC-AB64-30AB47EBAF1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32CAEFF-6A63-1D16-3061-654FC64D9560}"/>
              </a:ext>
            </a:extLst>
          </p:cNvPr>
          <p:cNvSpPr>
            <a:spLocks noGrp="1"/>
          </p:cNvSpPr>
          <p:nvPr>
            <p:ph type="sldNum" sz="quarter" idx="12"/>
          </p:nvPr>
        </p:nvSpPr>
        <p:spPr/>
        <p:txBody>
          <a:bodyPr/>
          <a:lstStyle/>
          <a:p>
            <a:fld id="{0D1A12CC-84A3-42C0-90C8-0321E679B06A}" type="slidenum">
              <a:rPr lang="en-IE" smtClean="0"/>
              <a:t>‹#›</a:t>
            </a:fld>
            <a:endParaRPr lang="en-IE"/>
          </a:p>
        </p:txBody>
      </p:sp>
    </p:spTree>
    <p:extLst>
      <p:ext uri="{BB962C8B-B14F-4D97-AF65-F5344CB8AC3E}">
        <p14:creationId xmlns:p14="http://schemas.microsoft.com/office/powerpoint/2010/main" val="1152616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E577-167D-9A55-299F-20D419C51F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306F4F4-01A2-F5DC-1E7D-573845ADD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1EF1452-877F-3029-E828-6D0F4267D8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5B8B36C-8473-CCE3-4365-2BA82BCD6831}"/>
              </a:ext>
            </a:extLst>
          </p:cNvPr>
          <p:cNvSpPr>
            <a:spLocks noGrp="1"/>
          </p:cNvSpPr>
          <p:nvPr>
            <p:ph type="dt" sz="half" idx="10"/>
          </p:nvPr>
        </p:nvSpPr>
        <p:spPr/>
        <p:txBody>
          <a:bodyPr/>
          <a:lstStyle/>
          <a:p>
            <a:fld id="{361C8E00-04AD-45A5-BC41-06A9E5C7F3BC}" type="datetimeFigureOut">
              <a:rPr lang="en-IE" smtClean="0"/>
              <a:t>13/10/2023</a:t>
            </a:fld>
            <a:endParaRPr lang="en-IE"/>
          </a:p>
        </p:txBody>
      </p:sp>
      <p:sp>
        <p:nvSpPr>
          <p:cNvPr id="6" name="Footer Placeholder 5">
            <a:extLst>
              <a:ext uri="{FF2B5EF4-FFF2-40B4-BE49-F238E27FC236}">
                <a16:creationId xmlns:a16="http://schemas.microsoft.com/office/drawing/2014/main" id="{E2BAB179-F395-B7B3-214B-E1DE5AAAE74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C6AC6DB-B6AA-B266-BB4C-33883AAD541F}"/>
              </a:ext>
            </a:extLst>
          </p:cNvPr>
          <p:cNvSpPr>
            <a:spLocks noGrp="1"/>
          </p:cNvSpPr>
          <p:nvPr>
            <p:ph type="sldNum" sz="quarter" idx="12"/>
          </p:nvPr>
        </p:nvSpPr>
        <p:spPr/>
        <p:txBody>
          <a:bodyPr/>
          <a:lstStyle/>
          <a:p>
            <a:fld id="{0D1A12CC-84A3-42C0-90C8-0321E679B06A}" type="slidenum">
              <a:rPr lang="en-IE" smtClean="0"/>
              <a:t>‹#›</a:t>
            </a:fld>
            <a:endParaRPr lang="en-IE"/>
          </a:p>
        </p:txBody>
      </p:sp>
    </p:spTree>
    <p:extLst>
      <p:ext uri="{BB962C8B-B14F-4D97-AF65-F5344CB8AC3E}">
        <p14:creationId xmlns:p14="http://schemas.microsoft.com/office/powerpoint/2010/main" val="51971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ADB3E47-B719-4771-7B8F-DE0D070411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62550"/>
            <a:ext cx="12192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6A923D05-DB0D-0FF7-E0CF-DF1BD13E1C80}"/>
              </a:ext>
            </a:extLst>
          </p:cNvPr>
          <p:cNvSpPr/>
          <p:nvPr userDrawn="1"/>
        </p:nvSpPr>
        <p:spPr>
          <a:xfrm>
            <a:off x="10071100" y="4937125"/>
            <a:ext cx="1816100" cy="1816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a:extLst>
              <a:ext uri="{FF2B5EF4-FFF2-40B4-BE49-F238E27FC236}">
                <a16:creationId xmlns:a16="http://schemas.microsoft.com/office/drawing/2014/main" id="{F5928CA4-2885-8FB1-A41A-81457FBA3969}"/>
              </a:ext>
            </a:extLst>
          </p:cNvPr>
          <p:cNvPicPr>
            <a:picLocks noChangeAspect="1"/>
          </p:cNvPicPr>
          <p:nvPr userDrawn="1"/>
        </p:nvPicPr>
        <p:blipFill>
          <a:blip r:embed="rId3">
            <a:extLst>
              <a:ext uri="{28A0092B-C50C-407E-A947-70E740481C1C}">
                <a14:useLocalDpi xmlns:a14="http://schemas.microsoft.com/office/drawing/2010/main" val="0"/>
              </a:ext>
            </a:extLst>
          </a:blip>
          <a:srcRect b="55641"/>
          <a:stretch>
            <a:fillRect/>
          </a:stretch>
        </p:blipFill>
        <p:spPr bwMode="auto">
          <a:xfrm>
            <a:off x="-838200" y="1062038"/>
            <a:ext cx="121920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A6EDCA3A-B442-BA12-AA76-AF182B2ED1F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71100" y="4932363"/>
            <a:ext cx="1820863"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0553F38-5404-47E8-46D7-2BAE2A2C4592}"/>
              </a:ext>
            </a:extLst>
          </p:cNvPr>
          <p:cNvSpPr txBox="1">
            <a:spLocks noChangeArrowheads="1"/>
          </p:cNvSpPr>
          <p:nvPr userDrawn="1"/>
        </p:nvSpPr>
        <p:spPr bwMode="auto">
          <a:xfrm>
            <a:off x="0" y="6691313"/>
            <a:ext cx="1300163" cy="21590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a:solidFill>
                  <a:schemeClr val="bg1"/>
                </a:solidFill>
                <a:latin typeface="Rubik Light" pitchFamily="2" charset="-79"/>
                <a:cs typeface="Rubik Light" pitchFamily="2" charset="-79"/>
              </a:rPr>
              <a:t>WSI, Sports Commission</a:t>
            </a:r>
          </a:p>
        </p:txBody>
      </p:sp>
      <p:sp>
        <p:nvSpPr>
          <p:cNvPr id="2" name="Title 1"/>
          <p:cNvSpPr>
            <a:spLocks noGrp="1"/>
          </p:cNvSpPr>
          <p:nvPr>
            <p:ph type="title"/>
          </p:nvPr>
        </p:nvSpPr>
        <p:spPr/>
        <p:txBody>
          <a:bodyPr>
            <a:normAutofit/>
          </a:bodyPr>
          <a:lstStyle>
            <a:lvl1pPr>
              <a:defRPr sz="3500" b="1" i="0">
                <a:solidFill>
                  <a:srgbClr val="193276"/>
                </a:solidFill>
                <a:latin typeface="Rubik Black" pitchFamily="2" charset="-79"/>
                <a:cs typeface="Rubik Black" pitchFamily="2" charset="-79"/>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Rubik Light" pitchFamily="2" charset="-79"/>
                <a:cs typeface="Rubik Light" pitchFamily="2" charset="-79"/>
              </a:defRPr>
            </a:lvl1pPr>
            <a:lvl2pPr>
              <a:defRPr b="0" i="0">
                <a:latin typeface="Rubik Light" pitchFamily="2" charset="-79"/>
                <a:cs typeface="Rubik Light" pitchFamily="2" charset="-79"/>
              </a:defRPr>
            </a:lvl2pPr>
            <a:lvl3pPr>
              <a:defRPr b="0" i="0">
                <a:latin typeface="Rubik Light" pitchFamily="2" charset="-79"/>
                <a:cs typeface="Rubik Light" pitchFamily="2" charset="-79"/>
              </a:defRPr>
            </a:lvl3pPr>
            <a:lvl4pPr>
              <a:defRPr b="0" i="0">
                <a:latin typeface="Rubik Light" pitchFamily="2" charset="-79"/>
                <a:cs typeface="Rubik Light" pitchFamily="2" charset="-79"/>
              </a:defRPr>
            </a:lvl4pPr>
            <a:lvl5pPr>
              <a:defRPr b="0" i="0">
                <a:latin typeface="Rubik Light" pitchFamily="2" charset="-79"/>
                <a:cs typeface="Rubik Light"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8834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59A1-BABB-4D68-5182-0F319715514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507DDA5-75A3-ABA3-D056-32C2216E1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374F0C-DD7A-BC89-4554-39D2E561E0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D79DF04-FE6A-AA0D-C2E9-6D9AF6779E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CCB567-FDF1-1045-FA61-3F3255587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7867B45-6EDA-8CAB-EBAA-617DF839B749}"/>
              </a:ext>
            </a:extLst>
          </p:cNvPr>
          <p:cNvSpPr>
            <a:spLocks noGrp="1"/>
          </p:cNvSpPr>
          <p:nvPr>
            <p:ph type="dt" sz="half" idx="10"/>
          </p:nvPr>
        </p:nvSpPr>
        <p:spPr/>
        <p:txBody>
          <a:bodyPr/>
          <a:lstStyle/>
          <a:p>
            <a:fld id="{361C8E00-04AD-45A5-BC41-06A9E5C7F3BC}" type="datetimeFigureOut">
              <a:rPr lang="en-IE" smtClean="0"/>
              <a:t>13/10/2023</a:t>
            </a:fld>
            <a:endParaRPr lang="en-IE"/>
          </a:p>
        </p:txBody>
      </p:sp>
      <p:sp>
        <p:nvSpPr>
          <p:cNvPr id="8" name="Footer Placeholder 7">
            <a:extLst>
              <a:ext uri="{FF2B5EF4-FFF2-40B4-BE49-F238E27FC236}">
                <a16:creationId xmlns:a16="http://schemas.microsoft.com/office/drawing/2014/main" id="{2C8348E1-5297-A7F0-2960-3427F0D67D6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BA134D13-E57B-F174-606C-AF647D086C34}"/>
              </a:ext>
            </a:extLst>
          </p:cNvPr>
          <p:cNvSpPr>
            <a:spLocks noGrp="1"/>
          </p:cNvSpPr>
          <p:nvPr>
            <p:ph type="sldNum" sz="quarter" idx="12"/>
          </p:nvPr>
        </p:nvSpPr>
        <p:spPr/>
        <p:txBody>
          <a:bodyPr/>
          <a:lstStyle/>
          <a:p>
            <a:fld id="{0D1A12CC-84A3-42C0-90C8-0321E679B06A}" type="slidenum">
              <a:rPr lang="en-IE" smtClean="0"/>
              <a:t>‹#›</a:t>
            </a:fld>
            <a:endParaRPr lang="en-IE"/>
          </a:p>
        </p:txBody>
      </p:sp>
    </p:spTree>
    <p:extLst>
      <p:ext uri="{BB962C8B-B14F-4D97-AF65-F5344CB8AC3E}">
        <p14:creationId xmlns:p14="http://schemas.microsoft.com/office/powerpoint/2010/main" val="4178801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47BC-7BE0-B68F-3DAA-54C11E27AF1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6EB33D8-99F7-8C79-6BBC-0E163BFC8B8E}"/>
              </a:ext>
            </a:extLst>
          </p:cNvPr>
          <p:cNvSpPr>
            <a:spLocks noGrp="1"/>
          </p:cNvSpPr>
          <p:nvPr>
            <p:ph type="dt" sz="half" idx="10"/>
          </p:nvPr>
        </p:nvSpPr>
        <p:spPr/>
        <p:txBody>
          <a:bodyPr/>
          <a:lstStyle/>
          <a:p>
            <a:fld id="{361C8E00-04AD-45A5-BC41-06A9E5C7F3BC}" type="datetimeFigureOut">
              <a:rPr lang="en-IE" smtClean="0"/>
              <a:t>13/10/2023</a:t>
            </a:fld>
            <a:endParaRPr lang="en-IE"/>
          </a:p>
        </p:txBody>
      </p:sp>
      <p:sp>
        <p:nvSpPr>
          <p:cNvPr id="4" name="Footer Placeholder 3">
            <a:extLst>
              <a:ext uri="{FF2B5EF4-FFF2-40B4-BE49-F238E27FC236}">
                <a16:creationId xmlns:a16="http://schemas.microsoft.com/office/drawing/2014/main" id="{B7B6C876-58B6-83AB-7589-B00B331E850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3B6FC64B-F9CF-6A49-B8DF-2D9022D63F58}"/>
              </a:ext>
            </a:extLst>
          </p:cNvPr>
          <p:cNvSpPr>
            <a:spLocks noGrp="1"/>
          </p:cNvSpPr>
          <p:nvPr>
            <p:ph type="sldNum" sz="quarter" idx="12"/>
          </p:nvPr>
        </p:nvSpPr>
        <p:spPr/>
        <p:txBody>
          <a:bodyPr/>
          <a:lstStyle/>
          <a:p>
            <a:fld id="{0D1A12CC-84A3-42C0-90C8-0321E679B06A}" type="slidenum">
              <a:rPr lang="en-IE" smtClean="0"/>
              <a:t>‹#›</a:t>
            </a:fld>
            <a:endParaRPr lang="en-IE"/>
          </a:p>
        </p:txBody>
      </p:sp>
    </p:spTree>
    <p:extLst>
      <p:ext uri="{BB962C8B-B14F-4D97-AF65-F5344CB8AC3E}">
        <p14:creationId xmlns:p14="http://schemas.microsoft.com/office/powerpoint/2010/main" val="225412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75F67-9E4D-64D5-AD07-F5C78A216558}"/>
              </a:ext>
            </a:extLst>
          </p:cNvPr>
          <p:cNvSpPr>
            <a:spLocks noGrp="1"/>
          </p:cNvSpPr>
          <p:nvPr>
            <p:ph type="dt" sz="half" idx="10"/>
          </p:nvPr>
        </p:nvSpPr>
        <p:spPr/>
        <p:txBody>
          <a:bodyPr/>
          <a:lstStyle/>
          <a:p>
            <a:fld id="{361C8E00-04AD-45A5-BC41-06A9E5C7F3BC}" type="datetimeFigureOut">
              <a:rPr lang="en-IE" smtClean="0"/>
              <a:t>13/10/2023</a:t>
            </a:fld>
            <a:endParaRPr lang="en-IE"/>
          </a:p>
        </p:txBody>
      </p:sp>
      <p:sp>
        <p:nvSpPr>
          <p:cNvPr id="3" name="Footer Placeholder 2">
            <a:extLst>
              <a:ext uri="{FF2B5EF4-FFF2-40B4-BE49-F238E27FC236}">
                <a16:creationId xmlns:a16="http://schemas.microsoft.com/office/drawing/2014/main" id="{9D06CCE3-875A-B3AA-CBA9-DC86C9FA103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B2A3CB8-6F10-8E2D-E7AF-27B2275EA4BB}"/>
              </a:ext>
            </a:extLst>
          </p:cNvPr>
          <p:cNvSpPr>
            <a:spLocks noGrp="1"/>
          </p:cNvSpPr>
          <p:nvPr>
            <p:ph type="sldNum" sz="quarter" idx="12"/>
          </p:nvPr>
        </p:nvSpPr>
        <p:spPr/>
        <p:txBody>
          <a:bodyPr/>
          <a:lstStyle/>
          <a:p>
            <a:fld id="{0D1A12CC-84A3-42C0-90C8-0321E679B06A}" type="slidenum">
              <a:rPr lang="en-IE" smtClean="0"/>
              <a:t>‹#›</a:t>
            </a:fld>
            <a:endParaRPr lang="en-IE"/>
          </a:p>
        </p:txBody>
      </p:sp>
    </p:spTree>
    <p:extLst>
      <p:ext uri="{BB962C8B-B14F-4D97-AF65-F5344CB8AC3E}">
        <p14:creationId xmlns:p14="http://schemas.microsoft.com/office/powerpoint/2010/main" val="3962819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7416-22A6-BC4E-A7A4-BE95B02A1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F0FCD790-6FAF-F38F-1B1F-8EEB6DFAC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23B1F19-17A4-A012-2719-5EB2F6837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0252B-BC47-8649-A79C-37760A794256}"/>
              </a:ext>
            </a:extLst>
          </p:cNvPr>
          <p:cNvSpPr>
            <a:spLocks noGrp="1"/>
          </p:cNvSpPr>
          <p:nvPr>
            <p:ph type="dt" sz="half" idx="10"/>
          </p:nvPr>
        </p:nvSpPr>
        <p:spPr/>
        <p:txBody>
          <a:bodyPr/>
          <a:lstStyle/>
          <a:p>
            <a:fld id="{361C8E00-04AD-45A5-BC41-06A9E5C7F3BC}" type="datetimeFigureOut">
              <a:rPr lang="en-IE" smtClean="0"/>
              <a:t>13/10/2023</a:t>
            </a:fld>
            <a:endParaRPr lang="en-IE"/>
          </a:p>
        </p:txBody>
      </p:sp>
      <p:sp>
        <p:nvSpPr>
          <p:cNvPr id="6" name="Footer Placeholder 5">
            <a:extLst>
              <a:ext uri="{FF2B5EF4-FFF2-40B4-BE49-F238E27FC236}">
                <a16:creationId xmlns:a16="http://schemas.microsoft.com/office/drawing/2014/main" id="{71735E23-7A81-A7F8-7405-A7C265D3430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7855FA7-CA2F-BD9E-D27E-4012EB8EE697}"/>
              </a:ext>
            </a:extLst>
          </p:cNvPr>
          <p:cNvSpPr>
            <a:spLocks noGrp="1"/>
          </p:cNvSpPr>
          <p:nvPr>
            <p:ph type="sldNum" sz="quarter" idx="12"/>
          </p:nvPr>
        </p:nvSpPr>
        <p:spPr/>
        <p:txBody>
          <a:bodyPr/>
          <a:lstStyle/>
          <a:p>
            <a:fld id="{0D1A12CC-84A3-42C0-90C8-0321E679B06A}" type="slidenum">
              <a:rPr lang="en-IE" smtClean="0"/>
              <a:t>‹#›</a:t>
            </a:fld>
            <a:endParaRPr lang="en-IE"/>
          </a:p>
        </p:txBody>
      </p:sp>
    </p:spTree>
    <p:extLst>
      <p:ext uri="{BB962C8B-B14F-4D97-AF65-F5344CB8AC3E}">
        <p14:creationId xmlns:p14="http://schemas.microsoft.com/office/powerpoint/2010/main" val="3728145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AC70-A78D-6F5C-6BDA-6819EEB82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84477A8-854C-1BBD-AE67-02006F5CF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38691C2-FDCF-9FBB-D6B0-6649C7FA4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EFE57-EF37-F2B3-FB8D-2A4CA10CB545}"/>
              </a:ext>
            </a:extLst>
          </p:cNvPr>
          <p:cNvSpPr>
            <a:spLocks noGrp="1"/>
          </p:cNvSpPr>
          <p:nvPr>
            <p:ph type="dt" sz="half" idx="10"/>
          </p:nvPr>
        </p:nvSpPr>
        <p:spPr/>
        <p:txBody>
          <a:bodyPr/>
          <a:lstStyle/>
          <a:p>
            <a:fld id="{361C8E00-04AD-45A5-BC41-06A9E5C7F3BC}" type="datetimeFigureOut">
              <a:rPr lang="en-IE" smtClean="0"/>
              <a:t>13/10/2023</a:t>
            </a:fld>
            <a:endParaRPr lang="en-IE"/>
          </a:p>
        </p:txBody>
      </p:sp>
      <p:sp>
        <p:nvSpPr>
          <p:cNvPr id="6" name="Footer Placeholder 5">
            <a:extLst>
              <a:ext uri="{FF2B5EF4-FFF2-40B4-BE49-F238E27FC236}">
                <a16:creationId xmlns:a16="http://schemas.microsoft.com/office/drawing/2014/main" id="{1E5FB00E-32A8-A799-D857-AF9BABA09B9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EB4C87C-3304-A8D5-836E-657FE69F1A31}"/>
              </a:ext>
            </a:extLst>
          </p:cNvPr>
          <p:cNvSpPr>
            <a:spLocks noGrp="1"/>
          </p:cNvSpPr>
          <p:nvPr>
            <p:ph type="sldNum" sz="quarter" idx="12"/>
          </p:nvPr>
        </p:nvSpPr>
        <p:spPr/>
        <p:txBody>
          <a:bodyPr/>
          <a:lstStyle/>
          <a:p>
            <a:fld id="{0D1A12CC-84A3-42C0-90C8-0321E679B06A}" type="slidenum">
              <a:rPr lang="en-IE" smtClean="0"/>
              <a:t>‹#›</a:t>
            </a:fld>
            <a:endParaRPr lang="en-IE"/>
          </a:p>
        </p:txBody>
      </p:sp>
    </p:spTree>
    <p:extLst>
      <p:ext uri="{BB962C8B-B14F-4D97-AF65-F5344CB8AC3E}">
        <p14:creationId xmlns:p14="http://schemas.microsoft.com/office/powerpoint/2010/main" val="902239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B21-C279-3B69-00B5-3D16AD152E4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6EB985E-1B55-56A1-3CED-660E523009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E8D0512-AEBB-BA7B-B27B-BA5765B4BFBE}"/>
              </a:ext>
            </a:extLst>
          </p:cNvPr>
          <p:cNvSpPr>
            <a:spLocks noGrp="1"/>
          </p:cNvSpPr>
          <p:nvPr>
            <p:ph type="dt" sz="half" idx="10"/>
          </p:nvPr>
        </p:nvSpPr>
        <p:spPr/>
        <p:txBody>
          <a:bodyPr/>
          <a:lstStyle/>
          <a:p>
            <a:fld id="{361C8E00-04AD-45A5-BC41-06A9E5C7F3BC}" type="datetimeFigureOut">
              <a:rPr lang="en-IE" smtClean="0"/>
              <a:t>13/10/2023</a:t>
            </a:fld>
            <a:endParaRPr lang="en-IE"/>
          </a:p>
        </p:txBody>
      </p:sp>
      <p:sp>
        <p:nvSpPr>
          <p:cNvPr id="5" name="Footer Placeholder 4">
            <a:extLst>
              <a:ext uri="{FF2B5EF4-FFF2-40B4-BE49-F238E27FC236}">
                <a16:creationId xmlns:a16="http://schemas.microsoft.com/office/drawing/2014/main" id="{CD4CE92F-6431-CCFE-F7CD-D5E165C4ECC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FA7B109-B692-1180-B7FA-D7853B440B43}"/>
              </a:ext>
            </a:extLst>
          </p:cNvPr>
          <p:cNvSpPr>
            <a:spLocks noGrp="1"/>
          </p:cNvSpPr>
          <p:nvPr>
            <p:ph type="sldNum" sz="quarter" idx="12"/>
          </p:nvPr>
        </p:nvSpPr>
        <p:spPr/>
        <p:txBody>
          <a:bodyPr/>
          <a:lstStyle/>
          <a:p>
            <a:fld id="{0D1A12CC-84A3-42C0-90C8-0321E679B06A}" type="slidenum">
              <a:rPr lang="en-IE" smtClean="0"/>
              <a:t>‹#›</a:t>
            </a:fld>
            <a:endParaRPr lang="en-IE"/>
          </a:p>
        </p:txBody>
      </p:sp>
    </p:spTree>
    <p:extLst>
      <p:ext uri="{BB962C8B-B14F-4D97-AF65-F5344CB8AC3E}">
        <p14:creationId xmlns:p14="http://schemas.microsoft.com/office/powerpoint/2010/main" val="872433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FF164D-BE9A-A58E-0F35-9B0F5E0BAC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191C419-BDC5-BD3F-84BE-718C01BD6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BD8AB7A-1E12-0323-9D9D-5136BB443904}"/>
              </a:ext>
            </a:extLst>
          </p:cNvPr>
          <p:cNvSpPr>
            <a:spLocks noGrp="1"/>
          </p:cNvSpPr>
          <p:nvPr>
            <p:ph type="dt" sz="half" idx="10"/>
          </p:nvPr>
        </p:nvSpPr>
        <p:spPr/>
        <p:txBody>
          <a:bodyPr/>
          <a:lstStyle/>
          <a:p>
            <a:fld id="{361C8E00-04AD-45A5-BC41-06A9E5C7F3BC}" type="datetimeFigureOut">
              <a:rPr lang="en-IE" smtClean="0"/>
              <a:t>13/10/2023</a:t>
            </a:fld>
            <a:endParaRPr lang="en-IE"/>
          </a:p>
        </p:txBody>
      </p:sp>
      <p:sp>
        <p:nvSpPr>
          <p:cNvPr id="5" name="Footer Placeholder 4">
            <a:extLst>
              <a:ext uri="{FF2B5EF4-FFF2-40B4-BE49-F238E27FC236}">
                <a16:creationId xmlns:a16="http://schemas.microsoft.com/office/drawing/2014/main" id="{5B6C228F-915A-368A-CAC6-4F74FA8B17E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436ABF1-8DF0-10FD-3173-CC10050C97B8}"/>
              </a:ext>
            </a:extLst>
          </p:cNvPr>
          <p:cNvSpPr>
            <a:spLocks noGrp="1"/>
          </p:cNvSpPr>
          <p:nvPr>
            <p:ph type="sldNum" sz="quarter" idx="12"/>
          </p:nvPr>
        </p:nvSpPr>
        <p:spPr/>
        <p:txBody>
          <a:bodyPr/>
          <a:lstStyle/>
          <a:p>
            <a:fld id="{0D1A12CC-84A3-42C0-90C8-0321E679B06A}" type="slidenum">
              <a:rPr lang="en-IE" smtClean="0"/>
              <a:t>‹#›</a:t>
            </a:fld>
            <a:endParaRPr lang="en-IE"/>
          </a:p>
        </p:txBody>
      </p:sp>
    </p:spTree>
    <p:extLst>
      <p:ext uri="{BB962C8B-B14F-4D97-AF65-F5344CB8AC3E}">
        <p14:creationId xmlns:p14="http://schemas.microsoft.com/office/powerpoint/2010/main" val="773761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25490"/>
            <a:ext cx="12192000" cy="847619"/>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116657"/>
            <a:ext cx="12293601" cy="314286"/>
          </a:xfrm>
          <a:prstGeom prst="rect">
            <a:avLst/>
          </a:prstGeom>
        </p:spPr>
      </p:pic>
      <p:sp>
        <p:nvSpPr>
          <p:cNvPr id="4" name="Title 1"/>
          <p:cNvSpPr txBox="1"/>
          <p:nvPr userDrawn="1"/>
        </p:nvSpPr>
        <p:spPr>
          <a:xfrm>
            <a:off x="10299245" y="6364120"/>
            <a:ext cx="1708602" cy="348002"/>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7F7F7F"/>
                </a:solidFill>
                <a:uFillTx/>
                <a:latin typeface="Calibri Light"/>
              </a:rPr>
              <a:t>www.ireachhq.com</a:t>
            </a:r>
            <a:endParaRPr lang="en-IE" sz="1200" b="1" i="0" u="none" strike="noStrike" kern="1200" cap="none" spc="0" baseline="0" dirty="0">
              <a:solidFill>
                <a:srgbClr val="7F7F7F"/>
              </a:solidFill>
              <a:uFillTx/>
              <a:latin typeface="Calibri Light"/>
            </a:endParaRPr>
          </a:p>
        </p:txBody>
      </p:sp>
      <p:sp>
        <p:nvSpPr>
          <p:cNvPr id="7" name="Title 1"/>
          <p:cNvSpPr txBox="1">
            <a:spLocks/>
          </p:cNvSpPr>
          <p:nvPr userDrawn="1"/>
        </p:nvSpPr>
        <p:spPr>
          <a:xfrm>
            <a:off x="-1" y="1173109"/>
            <a:ext cx="12192000" cy="4943548"/>
          </a:xfrm>
          <a:prstGeom prst="rect">
            <a:avLst/>
          </a:prstGeom>
        </p:spPr>
        <p:txBody>
          <a:bodyPr/>
          <a:lstStyle>
            <a:lvl1pPr marL="0" marR="0" lvl="0" indent="0" algn="ctr"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endParaRPr lang="en-IE" sz="2400" dirty="0"/>
          </a:p>
        </p:txBody>
      </p:sp>
      <p:sp>
        <p:nvSpPr>
          <p:cNvPr id="6" name="Slide Number Placeholder 5">
            <a:extLst>
              <a:ext uri="{FF2B5EF4-FFF2-40B4-BE49-F238E27FC236}">
                <a16:creationId xmlns:a16="http://schemas.microsoft.com/office/drawing/2014/main" id="{5F0AF802-C882-4D48-858B-1EB998A1195A}"/>
              </a:ext>
            </a:extLst>
          </p:cNvPr>
          <p:cNvSpPr>
            <a:spLocks noGrp="1"/>
          </p:cNvSpPr>
          <p:nvPr>
            <p:ph type="sldNum" sz="quarter" idx="12"/>
          </p:nvPr>
        </p:nvSpPr>
        <p:spPr>
          <a:xfrm>
            <a:off x="9448799" y="6349947"/>
            <a:ext cx="2743200" cy="365125"/>
          </a:xfrm>
        </p:spPr>
        <p:txBody>
          <a:bodyPr/>
          <a:lstStyle/>
          <a:p>
            <a:fld id="{991FF55F-C636-4A1C-86B2-4F22B44AAE44}" type="slidenum">
              <a:rPr lang="en-IE" smtClean="0"/>
              <a:t>‹#›</a:t>
            </a:fld>
            <a:endParaRPr lang="en-IE" dirty="0"/>
          </a:p>
        </p:txBody>
      </p:sp>
    </p:spTree>
    <p:extLst>
      <p:ext uri="{BB962C8B-B14F-4D97-AF65-F5344CB8AC3E}">
        <p14:creationId xmlns:p14="http://schemas.microsoft.com/office/powerpoint/2010/main" val="2473283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25490"/>
            <a:ext cx="12192000" cy="84761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116657"/>
            <a:ext cx="12293601" cy="314286"/>
          </a:xfrm>
          <a:prstGeom prst="rect">
            <a:avLst/>
          </a:prstGeom>
        </p:spPr>
      </p:pic>
      <p:sp>
        <p:nvSpPr>
          <p:cNvPr id="5" name="Title 1"/>
          <p:cNvSpPr txBox="1"/>
          <p:nvPr userDrawn="1"/>
        </p:nvSpPr>
        <p:spPr>
          <a:xfrm>
            <a:off x="10299245" y="6364120"/>
            <a:ext cx="1708602" cy="348002"/>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7F7F7F"/>
                </a:solidFill>
                <a:uFillTx/>
                <a:latin typeface="Calibri Light"/>
              </a:rPr>
              <a:t>www.ireachhq.com</a:t>
            </a:r>
            <a:endParaRPr lang="en-IE" sz="1200" b="1" i="0" u="none" strike="noStrike" kern="1200" cap="none" spc="0" baseline="0" dirty="0">
              <a:solidFill>
                <a:srgbClr val="7F7F7F"/>
              </a:solidFill>
              <a:uFillTx/>
              <a:latin typeface="Calibri Light"/>
            </a:endParaRPr>
          </a:p>
        </p:txBody>
      </p:sp>
      <p:sp>
        <p:nvSpPr>
          <p:cNvPr id="6" name="Text Placeholder 11"/>
          <p:cNvSpPr>
            <a:spLocks noGrp="1"/>
          </p:cNvSpPr>
          <p:nvPr>
            <p:ph type="body" sz="quarter" idx="10"/>
          </p:nvPr>
        </p:nvSpPr>
        <p:spPr>
          <a:xfrm>
            <a:off x="139702" y="193506"/>
            <a:ext cx="8775697" cy="555793"/>
          </a:xfrm>
          <a:prstGeom prst="rect">
            <a:avLst/>
          </a:prstGeom>
        </p:spPr>
        <p:txBody>
          <a:bodyPr/>
          <a:lstStyle>
            <a:lvl1pPr marL="0" indent="0">
              <a:buNone/>
              <a:defRPr sz="2400"/>
            </a:lvl1pPr>
          </a:lstStyle>
          <a:p>
            <a:pPr lvl="0"/>
            <a:r>
              <a:rPr lang="en-US"/>
              <a:t>Click to edit Master text styles</a:t>
            </a:r>
          </a:p>
        </p:txBody>
      </p:sp>
      <p:sp>
        <p:nvSpPr>
          <p:cNvPr id="3" name="Text Placeholder 2"/>
          <p:cNvSpPr>
            <a:spLocks noGrp="1"/>
          </p:cNvSpPr>
          <p:nvPr>
            <p:ph type="body" sz="quarter" idx="11"/>
          </p:nvPr>
        </p:nvSpPr>
        <p:spPr>
          <a:xfrm>
            <a:off x="139701" y="1420572"/>
            <a:ext cx="11868145" cy="4516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 name="Text Placeholder 11"/>
          <p:cNvSpPr>
            <a:spLocks noGrp="1"/>
          </p:cNvSpPr>
          <p:nvPr>
            <p:ph type="body" sz="quarter" idx="12"/>
          </p:nvPr>
        </p:nvSpPr>
        <p:spPr>
          <a:xfrm>
            <a:off x="0" y="6370678"/>
            <a:ext cx="10299245" cy="341444"/>
          </a:xfrm>
          <a:prstGeom prst="rect">
            <a:avLst/>
          </a:prstGeom>
        </p:spPr>
        <p:txBody>
          <a:bodyPr/>
          <a:lstStyle>
            <a:lvl1pPr marL="0" indent="0">
              <a:buNone/>
              <a:defRPr sz="1800">
                <a:solidFill>
                  <a:schemeClr val="tx1">
                    <a:lumMod val="65000"/>
                    <a:lumOff val="35000"/>
                  </a:schemeClr>
                </a:solidFill>
              </a:defRPr>
            </a:lvl1pPr>
          </a:lstStyle>
          <a:p>
            <a:pPr lvl="0"/>
            <a:r>
              <a:rPr lang="en-US"/>
              <a:t>Click to edit Master text styles</a:t>
            </a:r>
          </a:p>
        </p:txBody>
      </p:sp>
      <p:sp>
        <p:nvSpPr>
          <p:cNvPr id="9" name="Slide Number Placeholder 5">
            <a:extLst>
              <a:ext uri="{FF2B5EF4-FFF2-40B4-BE49-F238E27FC236}">
                <a16:creationId xmlns:a16="http://schemas.microsoft.com/office/drawing/2014/main" id="{6FC16CF0-D327-4180-B415-63E4C09B89BF}"/>
              </a:ext>
            </a:extLst>
          </p:cNvPr>
          <p:cNvSpPr>
            <a:spLocks noGrp="1"/>
          </p:cNvSpPr>
          <p:nvPr>
            <p:ph type="sldNum" sz="quarter" idx="13"/>
          </p:nvPr>
        </p:nvSpPr>
        <p:spPr>
          <a:xfrm>
            <a:off x="9448799" y="6349947"/>
            <a:ext cx="2743200" cy="365125"/>
          </a:xfrm>
        </p:spPr>
        <p:txBody>
          <a:bodyPr/>
          <a:lstStyle/>
          <a:p>
            <a:fld id="{991FF55F-C636-4A1C-86B2-4F22B44AAE44}" type="slidenum">
              <a:rPr lang="en-IE" smtClean="0"/>
              <a:t>‹#›</a:t>
            </a:fld>
            <a:endParaRPr lang="en-IE" dirty="0"/>
          </a:p>
        </p:txBody>
      </p:sp>
    </p:spTree>
    <p:extLst>
      <p:ext uri="{BB962C8B-B14F-4D97-AF65-F5344CB8AC3E}">
        <p14:creationId xmlns:p14="http://schemas.microsoft.com/office/powerpoint/2010/main" val="1873107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0506" y="6558875"/>
            <a:ext cx="286661" cy="299125"/>
          </a:xfrm>
          <a:prstGeom prst="rect">
            <a:avLst/>
          </a:prstGeom>
        </p:spPr>
      </p:pic>
      <p:sp>
        <p:nvSpPr>
          <p:cNvPr id="5" name="Rectangle 4"/>
          <p:cNvSpPr/>
          <p:nvPr userDrawn="1"/>
        </p:nvSpPr>
        <p:spPr>
          <a:xfrm>
            <a:off x="0" y="0"/>
            <a:ext cx="478302" cy="6858000"/>
          </a:xfrm>
          <a:prstGeom prst="rect">
            <a:avLst/>
          </a:prstGeom>
          <a:solidFill>
            <a:srgbClr val="83C91B"/>
          </a:solidFill>
          <a:ln>
            <a:solidFill>
              <a:srgbClr val="83C9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Rectangle 6"/>
          <p:cNvSpPr/>
          <p:nvPr userDrawn="1"/>
        </p:nvSpPr>
        <p:spPr>
          <a:xfrm>
            <a:off x="11713698" y="0"/>
            <a:ext cx="478302" cy="6858000"/>
          </a:xfrm>
          <a:prstGeom prst="rect">
            <a:avLst/>
          </a:prstGeom>
          <a:solidFill>
            <a:srgbClr val="83C91B"/>
          </a:solidFill>
          <a:ln>
            <a:solidFill>
              <a:srgbClr val="83C9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p:cNvSpPr/>
          <p:nvPr userDrawn="1"/>
        </p:nvSpPr>
        <p:spPr>
          <a:xfrm>
            <a:off x="10916531" y="0"/>
            <a:ext cx="478302" cy="6858000"/>
          </a:xfrm>
          <a:prstGeom prst="rect">
            <a:avLst/>
          </a:prstGeom>
          <a:solidFill>
            <a:srgbClr val="83C91B"/>
          </a:solidFill>
          <a:ln>
            <a:solidFill>
              <a:srgbClr val="83C9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Text Placeholder 11"/>
          <p:cNvSpPr>
            <a:spLocks noGrp="1"/>
          </p:cNvSpPr>
          <p:nvPr>
            <p:ph type="body" sz="quarter" idx="10"/>
          </p:nvPr>
        </p:nvSpPr>
        <p:spPr>
          <a:xfrm>
            <a:off x="2235200" y="3076787"/>
            <a:ext cx="8140699" cy="555793"/>
          </a:xfrm>
          <a:prstGeom prst="rect">
            <a:avLst/>
          </a:prstGeom>
        </p:spPr>
        <p:txBody>
          <a:bodyPr/>
          <a:lstStyle>
            <a:lvl1pPr marL="0" indent="0">
              <a:buNone/>
              <a:defRPr sz="5400"/>
            </a:lvl1pPr>
          </a:lstStyle>
          <a:p>
            <a:pPr lvl="0"/>
            <a:r>
              <a:rPr lang="en-US" dirty="0"/>
              <a:t>Click to edit Master text</a:t>
            </a:r>
            <a:endParaRPr lang="en-IE" dirty="0"/>
          </a:p>
        </p:txBody>
      </p:sp>
    </p:spTree>
    <p:extLst>
      <p:ext uri="{BB962C8B-B14F-4D97-AF65-F5344CB8AC3E}">
        <p14:creationId xmlns:p14="http://schemas.microsoft.com/office/powerpoint/2010/main" val="376474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41C29ED-8776-13AF-3C03-F54ACA4118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24450"/>
            <a:ext cx="12192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B0B66F87-45A7-B767-59C3-8875E4F37C78}"/>
              </a:ext>
            </a:extLst>
          </p:cNvPr>
          <p:cNvSpPr/>
          <p:nvPr userDrawn="1"/>
        </p:nvSpPr>
        <p:spPr>
          <a:xfrm>
            <a:off x="10071100" y="4899025"/>
            <a:ext cx="1816100" cy="1816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a:extLst>
              <a:ext uri="{FF2B5EF4-FFF2-40B4-BE49-F238E27FC236}">
                <a16:creationId xmlns:a16="http://schemas.microsoft.com/office/drawing/2014/main" id="{5405FB9A-E3A8-7866-8FE9-56EF31086128}"/>
              </a:ext>
            </a:extLst>
          </p:cNvPr>
          <p:cNvPicPr>
            <a:picLocks noChangeAspect="1"/>
          </p:cNvPicPr>
          <p:nvPr userDrawn="1"/>
        </p:nvPicPr>
        <p:blipFill>
          <a:blip r:embed="rId3">
            <a:extLst>
              <a:ext uri="{28A0092B-C50C-407E-A947-70E740481C1C}">
                <a14:useLocalDpi xmlns:a14="http://schemas.microsoft.com/office/drawing/2010/main" val="0"/>
              </a:ext>
            </a:extLst>
          </a:blip>
          <a:srcRect b="55641"/>
          <a:stretch>
            <a:fillRect/>
          </a:stretch>
        </p:blipFill>
        <p:spPr bwMode="auto">
          <a:xfrm>
            <a:off x="-838200" y="1062038"/>
            <a:ext cx="121920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56D65A62-EA1C-442C-9DDE-9CE77651B4B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71100" y="4894263"/>
            <a:ext cx="1820863"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500" b="1" i="0">
                <a:solidFill>
                  <a:srgbClr val="193276"/>
                </a:solidFill>
                <a:latin typeface="Rubik Black" pitchFamily="2" charset="-79"/>
                <a:cs typeface="Rubik Black" pitchFamily="2" charset="-79"/>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5167489" cy="4351338"/>
          </a:xfrm>
        </p:spPr>
        <p:txBody>
          <a:bodyPr/>
          <a:lstStyle>
            <a:lvl1pPr>
              <a:defRPr b="0" i="0">
                <a:latin typeface="Rubik Light" pitchFamily="2" charset="-79"/>
                <a:cs typeface="Rubik Light" pitchFamily="2" charset="-79"/>
              </a:defRPr>
            </a:lvl1pPr>
            <a:lvl2pPr>
              <a:defRPr b="0" i="0">
                <a:latin typeface="Rubik Light" pitchFamily="2" charset="-79"/>
                <a:cs typeface="Rubik Light" pitchFamily="2" charset="-79"/>
              </a:defRPr>
            </a:lvl2pPr>
            <a:lvl3pPr>
              <a:defRPr b="0" i="0">
                <a:latin typeface="Rubik Light" pitchFamily="2" charset="-79"/>
                <a:cs typeface="Rubik Light" pitchFamily="2" charset="-79"/>
              </a:defRPr>
            </a:lvl3pPr>
            <a:lvl4pPr>
              <a:defRPr b="0" i="0">
                <a:latin typeface="Rubik Light" pitchFamily="2" charset="-79"/>
                <a:cs typeface="Rubik Light" pitchFamily="2" charset="-79"/>
              </a:defRPr>
            </a:lvl4pPr>
            <a:lvl5pPr>
              <a:defRPr b="0" i="0">
                <a:latin typeface="Rubik Light" pitchFamily="2" charset="-79"/>
                <a:cs typeface="Rubik Light"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6186311" y="1810696"/>
            <a:ext cx="5167489" cy="4351338"/>
          </a:xfrm>
        </p:spPr>
        <p:txBody>
          <a:bodyPr/>
          <a:lstStyle>
            <a:lvl1pPr>
              <a:defRPr b="0" i="0">
                <a:latin typeface="Rubik Light" pitchFamily="2" charset="-79"/>
                <a:cs typeface="Rubik Light" pitchFamily="2" charset="-79"/>
              </a:defRPr>
            </a:lvl1pPr>
            <a:lvl2pPr>
              <a:defRPr b="0" i="0">
                <a:latin typeface="Rubik Light" pitchFamily="2" charset="-79"/>
                <a:cs typeface="Rubik Light" pitchFamily="2" charset="-79"/>
              </a:defRPr>
            </a:lvl2pPr>
            <a:lvl3pPr>
              <a:defRPr b="0" i="0">
                <a:latin typeface="Rubik Light" pitchFamily="2" charset="-79"/>
                <a:cs typeface="Rubik Light" pitchFamily="2" charset="-79"/>
              </a:defRPr>
            </a:lvl3pPr>
            <a:lvl4pPr>
              <a:defRPr b="0" i="0">
                <a:latin typeface="Rubik Light" pitchFamily="2" charset="-79"/>
                <a:cs typeface="Rubik Light" pitchFamily="2" charset="-79"/>
              </a:defRPr>
            </a:lvl4pPr>
            <a:lvl5pPr>
              <a:defRPr b="0" i="0">
                <a:latin typeface="Rubik Light" pitchFamily="2" charset="-79"/>
                <a:cs typeface="Rubik Light"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994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D0FE83B-7FDF-B142-5D7C-B77DC32599CD}"/>
              </a:ext>
            </a:extLst>
          </p:cNvPr>
          <p:cNvPicPr>
            <a:picLocks noChangeAspect="1"/>
          </p:cNvPicPr>
          <p:nvPr userDrawn="1"/>
        </p:nvPicPr>
        <p:blipFill>
          <a:blip r:embed="rId2">
            <a:extLst>
              <a:ext uri="{28A0092B-C50C-407E-A947-70E740481C1C}">
                <a14:useLocalDpi xmlns:a14="http://schemas.microsoft.com/office/drawing/2010/main" val="0"/>
              </a:ext>
            </a:extLst>
          </a:blip>
          <a:srcRect b="55641"/>
          <a:stretch>
            <a:fillRect/>
          </a:stretch>
        </p:blipFill>
        <p:spPr bwMode="auto">
          <a:xfrm>
            <a:off x="-838200" y="1062038"/>
            <a:ext cx="121920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500" b="1" i="0">
                <a:solidFill>
                  <a:srgbClr val="193276"/>
                </a:solidFill>
                <a:latin typeface="Rubik Black" pitchFamily="2" charset="-79"/>
                <a:cs typeface="Rubik Black" pitchFamily="2" charset="-79"/>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Rubik Light" pitchFamily="2" charset="-79"/>
                <a:cs typeface="Rubik Light" pitchFamily="2" charset="-79"/>
              </a:defRPr>
            </a:lvl1pPr>
            <a:lvl2pPr>
              <a:defRPr b="0" i="0">
                <a:latin typeface="Rubik Light" pitchFamily="2" charset="-79"/>
                <a:cs typeface="Rubik Light" pitchFamily="2" charset="-79"/>
              </a:defRPr>
            </a:lvl2pPr>
            <a:lvl3pPr>
              <a:defRPr b="0" i="0">
                <a:latin typeface="Rubik Light" pitchFamily="2" charset="-79"/>
                <a:cs typeface="Rubik Light" pitchFamily="2" charset="-79"/>
              </a:defRPr>
            </a:lvl3pPr>
            <a:lvl4pPr>
              <a:defRPr b="0" i="0">
                <a:latin typeface="Rubik Light" pitchFamily="2" charset="-79"/>
                <a:cs typeface="Rubik Light" pitchFamily="2" charset="-79"/>
              </a:defRPr>
            </a:lvl4pPr>
            <a:lvl5pPr>
              <a:defRPr b="0" i="0">
                <a:latin typeface="Rubik Light" pitchFamily="2" charset="-79"/>
                <a:cs typeface="Rubik Light"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98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268331-4616-F931-9CA8-BB55412FA098}"/>
              </a:ext>
            </a:extLst>
          </p:cNvPr>
          <p:cNvSpPr>
            <a:spLocks noGrp="1"/>
          </p:cNvSpPr>
          <p:nvPr>
            <p:ph type="dt" sz="half" idx="10"/>
          </p:nvPr>
        </p:nvSpPr>
        <p:spPr/>
        <p:txBody>
          <a:bodyPr/>
          <a:lstStyle>
            <a:lvl1pPr>
              <a:defRPr/>
            </a:lvl1pPr>
          </a:lstStyle>
          <a:p>
            <a:pPr>
              <a:defRPr/>
            </a:pPr>
            <a:fld id="{91367519-73C9-402F-A5B1-322B0F75D496}" type="datetimeFigureOut">
              <a:rPr lang="en-US"/>
              <a:pPr>
                <a:defRPr/>
              </a:pPr>
              <a:t>10/13/2023</a:t>
            </a:fld>
            <a:endParaRPr lang="en-US"/>
          </a:p>
        </p:txBody>
      </p:sp>
      <p:sp>
        <p:nvSpPr>
          <p:cNvPr id="5" name="Footer Placeholder 4">
            <a:extLst>
              <a:ext uri="{FF2B5EF4-FFF2-40B4-BE49-F238E27FC236}">
                <a16:creationId xmlns:a16="http://schemas.microsoft.com/office/drawing/2014/main" id="{5CC1CDAF-B3D3-694C-DCA8-C1C488B166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B48259-2184-5741-D12C-1759B02ABDC5}"/>
              </a:ext>
            </a:extLst>
          </p:cNvPr>
          <p:cNvSpPr>
            <a:spLocks noGrp="1"/>
          </p:cNvSpPr>
          <p:nvPr>
            <p:ph type="sldNum" sz="quarter" idx="12"/>
          </p:nvPr>
        </p:nvSpPr>
        <p:spPr/>
        <p:txBody>
          <a:bodyPr/>
          <a:lstStyle>
            <a:lvl1pPr>
              <a:defRPr/>
            </a:lvl1pPr>
          </a:lstStyle>
          <a:p>
            <a:pPr>
              <a:defRPr/>
            </a:pPr>
            <a:fld id="{F10CF877-98FA-4405-8081-8F0B2CC02129}" type="slidenum">
              <a:rPr lang="en-US"/>
              <a:pPr>
                <a:defRPr/>
              </a:pPr>
              <a:t>‹#›</a:t>
            </a:fld>
            <a:endParaRPr lang="en-US"/>
          </a:p>
        </p:txBody>
      </p:sp>
    </p:spTree>
    <p:extLst>
      <p:ext uri="{BB962C8B-B14F-4D97-AF65-F5344CB8AC3E}">
        <p14:creationId xmlns:p14="http://schemas.microsoft.com/office/powerpoint/2010/main" val="268839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9061DE-9594-A084-59F0-A657AAAE03F9}"/>
              </a:ext>
            </a:extLst>
          </p:cNvPr>
          <p:cNvSpPr>
            <a:spLocks noGrp="1"/>
          </p:cNvSpPr>
          <p:nvPr>
            <p:ph type="dt" sz="half" idx="10"/>
          </p:nvPr>
        </p:nvSpPr>
        <p:spPr/>
        <p:txBody>
          <a:bodyPr/>
          <a:lstStyle>
            <a:lvl1pPr>
              <a:defRPr/>
            </a:lvl1pPr>
          </a:lstStyle>
          <a:p>
            <a:pPr>
              <a:defRPr/>
            </a:pPr>
            <a:fld id="{080F7674-6CEA-4E3E-A680-6005119FA036}" type="datetimeFigureOut">
              <a:rPr lang="en-US"/>
              <a:pPr>
                <a:defRPr/>
              </a:pPr>
              <a:t>10/13/2023</a:t>
            </a:fld>
            <a:endParaRPr lang="en-US"/>
          </a:p>
        </p:txBody>
      </p:sp>
      <p:sp>
        <p:nvSpPr>
          <p:cNvPr id="5" name="Footer Placeholder 4">
            <a:extLst>
              <a:ext uri="{FF2B5EF4-FFF2-40B4-BE49-F238E27FC236}">
                <a16:creationId xmlns:a16="http://schemas.microsoft.com/office/drawing/2014/main" id="{7DE9CB75-EC9A-900C-FF30-2A788CAD64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43E6AC-B63D-4F37-86CE-CE942123EB1E}"/>
              </a:ext>
            </a:extLst>
          </p:cNvPr>
          <p:cNvSpPr>
            <a:spLocks noGrp="1"/>
          </p:cNvSpPr>
          <p:nvPr>
            <p:ph type="sldNum" sz="quarter" idx="12"/>
          </p:nvPr>
        </p:nvSpPr>
        <p:spPr/>
        <p:txBody>
          <a:bodyPr/>
          <a:lstStyle>
            <a:lvl1pPr>
              <a:defRPr/>
            </a:lvl1pPr>
          </a:lstStyle>
          <a:p>
            <a:pPr>
              <a:defRPr/>
            </a:pPr>
            <a:fld id="{10E54985-B69D-4FBC-BCB5-49A224CB1F19}" type="slidenum">
              <a:rPr lang="en-US"/>
              <a:pPr>
                <a:defRPr/>
              </a:pPr>
              <a:t>‹#›</a:t>
            </a:fld>
            <a:endParaRPr lang="en-US"/>
          </a:p>
        </p:txBody>
      </p:sp>
    </p:spTree>
    <p:extLst>
      <p:ext uri="{BB962C8B-B14F-4D97-AF65-F5344CB8AC3E}">
        <p14:creationId xmlns:p14="http://schemas.microsoft.com/office/powerpoint/2010/main" val="375544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335F174-8D14-6D7F-EBA1-6DE163F1423B}"/>
              </a:ext>
            </a:extLst>
          </p:cNvPr>
          <p:cNvSpPr>
            <a:spLocks noGrp="1"/>
          </p:cNvSpPr>
          <p:nvPr>
            <p:ph type="dt" sz="half" idx="10"/>
          </p:nvPr>
        </p:nvSpPr>
        <p:spPr/>
        <p:txBody>
          <a:bodyPr/>
          <a:lstStyle>
            <a:lvl1pPr>
              <a:defRPr/>
            </a:lvl1pPr>
          </a:lstStyle>
          <a:p>
            <a:pPr>
              <a:defRPr/>
            </a:pPr>
            <a:fld id="{B545849F-16FE-4C65-AAF5-0536F108B3B6}" type="datetimeFigureOut">
              <a:rPr lang="en-US"/>
              <a:pPr>
                <a:defRPr/>
              </a:pPr>
              <a:t>10/13/2023</a:t>
            </a:fld>
            <a:endParaRPr lang="en-US"/>
          </a:p>
        </p:txBody>
      </p:sp>
      <p:sp>
        <p:nvSpPr>
          <p:cNvPr id="5" name="Footer Placeholder 4">
            <a:extLst>
              <a:ext uri="{FF2B5EF4-FFF2-40B4-BE49-F238E27FC236}">
                <a16:creationId xmlns:a16="http://schemas.microsoft.com/office/drawing/2014/main" id="{52EF0764-4A89-A8ED-F2C4-26DE31E092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C2AC79-D884-55DE-6FDF-1E0639EA877E}"/>
              </a:ext>
            </a:extLst>
          </p:cNvPr>
          <p:cNvSpPr>
            <a:spLocks noGrp="1"/>
          </p:cNvSpPr>
          <p:nvPr>
            <p:ph type="sldNum" sz="quarter" idx="12"/>
          </p:nvPr>
        </p:nvSpPr>
        <p:spPr/>
        <p:txBody>
          <a:bodyPr/>
          <a:lstStyle>
            <a:lvl1pPr>
              <a:defRPr/>
            </a:lvl1pPr>
          </a:lstStyle>
          <a:p>
            <a:pPr>
              <a:defRPr/>
            </a:pPr>
            <a:fld id="{274FB67A-A728-47EE-B51D-64F0A7C25D27}" type="slidenum">
              <a:rPr lang="en-US"/>
              <a:pPr>
                <a:defRPr/>
              </a:pPr>
              <a:t>‹#›</a:t>
            </a:fld>
            <a:endParaRPr lang="en-US"/>
          </a:p>
        </p:txBody>
      </p:sp>
    </p:spTree>
    <p:extLst>
      <p:ext uri="{BB962C8B-B14F-4D97-AF65-F5344CB8AC3E}">
        <p14:creationId xmlns:p14="http://schemas.microsoft.com/office/powerpoint/2010/main" val="219779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E829B6C-9C6B-3E6B-CD71-B3DC6CED6182}"/>
              </a:ext>
            </a:extLst>
          </p:cNvPr>
          <p:cNvSpPr>
            <a:spLocks noGrp="1"/>
          </p:cNvSpPr>
          <p:nvPr>
            <p:ph type="dt" sz="half" idx="10"/>
          </p:nvPr>
        </p:nvSpPr>
        <p:spPr/>
        <p:txBody>
          <a:bodyPr/>
          <a:lstStyle>
            <a:lvl1pPr>
              <a:defRPr/>
            </a:lvl1pPr>
          </a:lstStyle>
          <a:p>
            <a:pPr>
              <a:defRPr/>
            </a:pPr>
            <a:fld id="{08424941-91A7-41F3-BD1D-D5D4E4F9C62A}" type="datetimeFigureOut">
              <a:rPr lang="en-US"/>
              <a:pPr>
                <a:defRPr/>
              </a:pPr>
              <a:t>10/13/2023</a:t>
            </a:fld>
            <a:endParaRPr lang="en-US"/>
          </a:p>
        </p:txBody>
      </p:sp>
      <p:sp>
        <p:nvSpPr>
          <p:cNvPr id="6" name="Footer Placeholder 4">
            <a:extLst>
              <a:ext uri="{FF2B5EF4-FFF2-40B4-BE49-F238E27FC236}">
                <a16:creationId xmlns:a16="http://schemas.microsoft.com/office/drawing/2014/main" id="{825344A4-C0E8-D375-6156-2C8FEA0E01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596D6A-5900-7401-B7D7-1BFC2EC1544A}"/>
              </a:ext>
            </a:extLst>
          </p:cNvPr>
          <p:cNvSpPr>
            <a:spLocks noGrp="1"/>
          </p:cNvSpPr>
          <p:nvPr>
            <p:ph type="sldNum" sz="quarter" idx="12"/>
          </p:nvPr>
        </p:nvSpPr>
        <p:spPr/>
        <p:txBody>
          <a:bodyPr/>
          <a:lstStyle>
            <a:lvl1pPr>
              <a:defRPr/>
            </a:lvl1pPr>
          </a:lstStyle>
          <a:p>
            <a:pPr>
              <a:defRPr/>
            </a:pPr>
            <a:fld id="{E60E656A-6026-4930-94AF-F89A6654D988}" type="slidenum">
              <a:rPr lang="en-US"/>
              <a:pPr>
                <a:defRPr/>
              </a:pPr>
              <a:t>‹#›</a:t>
            </a:fld>
            <a:endParaRPr lang="en-US"/>
          </a:p>
        </p:txBody>
      </p:sp>
    </p:spTree>
    <p:extLst>
      <p:ext uri="{BB962C8B-B14F-4D97-AF65-F5344CB8AC3E}">
        <p14:creationId xmlns:p14="http://schemas.microsoft.com/office/powerpoint/2010/main" val="10701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D7591F6D-F729-E91F-B250-96DC6E2155BE}"/>
              </a:ext>
            </a:extLst>
          </p:cNvPr>
          <p:cNvSpPr>
            <a:spLocks noGrp="1"/>
          </p:cNvSpPr>
          <p:nvPr>
            <p:ph type="dt" sz="half" idx="10"/>
          </p:nvPr>
        </p:nvSpPr>
        <p:spPr/>
        <p:txBody>
          <a:bodyPr/>
          <a:lstStyle>
            <a:lvl1pPr>
              <a:defRPr/>
            </a:lvl1pPr>
          </a:lstStyle>
          <a:p>
            <a:pPr>
              <a:defRPr/>
            </a:pPr>
            <a:fld id="{06B49720-4D70-4A61-9320-756B4EC7669C}" type="datetimeFigureOut">
              <a:rPr lang="en-US"/>
              <a:pPr>
                <a:defRPr/>
              </a:pPr>
              <a:t>10/13/2023</a:t>
            </a:fld>
            <a:endParaRPr lang="en-US"/>
          </a:p>
        </p:txBody>
      </p:sp>
      <p:sp>
        <p:nvSpPr>
          <p:cNvPr id="8" name="Footer Placeholder 4">
            <a:extLst>
              <a:ext uri="{FF2B5EF4-FFF2-40B4-BE49-F238E27FC236}">
                <a16:creationId xmlns:a16="http://schemas.microsoft.com/office/drawing/2014/main" id="{152DC532-EFAC-E925-2FFB-F804CF2E417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68D0B0-026E-38F7-8D9A-D7ADE25B6493}"/>
              </a:ext>
            </a:extLst>
          </p:cNvPr>
          <p:cNvSpPr>
            <a:spLocks noGrp="1"/>
          </p:cNvSpPr>
          <p:nvPr>
            <p:ph type="sldNum" sz="quarter" idx="12"/>
          </p:nvPr>
        </p:nvSpPr>
        <p:spPr/>
        <p:txBody>
          <a:bodyPr/>
          <a:lstStyle>
            <a:lvl1pPr>
              <a:defRPr/>
            </a:lvl1pPr>
          </a:lstStyle>
          <a:p>
            <a:pPr>
              <a:defRPr/>
            </a:pPr>
            <a:fld id="{3304775F-85C8-4907-897E-ED5BF2806061}" type="slidenum">
              <a:rPr lang="en-US"/>
              <a:pPr>
                <a:defRPr/>
              </a:pPr>
              <a:t>‹#›</a:t>
            </a:fld>
            <a:endParaRPr lang="en-US"/>
          </a:p>
        </p:txBody>
      </p:sp>
    </p:spTree>
    <p:extLst>
      <p:ext uri="{BB962C8B-B14F-4D97-AF65-F5344CB8AC3E}">
        <p14:creationId xmlns:p14="http://schemas.microsoft.com/office/powerpoint/2010/main" val="3722016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793928-F9B4-6648-E431-DE4F94E45A7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1EFF332-9FB9-977F-8485-E8156D32E4A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08537D9-60CD-2395-4AFF-4235DB5140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AD0792C-B8A3-410E-AFF0-96E34979DA10}" type="datetimeFigureOut">
              <a:rPr lang="en-US"/>
              <a:pPr>
                <a:defRPr/>
              </a:pPr>
              <a:t>10/13/2023</a:t>
            </a:fld>
            <a:endParaRPr lang="en-US"/>
          </a:p>
        </p:txBody>
      </p:sp>
      <p:sp>
        <p:nvSpPr>
          <p:cNvPr id="5" name="Footer Placeholder 4">
            <a:extLst>
              <a:ext uri="{FF2B5EF4-FFF2-40B4-BE49-F238E27FC236}">
                <a16:creationId xmlns:a16="http://schemas.microsoft.com/office/drawing/2014/main" id="{AE3BEF03-208F-392D-E64E-29B1CD55BA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DD054A2-85A4-CF02-C156-67514E1D6E3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DA93767-EF22-4ED6-8AF2-109BB3FFE78F}" type="slidenum">
              <a:rPr lang="en-US" altLang="en-US"/>
              <a:pPr>
                <a:defRPr/>
              </a:pPr>
              <a:t>‹#›</a:t>
            </a:fld>
            <a:endParaRPr lang="en-US" altLang="en-US"/>
          </a:p>
        </p:txBody>
      </p:sp>
    </p:spTree>
    <p:extLst>
      <p:ext uri="{BB962C8B-B14F-4D97-AF65-F5344CB8AC3E}">
        <p14:creationId xmlns:p14="http://schemas.microsoft.com/office/powerpoint/2010/main" val="2019841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15EBC41-5996-E78E-720C-49F61B102C7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id="{308200DF-3032-A414-9FD0-6CED3FF1DC0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B7EBBD06-538E-21BD-B117-33788343C8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E5291B0-A734-4A8E-9B29-389FBDD9712A}" type="datetimeFigureOut">
              <a:rPr lang="en-US"/>
              <a:pPr>
                <a:defRPr/>
              </a:pPr>
              <a:t>10/13/2023</a:t>
            </a:fld>
            <a:endParaRPr lang="en-US"/>
          </a:p>
        </p:txBody>
      </p:sp>
      <p:sp>
        <p:nvSpPr>
          <p:cNvPr id="5" name="Footer Placeholder 4">
            <a:extLst>
              <a:ext uri="{FF2B5EF4-FFF2-40B4-BE49-F238E27FC236}">
                <a16:creationId xmlns:a16="http://schemas.microsoft.com/office/drawing/2014/main" id="{7F9CFDA2-164A-204C-D871-73359B2C8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AD9587B-97B5-1C56-F0EA-CD857A71F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E5D6A5-6C98-4392-B20D-121191DE325C}" type="slidenum">
              <a:rPr lang="en-US"/>
              <a:pPr>
                <a:defRPr/>
              </a:pPr>
              <a:t>‹#›</a:t>
            </a:fld>
            <a:endParaRPr lang="en-US"/>
          </a:p>
        </p:txBody>
      </p:sp>
    </p:spTree>
    <p:extLst>
      <p:ext uri="{BB962C8B-B14F-4D97-AF65-F5344CB8AC3E}">
        <p14:creationId xmlns:p14="http://schemas.microsoft.com/office/powerpoint/2010/main" val="181778964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BA13EF-6423-B50F-36F8-FACB91DD5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7B84D54-3583-FFEC-9861-77D220686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37E6AE0-A823-5C9E-2AF5-2E82FCFD4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C8E00-04AD-45A5-BC41-06A9E5C7F3BC}" type="datetimeFigureOut">
              <a:rPr lang="en-IE" smtClean="0"/>
              <a:t>13/10/2023</a:t>
            </a:fld>
            <a:endParaRPr lang="en-IE"/>
          </a:p>
        </p:txBody>
      </p:sp>
      <p:sp>
        <p:nvSpPr>
          <p:cNvPr id="5" name="Footer Placeholder 4">
            <a:extLst>
              <a:ext uri="{FF2B5EF4-FFF2-40B4-BE49-F238E27FC236}">
                <a16:creationId xmlns:a16="http://schemas.microsoft.com/office/drawing/2014/main" id="{E3C20584-CBD4-D40F-D718-4BB4BA396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E3A1F9D-F827-A221-7065-5185FE6CED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A12CC-84A3-42C0-90C8-0321E679B06A}" type="slidenum">
              <a:rPr lang="en-IE" smtClean="0"/>
              <a:t>‹#›</a:t>
            </a:fld>
            <a:endParaRPr lang="en-IE"/>
          </a:p>
        </p:txBody>
      </p:sp>
    </p:spTree>
    <p:extLst>
      <p:ext uri="{BB962C8B-B14F-4D97-AF65-F5344CB8AC3E}">
        <p14:creationId xmlns:p14="http://schemas.microsoft.com/office/powerpoint/2010/main" val="3125668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www.teachpaws.ie/" TargetMode="External"/><Relationship Id="rId2" Type="http://schemas.openxmlformats.org/officeDocument/2006/relationships/hyperlink" Target="http://www.holdhands.ie/" TargetMode="External"/><Relationship Id="rId1" Type="http://schemas.openxmlformats.org/officeDocument/2006/relationships/slideLayout" Target="../slideLayouts/slideLayout27.xml"/><Relationship Id="rId4" Type="http://schemas.openxmlformats.org/officeDocument/2006/relationships/hyperlink" Target="http://www.teachwise.i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diagramData" Target="../diagrams/data1.xml"/><Relationship Id="rId12"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chart" Target="../charts/chart1.xml"/><Relationship Id="rId11" Type="http://schemas.microsoft.com/office/2007/relationships/diagramDrawing" Target="../diagrams/drawing1.xml"/><Relationship Id="rId5" Type="http://schemas.openxmlformats.org/officeDocument/2006/relationships/image" Target="../media/image31.jpeg"/><Relationship Id="rId15" Type="http://schemas.openxmlformats.org/officeDocument/2006/relationships/image" Target="../media/image27.jpeg"/><Relationship Id="rId10" Type="http://schemas.openxmlformats.org/officeDocument/2006/relationships/diagramColors" Target="../diagrams/colors1.xml"/><Relationship Id="rId4" Type="http://schemas.openxmlformats.org/officeDocument/2006/relationships/image" Target="../media/image30.jpeg"/><Relationship Id="rId9" Type="http://schemas.openxmlformats.org/officeDocument/2006/relationships/diagramQuickStyle" Target="../diagrams/quickStyle1.xml"/><Relationship Id="rId1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066A032-B8A3-E878-2ECC-E777F80E8614}"/>
              </a:ext>
            </a:extLst>
          </p:cNvPr>
          <p:cNvSpPr>
            <a:spLocks noGrp="1"/>
          </p:cNvSpPr>
          <p:nvPr>
            <p:ph type="ctrTitle"/>
          </p:nvPr>
        </p:nvSpPr>
        <p:spPr>
          <a:xfrm>
            <a:off x="3400425" y="2006600"/>
            <a:ext cx="9144000" cy="1655763"/>
          </a:xfrm>
        </p:spPr>
        <p:txBody>
          <a:bodyPr/>
          <a:lstStyle/>
          <a:p>
            <a:r>
              <a:rPr lang="en-US" altLang="en-US" dirty="0">
                <a:latin typeface="Rubik Black" pitchFamily="2" charset="0"/>
                <a:cs typeface="Rubik Black" pitchFamily="2" charset="0"/>
              </a:rPr>
              <a:t>Water Safety Ireland</a:t>
            </a:r>
            <a:br>
              <a:rPr lang="en-US" altLang="en-US" dirty="0">
                <a:latin typeface="Rubik Black" pitchFamily="2" charset="0"/>
                <a:cs typeface="Rubik Black" pitchFamily="2" charset="0"/>
              </a:rPr>
            </a:br>
            <a:r>
              <a:rPr lang="en-US" altLang="en-US" dirty="0">
                <a:latin typeface="Rubik Black" pitchFamily="2" charset="0"/>
                <a:cs typeface="Rubik Black" pitchFamily="2" charset="0"/>
              </a:rPr>
              <a:t>Examiners Conference </a:t>
            </a:r>
            <a:br>
              <a:rPr lang="en-US" altLang="en-US" dirty="0">
                <a:latin typeface="Rubik Black" pitchFamily="2" charset="0"/>
                <a:cs typeface="Rubik Black" pitchFamily="2" charset="0"/>
              </a:rPr>
            </a:br>
            <a:r>
              <a:rPr lang="en-US" altLang="en-US" dirty="0">
                <a:latin typeface="Rubik Black" pitchFamily="2" charset="0"/>
                <a:cs typeface="Rubik Black" pitchFamily="2" charset="0"/>
              </a:rPr>
              <a:t>October 14</a:t>
            </a:r>
            <a:r>
              <a:rPr lang="en-US" altLang="en-US" baseline="30000" dirty="0">
                <a:latin typeface="Rubik Black" pitchFamily="2" charset="0"/>
                <a:cs typeface="Rubik Black" pitchFamily="2" charset="0"/>
              </a:rPr>
              <a:t>th</a:t>
            </a:r>
            <a:r>
              <a:rPr lang="en-US" altLang="en-US" dirty="0">
                <a:latin typeface="Rubik Black" pitchFamily="2" charset="0"/>
                <a:cs typeface="Rubik Black" pitchFamily="2" charset="0"/>
              </a:rPr>
              <a:t> 2023</a:t>
            </a:r>
          </a:p>
        </p:txBody>
      </p:sp>
      <p:sp>
        <p:nvSpPr>
          <p:cNvPr id="8195" name="Subtitle 2">
            <a:extLst>
              <a:ext uri="{FF2B5EF4-FFF2-40B4-BE49-F238E27FC236}">
                <a16:creationId xmlns:a16="http://schemas.microsoft.com/office/drawing/2014/main" id="{FDF8D7F0-699E-E2C3-069B-3D8DDD351E60}"/>
              </a:ext>
            </a:extLst>
          </p:cNvPr>
          <p:cNvSpPr>
            <a:spLocks noGrp="1"/>
          </p:cNvSpPr>
          <p:nvPr>
            <p:ph type="subTitle" idx="1"/>
          </p:nvPr>
        </p:nvSpPr>
        <p:spPr>
          <a:xfrm>
            <a:off x="4038600" y="3776663"/>
            <a:ext cx="6629400" cy="1655762"/>
          </a:xfrm>
        </p:spPr>
        <p:txBody>
          <a:bodyPr/>
          <a:lstStyle/>
          <a:p>
            <a:endParaRPr lang="en-US" altLang="en-US" dirty="0">
              <a:latin typeface="Rubik Light" pitchFamily="2" charset="0"/>
              <a:cs typeface="Rubik Light" pitchFamily="2" charset="0"/>
            </a:endParaRPr>
          </a:p>
          <a:p>
            <a:endParaRPr lang="en-US" altLang="en-US" dirty="0">
              <a:latin typeface="Rubik Light" pitchFamily="2" charset="0"/>
              <a:cs typeface="Rubik Light" pitchFamily="2" charset="0"/>
            </a:endParaRPr>
          </a:p>
          <a:p>
            <a:r>
              <a:rPr lang="en-US" altLang="en-US" dirty="0">
                <a:latin typeface="Rubik Light" pitchFamily="2" charset="0"/>
                <a:cs typeface="Rubik Light" pitchFamily="2" charset="0"/>
              </a:rPr>
              <a:t>Dr. Joanne Walsh CEO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8C2107E-8D04-43F2-A44C-7873864DFC38}"/>
              </a:ext>
            </a:extLst>
          </p:cNvPr>
          <p:cNvSpPr/>
          <p:nvPr/>
        </p:nvSpPr>
        <p:spPr>
          <a:xfrm>
            <a:off x="939689" y="2062744"/>
            <a:ext cx="1837592" cy="72976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Extremely Necessary</a:t>
            </a:r>
          </a:p>
        </p:txBody>
      </p:sp>
      <p:sp>
        <p:nvSpPr>
          <p:cNvPr id="9" name="Rectangle: Rounded Corners 8">
            <a:extLst>
              <a:ext uri="{FF2B5EF4-FFF2-40B4-BE49-F238E27FC236}">
                <a16:creationId xmlns:a16="http://schemas.microsoft.com/office/drawing/2014/main" id="{2AF6EF2E-3BE2-4FDF-AD58-BEEBBDC73A27}"/>
              </a:ext>
            </a:extLst>
          </p:cNvPr>
          <p:cNvSpPr/>
          <p:nvPr/>
        </p:nvSpPr>
        <p:spPr>
          <a:xfrm>
            <a:off x="3102597" y="2077066"/>
            <a:ext cx="1837592" cy="7297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Very Necessary</a:t>
            </a:r>
          </a:p>
        </p:txBody>
      </p:sp>
      <p:sp>
        <p:nvSpPr>
          <p:cNvPr id="10" name="Rectangle: Rounded Corners 9">
            <a:extLst>
              <a:ext uri="{FF2B5EF4-FFF2-40B4-BE49-F238E27FC236}">
                <a16:creationId xmlns:a16="http://schemas.microsoft.com/office/drawing/2014/main" id="{F09A8462-E747-4179-B63D-01F2589E223D}"/>
              </a:ext>
            </a:extLst>
          </p:cNvPr>
          <p:cNvSpPr/>
          <p:nvPr/>
        </p:nvSpPr>
        <p:spPr>
          <a:xfrm>
            <a:off x="5265505" y="2077066"/>
            <a:ext cx="1837592" cy="72976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Fairly Necessary</a:t>
            </a:r>
          </a:p>
        </p:txBody>
      </p:sp>
      <p:sp>
        <p:nvSpPr>
          <p:cNvPr id="11" name="Rectangle: Rounded Corners 10">
            <a:extLst>
              <a:ext uri="{FF2B5EF4-FFF2-40B4-BE49-F238E27FC236}">
                <a16:creationId xmlns:a16="http://schemas.microsoft.com/office/drawing/2014/main" id="{059E891A-07B6-4FAD-8255-05EA05BF603C}"/>
              </a:ext>
            </a:extLst>
          </p:cNvPr>
          <p:cNvSpPr/>
          <p:nvPr/>
        </p:nvSpPr>
        <p:spPr>
          <a:xfrm>
            <a:off x="7428413" y="2091388"/>
            <a:ext cx="1837592" cy="729761"/>
          </a:xfrm>
          <a:prstGeom prst="roundRect">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Not Very Necessary</a:t>
            </a:r>
          </a:p>
        </p:txBody>
      </p:sp>
      <p:sp>
        <p:nvSpPr>
          <p:cNvPr id="12" name="Rectangle: Rounded Corners 11">
            <a:extLst>
              <a:ext uri="{FF2B5EF4-FFF2-40B4-BE49-F238E27FC236}">
                <a16:creationId xmlns:a16="http://schemas.microsoft.com/office/drawing/2014/main" id="{D470E692-577C-42C3-AD32-23BB77A34D0B}"/>
              </a:ext>
            </a:extLst>
          </p:cNvPr>
          <p:cNvSpPr/>
          <p:nvPr/>
        </p:nvSpPr>
        <p:spPr>
          <a:xfrm>
            <a:off x="9591321" y="2095415"/>
            <a:ext cx="1837592" cy="72976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Not At All Necessary</a:t>
            </a:r>
          </a:p>
        </p:txBody>
      </p:sp>
      <p:sp>
        <p:nvSpPr>
          <p:cNvPr id="13" name="Rectangle: Rounded Corners 12">
            <a:extLst>
              <a:ext uri="{FF2B5EF4-FFF2-40B4-BE49-F238E27FC236}">
                <a16:creationId xmlns:a16="http://schemas.microsoft.com/office/drawing/2014/main" id="{DF298A8B-D6B9-4627-9545-D062DEDDC697}"/>
              </a:ext>
            </a:extLst>
          </p:cNvPr>
          <p:cNvSpPr/>
          <p:nvPr/>
        </p:nvSpPr>
        <p:spPr>
          <a:xfrm>
            <a:off x="1388096" y="2954450"/>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49%</a:t>
            </a:r>
          </a:p>
        </p:txBody>
      </p:sp>
      <p:sp>
        <p:nvSpPr>
          <p:cNvPr id="14" name="Rectangle: Rounded Corners 13">
            <a:extLst>
              <a:ext uri="{FF2B5EF4-FFF2-40B4-BE49-F238E27FC236}">
                <a16:creationId xmlns:a16="http://schemas.microsoft.com/office/drawing/2014/main" id="{D199D055-C11E-4C41-A06F-00549B5E54B9}"/>
              </a:ext>
            </a:extLst>
          </p:cNvPr>
          <p:cNvSpPr/>
          <p:nvPr/>
        </p:nvSpPr>
        <p:spPr>
          <a:xfrm>
            <a:off x="3551004" y="2954449"/>
            <a:ext cx="940777" cy="501161"/>
          </a:xfrm>
          <a:prstGeom prst="roundRect">
            <a:avLst/>
          </a:prstGeom>
          <a:solidFill>
            <a:srgbClr val="C5E0B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29%</a:t>
            </a:r>
          </a:p>
        </p:txBody>
      </p:sp>
      <p:sp>
        <p:nvSpPr>
          <p:cNvPr id="15" name="Rectangle: Rounded Corners 14">
            <a:extLst>
              <a:ext uri="{FF2B5EF4-FFF2-40B4-BE49-F238E27FC236}">
                <a16:creationId xmlns:a16="http://schemas.microsoft.com/office/drawing/2014/main" id="{1C9444F3-8561-40B4-8BA4-42B183BCD067}"/>
              </a:ext>
            </a:extLst>
          </p:cNvPr>
          <p:cNvSpPr/>
          <p:nvPr/>
        </p:nvSpPr>
        <p:spPr>
          <a:xfrm>
            <a:off x="5713912" y="2954449"/>
            <a:ext cx="940777" cy="501161"/>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16" name="Rectangle: Rounded Corners 15">
            <a:extLst>
              <a:ext uri="{FF2B5EF4-FFF2-40B4-BE49-F238E27FC236}">
                <a16:creationId xmlns:a16="http://schemas.microsoft.com/office/drawing/2014/main" id="{CD57E4E2-2669-450D-B124-4E7614C3C07F}"/>
              </a:ext>
            </a:extLst>
          </p:cNvPr>
          <p:cNvSpPr/>
          <p:nvPr/>
        </p:nvSpPr>
        <p:spPr>
          <a:xfrm>
            <a:off x="7876820" y="2948803"/>
            <a:ext cx="940777" cy="501161"/>
          </a:xfrm>
          <a:prstGeom prst="roundRect">
            <a:avLst/>
          </a:prstGeom>
          <a:solidFill>
            <a:srgbClr val="FF6969"/>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7" name="Rectangle: Rounded Corners 16">
            <a:extLst>
              <a:ext uri="{FF2B5EF4-FFF2-40B4-BE49-F238E27FC236}">
                <a16:creationId xmlns:a16="http://schemas.microsoft.com/office/drawing/2014/main" id="{C09D24C1-3B8F-43EF-BC21-30A6AD954BC7}"/>
              </a:ext>
            </a:extLst>
          </p:cNvPr>
          <p:cNvSpPr/>
          <p:nvPr/>
        </p:nvSpPr>
        <p:spPr>
          <a:xfrm>
            <a:off x="10039728" y="2948803"/>
            <a:ext cx="940777" cy="501161"/>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22" name="Rectangle 21">
            <a:extLst>
              <a:ext uri="{FF2B5EF4-FFF2-40B4-BE49-F238E27FC236}">
                <a16:creationId xmlns:a16="http://schemas.microsoft.com/office/drawing/2014/main" id="{54E4F103-C0AA-46F2-8334-C1F2DEF8D05B}"/>
              </a:ext>
            </a:extLst>
          </p:cNvPr>
          <p:cNvSpPr/>
          <p:nvPr/>
        </p:nvSpPr>
        <p:spPr>
          <a:xfrm>
            <a:off x="33165" y="314717"/>
            <a:ext cx="991215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Almost 4 in 5 (78%) say swimming is a necessary life skill, up a further 4% from 2019.</a:t>
            </a:r>
          </a:p>
        </p:txBody>
      </p:sp>
      <p:sp>
        <p:nvSpPr>
          <p:cNvPr id="23" name="TextBox 42">
            <a:extLst>
              <a:ext uri="{FF2B5EF4-FFF2-40B4-BE49-F238E27FC236}">
                <a16:creationId xmlns:a16="http://schemas.microsoft.com/office/drawing/2014/main" id="{FD1FCDCC-F037-44C2-93AB-45108F3F45D6}"/>
              </a:ext>
            </a:extLst>
          </p:cNvPr>
          <p:cNvSpPr txBox="1"/>
          <p:nvPr/>
        </p:nvSpPr>
        <p:spPr>
          <a:xfrm>
            <a:off x="-25858" y="6419389"/>
            <a:ext cx="10297682" cy="261610"/>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IE" sz="1100" b="1" i="0" u="none" strike="noStrike" kern="1200" cap="none" spc="0" normalizeH="0" baseline="0" noProof="0" dirty="0">
                <a:ln>
                  <a:noFill/>
                </a:ln>
                <a:solidFill>
                  <a:srgbClr val="7F7F7F"/>
                </a:solidFill>
                <a:effectLst/>
                <a:uLnTx/>
                <a:uFillTx/>
                <a:latin typeface="Calibri"/>
                <a:ea typeface="+mn-ea"/>
                <a:cs typeface="+mn-cs"/>
              </a:rPr>
              <a:t>Q</a:t>
            </a:r>
            <a:r>
              <a:rPr kumimoji="0" lang="en-IE" sz="11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IE" sz="1100" b="0" i="1" u="none" strike="noStrike" kern="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mn-cs"/>
              </a:rPr>
              <a:t>Do you believe that swimming is a necessary life skill? </a:t>
            </a:r>
            <a:r>
              <a:rPr kumimoji="0" lang="en-IE" sz="1100" b="0" i="1" u="none" strike="noStrike" kern="0" cap="none" spc="0" normalizeH="0" baseline="0" noProof="0" dirty="0">
                <a:ln>
                  <a:noFill/>
                </a:ln>
                <a:solidFill>
                  <a:srgbClr val="7F7F7F"/>
                </a:solidFill>
                <a:effectLst/>
                <a:uLnTx/>
                <a:uFillTx/>
                <a:latin typeface="Calibri"/>
                <a:ea typeface="+mn-ea"/>
                <a:cs typeface="+mn-cs"/>
              </a:rPr>
              <a:t>(Single select, </a:t>
            </a:r>
            <a:r>
              <a:rPr kumimoji="0" lang="en-IE" sz="1100" b="0" i="1" u="none" strike="noStrike" kern="1200" cap="none" spc="0" normalizeH="0" baseline="0" noProof="0" dirty="0">
                <a:ln>
                  <a:noFill/>
                </a:ln>
                <a:solidFill>
                  <a:srgbClr val="7F7F7F"/>
                </a:solidFill>
                <a:effectLst/>
                <a:uLnTx/>
                <a:uFillTx/>
                <a:latin typeface="Calibri"/>
                <a:ea typeface="+mn-ea"/>
                <a:cs typeface="+mn-cs"/>
              </a:rPr>
              <a:t>n=1000).</a:t>
            </a:r>
          </a:p>
        </p:txBody>
      </p:sp>
      <p:sp>
        <p:nvSpPr>
          <p:cNvPr id="19" name="Slide Number Placeholder 1">
            <a:extLst>
              <a:ext uri="{FF2B5EF4-FFF2-40B4-BE49-F238E27FC236}">
                <a16:creationId xmlns:a16="http://schemas.microsoft.com/office/drawing/2014/main" id="{2A7F53D9-91C7-21C1-D066-1508DC410FFA}"/>
              </a:ext>
            </a:extLst>
          </p:cNvPr>
          <p:cNvSpPr txBox="1">
            <a:spLocks/>
          </p:cNvSpPr>
          <p:nvPr/>
        </p:nvSpPr>
        <p:spPr>
          <a:xfrm>
            <a:off x="11736279" y="6419389"/>
            <a:ext cx="310719"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7</a:t>
            </a:r>
          </a:p>
        </p:txBody>
      </p:sp>
      <p:sp>
        <p:nvSpPr>
          <p:cNvPr id="2" name="Rectangle: Rounded Corners 1">
            <a:extLst>
              <a:ext uri="{FF2B5EF4-FFF2-40B4-BE49-F238E27FC236}">
                <a16:creationId xmlns:a16="http://schemas.microsoft.com/office/drawing/2014/main" id="{5378B9B9-F11F-AACA-7355-731AF55CBBDA}"/>
              </a:ext>
            </a:extLst>
          </p:cNvPr>
          <p:cNvSpPr/>
          <p:nvPr/>
        </p:nvSpPr>
        <p:spPr>
          <a:xfrm>
            <a:off x="2470856" y="3719043"/>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78%</a:t>
            </a:r>
          </a:p>
        </p:txBody>
      </p:sp>
      <p:sp>
        <p:nvSpPr>
          <p:cNvPr id="3" name="Right Brace 2">
            <a:extLst>
              <a:ext uri="{FF2B5EF4-FFF2-40B4-BE49-F238E27FC236}">
                <a16:creationId xmlns:a16="http://schemas.microsoft.com/office/drawing/2014/main" id="{3EABEB89-520D-1376-CEBA-2B0FF99D5EAE}"/>
              </a:ext>
            </a:extLst>
          </p:cNvPr>
          <p:cNvSpPr/>
          <p:nvPr/>
        </p:nvSpPr>
        <p:spPr>
          <a:xfrm rot="5400000">
            <a:off x="2783231" y="2514433"/>
            <a:ext cx="311721" cy="2164600"/>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ight Brace 3">
            <a:extLst>
              <a:ext uri="{FF2B5EF4-FFF2-40B4-BE49-F238E27FC236}">
                <a16:creationId xmlns:a16="http://schemas.microsoft.com/office/drawing/2014/main" id="{F4FC5ED7-23C2-CD38-261B-22758401EF61}"/>
              </a:ext>
            </a:extLst>
          </p:cNvPr>
          <p:cNvSpPr/>
          <p:nvPr/>
        </p:nvSpPr>
        <p:spPr>
          <a:xfrm rot="5400000">
            <a:off x="8180250" y="1453171"/>
            <a:ext cx="338555" cy="4332143"/>
          </a:xfrm>
          <a:prstGeom prst="rightBrace">
            <a:avLst/>
          </a:prstGeom>
          <a:ln>
            <a:solidFill>
              <a:srgbClr val="FF6969"/>
            </a:solidFill>
          </a:ln>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D707502B-097F-5E6B-F13E-AB1868C3606C}"/>
              </a:ext>
            </a:extLst>
          </p:cNvPr>
          <p:cNvSpPr/>
          <p:nvPr/>
        </p:nvSpPr>
        <p:spPr>
          <a:xfrm>
            <a:off x="7882874" y="3719042"/>
            <a:ext cx="940777" cy="501161"/>
          </a:xfrm>
          <a:prstGeom prst="roundRect">
            <a:avLst/>
          </a:prstGeom>
          <a:solidFill>
            <a:srgbClr val="FF6969"/>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22%</a:t>
            </a:r>
          </a:p>
        </p:txBody>
      </p:sp>
      <p:sp>
        <p:nvSpPr>
          <p:cNvPr id="6" name="Rectangle: Rounded Corners 5">
            <a:extLst>
              <a:ext uri="{FF2B5EF4-FFF2-40B4-BE49-F238E27FC236}">
                <a16:creationId xmlns:a16="http://schemas.microsoft.com/office/drawing/2014/main" id="{5BC92E6A-5423-A08A-38CF-A2104EF52BDC}"/>
              </a:ext>
            </a:extLst>
          </p:cNvPr>
          <p:cNvSpPr/>
          <p:nvPr/>
        </p:nvSpPr>
        <p:spPr>
          <a:xfrm>
            <a:off x="2470856" y="4490529"/>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74%</a:t>
            </a:r>
          </a:p>
        </p:txBody>
      </p:sp>
      <p:sp>
        <p:nvSpPr>
          <p:cNvPr id="7" name="Rectangle: Rounded Corners 6">
            <a:extLst>
              <a:ext uri="{FF2B5EF4-FFF2-40B4-BE49-F238E27FC236}">
                <a16:creationId xmlns:a16="http://schemas.microsoft.com/office/drawing/2014/main" id="{B92695B6-417A-D44D-4F09-A3AA665F216F}"/>
              </a:ext>
            </a:extLst>
          </p:cNvPr>
          <p:cNvSpPr/>
          <p:nvPr/>
        </p:nvSpPr>
        <p:spPr>
          <a:xfrm>
            <a:off x="2470856" y="5262015"/>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68%</a:t>
            </a:r>
          </a:p>
        </p:txBody>
      </p:sp>
      <p:sp>
        <p:nvSpPr>
          <p:cNvPr id="18" name="Rectangle: Rounded Corners 17">
            <a:extLst>
              <a:ext uri="{FF2B5EF4-FFF2-40B4-BE49-F238E27FC236}">
                <a16:creationId xmlns:a16="http://schemas.microsoft.com/office/drawing/2014/main" id="{48096BB5-2E32-49F5-FB88-B01201908622}"/>
              </a:ext>
            </a:extLst>
          </p:cNvPr>
          <p:cNvSpPr/>
          <p:nvPr/>
        </p:nvSpPr>
        <p:spPr>
          <a:xfrm>
            <a:off x="7876820" y="4489280"/>
            <a:ext cx="940777" cy="501161"/>
          </a:xfrm>
          <a:prstGeom prst="roundRect">
            <a:avLst/>
          </a:prstGeom>
          <a:solidFill>
            <a:srgbClr val="FF6969"/>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26%</a:t>
            </a:r>
          </a:p>
        </p:txBody>
      </p:sp>
      <p:sp>
        <p:nvSpPr>
          <p:cNvPr id="20" name="Rectangle: Rounded Corners 19">
            <a:extLst>
              <a:ext uri="{FF2B5EF4-FFF2-40B4-BE49-F238E27FC236}">
                <a16:creationId xmlns:a16="http://schemas.microsoft.com/office/drawing/2014/main" id="{F6B50B3B-448D-FFA9-3320-8CA1A8D24357}"/>
              </a:ext>
            </a:extLst>
          </p:cNvPr>
          <p:cNvSpPr/>
          <p:nvPr/>
        </p:nvSpPr>
        <p:spPr>
          <a:xfrm>
            <a:off x="7876988" y="5262014"/>
            <a:ext cx="940777" cy="501161"/>
          </a:xfrm>
          <a:prstGeom prst="roundRect">
            <a:avLst/>
          </a:prstGeom>
          <a:solidFill>
            <a:srgbClr val="FF6969"/>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32%</a:t>
            </a:r>
          </a:p>
        </p:txBody>
      </p:sp>
      <p:sp>
        <p:nvSpPr>
          <p:cNvPr id="24" name="TextBox 23">
            <a:extLst>
              <a:ext uri="{FF2B5EF4-FFF2-40B4-BE49-F238E27FC236}">
                <a16:creationId xmlns:a16="http://schemas.microsoft.com/office/drawing/2014/main" id="{5E9D8A7B-C55A-19CE-90EB-6E7207B07698}"/>
              </a:ext>
            </a:extLst>
          </p:cNvPr>
          <p:cNvSpPr txBox="1"/>
          <p:nvPr/>
        </p:nvSpPr>
        <p:spPr>
          <a:xfrm>
            <a:off x="1343607" y="4555194"/>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2019</a:t>
            </a:r>
          </a:p>
        </p:txBody>
      </p:sp>
      <p:sp>
        <p:nvSpPr>
          <p:cNvPr id="25" name="TextBox 24">
            <a:extLst>
              <a:ext uri="{FF2B5EF4-FFF2-40B4-BE49-F238E27FC236}">
                <a16:creationId xmlns:a16="http://schemas.microsoft.com/office/drawing/2014/main" id="{FBCF38CF-B87F-0A1D-9693-A1604552F7BF}"/>
              </a:ext>
            </a:extLst>
          </p:cNvPr>
          <p:cNvSpPr txBox="1"/>
          <p:nvPr/>
        </p:nvSpPr>
        <p:spPr>
          <a:xfrm>
            <a:off x="1343607" y="5324685"/>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2017</a:t>
            </a:r>
          </a:p>
        </p:txBody>
      </p:sp>
      <p:sp>
        <p:nvSpPr>
          <p:cNvPr id="26" name="TextBox 25">
            <a:extLst>
              <a:ext uri="{FF2B5EF4-FFF2-40B4-BE49-F238E27FC236}">
                <a16:creationId xmlns:a16="http://schemas.microsoft.com/office/drawing/2014/main" id="{6D459589-73C9-77CF-9BE7-41EC90DDB0EF}"/>
              </a:ext>
            </a:extLst>
          </p:cNvPr>
          <p:cNvSpPr txBox="1"/>
          <p:nvPr/>
        </p:nvSpPr>
        <p:spPr>
          <a:xfrm>
            <a:off x="6767802" y="4555194"/>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2019</a:t>
            </a:r>
          </a:p>
        </p:txBody>
      </p:sp>
      <p:sp>
        <p:nvSpPr>
          <p:cNvPr id="27" name="TextBox 26">
            <a:extLst>
              <a:ext uri="{FF2B5EF4-FFF2-40B4-BE49-F238E27FC236}">
                <a16:creationId xmlns:a16="http://schemas.microsoft.com/office/drawing/2014/main" id="{49A9A15B-BDC7-E91C-509E-AFD82976833E}"/>
              </a:ext>
            </a:extLst>
          </p:cNvPr>
          <p:cNvSpPr txBox="1"/>
          <p:nvPr/>
        </p:nvSpPr>
        <p:spPr>
          <a:xfrm>
            <a:off x="6767802" y="5324685"/>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2017</a:t>
            </a:r>
          </a:p>
        </p:txBody>
      </p:sp>
      <p:sp>
        <p:nvSpPr>
          <p:cNvPr id="28" name="Rectangle: Rounded Corners 27">
            <a:extLst>
              <a:ext uri="{FF2B5EF4-FFF2-40B4-BE49-F238E27FC236}">
                <a16:creationId xmlns:a16="http://schemas.microsoft.com/office/drawing/2014/main" id="{532A2B42-2124-7BFA-BD59-B3E5D80E0666}"/>
              </a:ext>
            </a:extLst>
          </p:cNvPr>
          <p:cNvSpPr/>
          <p:nvPr/>
        </p:nvSpPr>
        <p:spPr>
          <a:xfrm>
            <a:off x="161529" y="1177325"/>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Swimming Necessary Life Skill</a:t>
            </a:r>
          </a:p>
        </p:txBody>
      </p:sp>
    </p:spTree>
    <p:extLst>
      <p:ext uri="{BB962C8B-B14F-4D97-AF65-F5344CB8AC3E}">
        <p14:creationId xmlns:p14="http://schemas.microsoft.com/office/powerpoint/2010/main" val="2984675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4E4F103-C0AA-46F2-8334-C1F2DEF8D05B}"/>
              </a:ext>
            </a:extLst>
          </p:cNvPr>
          <p:cNvSpPr/>
          <p:nvPr/>
        </p:nvSpPr>
        <p:spPr>
          <a:xfrm>
            <a:off x="21437" y="268687"/>
            <a:ext cx="991215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More than 4 in 5 (83%) say water education is very or extremely necessary.</a:t>
            </a:r>
          </a:p>
        </p:txBody>
      </p:sp>
      <p:sp>
        <p:nvSpPr>
          <p:cNvPr id="23" name="TextBox 42">
            <a:extLst>
              <a:ext uri="{FF2B5EF4-FFF2-40B4-BE49-F238E27FC236}">
                <a16:creationId xmlns:a16="http://schemas.microsoft.com/office/drawing/2014/main" id="{FD1FCDCC-F037-44C2-93AB-45108F3F45D6}"/>
              </a:ext>
            </a:extLst>
          </p:cNvPr>
          <p:cNvSpPr txBox="1"/>
          <p:nvPr/>
        </p:nvSpPr>
        <p:spPr>
          <a:xfrm>
            <a:off x="-25858" y="6419389"/>
            <a:ext cx="10297682" cy="261610"/>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IE" sz="1100" b="1" i="0" u="none" strike="noStrike" kern="1200" cap="none" spc="0" normalizeH="0" baseline="0" noProof="0" dirty="0">
                <a:ln>
                  <a:noFill/>
                </a:ln>
                <a:solidFill>
                  <a:srgbClr val="7F7F7F"/>
                </a:solidFill>
                <a:effectLst/>
                <a:uLnTx/>
                <a:uFillTx/>
                <a:latin typeface="Calibri"/>
                <a:ea typeface="+mn-ea"/>
                <a:cs typeface="+mn-cs"/>
              </a:rPr>
              <a:t>Q</a:t>
            </a:r>
            <a:r>
              <a:rPr kumimoji="0" lang="en-IE" sz="11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IE" sz="1100" b="0" i="1" u="none" strike="noStrike" kern="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mn-cs"/>
              </a:rPr>
              <a:t>Do you believe that water safety education is a necessary life skill? </a:t>
            </a:r>
            <a:r>
              <a:rPr kumimoji="0" lang="en-IE" sz="1100" b="0" i="1" u="none" strike="noStrike" kern="0" cap="none" spc="0" normalizeH="0" baseline="0" noProof="0" dirty="0">
                <a:ln>
                  <a:noFill/>
                </a:ln>
                <a:solidFill>
                  <a:srgbClr val="7F7F7F"/>
                </a:solidFill>
                <a:effectLst/>
                <a:uLnTx/>
                <a:uFillTx/>
                <a:latin typeface="Calibri"/>
                <a:ea typeface="+mn-ea"/>
                <a:cs typeface="+mn-cs"/>
              </a:rPr>
              <a:t>(Single select, </a:t>
            </a:r>
            <a:r>
              <a:rPr kumimoji="0" lang="en-IE" sz="1100" b="0" i="1" u="none" strike="noStrike" kern="1200" cap="none" spc="0" normalizeH="0" baseline="0" noProof="0" dirty="0">
                <a:ln>
                  <a:noFill/>
                </a:ln>
                <a:solidFill>
                  <a:srgbClr val="7F7F7F"/>
                </a:solidFill>
                <a:effectLst/>
                <a:uLnTx/>
                <a:uFillTx/>
                <a:latin typeface="Calibri"/>
                <a:ea typeface="+mn-ea"/>
                <a:cs typeface="+mn-cs"/>
              </a:rPr>
              <a:t>n=1000).</a:t>
            </a:r>
          </a:p>
        </p:txBody>
      </p:sp>
      <p:sp>
        <p:nvSpPr>
          <p:cNvPr id="19" name="Slide Number Placeholder 1">
            <a:extLst>
              <a:ext uri="{FF2B5EF4-FFF2-40B4-BE49-F238E27FC236}">
                <a16:creationId xmlns:a16="http://schemas.microsoft.com/office/drawing/2014/main" id="{2A7F53D9-91C7-21C1-D066-1508DC410FFA}"/>
              </a:ext>
            </a:extLst>
          </p:cNvPr>
          <p:cNvSpPr txBox="1">
            <a:spLocks/>
          </p:cNvSpPr>
          <p:nvPr/>
        </p:nvSpPr>
        <p:spPr>
          <a:xfrm>
            <a:off x="11736279" y="6419389"/>
            <a:ext cx="310719"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7</a:t>
            </a:r>
          </a:p>
        </p:txBody>
      </p:sp>
      <p:sp>
        <p:nvSpPr>
          <p:cNvPr id="2" name="Rectangle: Rounded Corners 1">
            <a:extLst>
              <a:ext uri="{FF2B5EF4-FFF2-40B4-BE49-F238E27FC236}">
                <a16:creationId xmlns:a16="http://schemas.microsoft.com/office/drawing/2014/main" id="{B09889DC-BD1F-C080-52C0-AED8879E6B86}"/>
              </a:ext>
            </a:extLst>
          </p:cNvPr>
          <p:cNvSpPr/>
          <p:nvPr/>
        </p:nvSpPr>
        <p:spPr>
          <a:xfrm>
            <a:off x="977012" y="2491952"/>
            <a:ext cx="1837592" cy="72976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Extremely Necessary</a:t>
            </a:r>
          </a:p>
        </p:txBody>
      </p:sp>
      <p:sp>
        <p:nvSpPr>
          <p:cNvPr id="3" name="Rectangle: Rounded Corners 2">
            <a:extLst>
              <a:ext uri="{FF2B5EF4-FFF2-40B4-BE49-F238E27FC236}">
                <a16:creationId xmlns:a16="http://schemas.microsoft.com/office/drawing/2014/main" id="{7974400C-1C44-C24B-15F8-EC9490E3D26A}"/>
              </a:ext>
            </a:extLst>
          </p:cNvPr>
          <p:cNvSpPr/>
          <p:nvPr/>
        </p:nvSpPr>
        <p:spPr>
          <a:xfrm>
            <a:off x="3139920" y="2506274"/>
            <a:ext cx="1837592" cy="7297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Very Necessary</a:t>
            </a:r>
          </a:p>
        </p:txBody>
      </p:sp>
      <p:sp>
        <p:nvSpPr>
          <p:cNvPr id="4" name="Rectangle: Rounded Corners 3">
            <a:extLst>
              <a:ext uri="{FF2B5EF4-FFF2-40B4-BE49-F238E27FC236}">
                <a16:creationId xmlns:a16="http://schemas.microsoft.com/office/drawing/2014/main" id="{04D13262-9FCF-A862-DDEE-573EE0714440}"/>
              </a:ext>
            </a:extLst>
          </p:cNvPr>
          <p:cNvSpPr/>
          <p:nvPr/>
        </p:nvSpPr>
        <p:spPr>
          <a:xfrm>
            <a:off x="5302828" y="2506274"/>
            <a:ext cx="1837592" cy="72976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Fairly Necessary</a:t>
            </a:r>
          </a:p>
        </p:txBody>
      </p:sp>
      <p:sp>
        <p:nvSpPr>
          <p:cNvPr id="5" name="Rectangle: Rounded Corners 4">
            <a:extLst>
              <a:ext uri="{FF2B5EF4-FFF2-40B4-BE49-F238E27FC236}">
                <a16:creationId xmlns:a16="http://schemas.microsoft.com/office/drawing/2014/main" id="{8462741D-525D-77DD-22D8-D54A367E463D}"/>
              </a:ext>
            </a:extLst>
          </p:cNvPr>
          <p:cNvSpPr/>
          <p:nvPr/>
        </p:nvSpPr>
        <p:spPr>
          <a:xfrm>
            <a:off x="7465736" y="2520596"/>
            <a:ext cx="1837592" cy="729761"/>
          </a:xfrm>
          <a:prstGeom prst="roundRect">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Not Very Necessary</a:t>
            </a:r>
          </a:p>
        </p:txBody>
      </p:sp>
      <p:sp>
        <p:nvSpPr>
          <p:cNvPr id="6" name="Rectangle: Rounded Corners 5">
            <a:extLst>
              <a:ext uri="{FF2B5EF4-FFF2-40B4-BE49-F238E27FC236}">
                <a16:creationId xmlns:a16="http://schemas.microsoft.com/office/drawing/2014/main" id="{ACACDED7-CEB6-7A23-EA64-0323797E03FD}"/>
              </a:ext>
            </a:extLst>
          </p:cNvPr>
          <p:cNvSpPr/>
          <p:nvPr/>
        </p:nvSpPr>
        <p:spPr>
          <a:xfrm>
            <a:off x="9628644" y="2524623"/>
            <a:ext cx="1837592" cy="72976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Not At All Necessary</a:t>
            </a:r>
          </a:p>
        </p:txBody>
      </p:sp>
      <p:sp>
        <p:nvSpPr>
          <p:cNvPr id="7" name="Rectangle: Rounded Corners 6">
            <a:extLst>
              <a:ext uri="{FF2B5EF4-FFF2-40B4-BE49-F238E27FC236}">
                <a16:creationId xmlns:a16="http://schemas.microsoft.com/office/drawing/2014/main" id="{B5898F64-B91B-4BDE-62AA-824D2F0E607D}"/>
              </a:ext>
            </a:extLst>
          </p:cNvPr>
          <p:cNvSpPr/>
          <p:nvPr/>
        </p:nvSpPr>
        <p:spPr>
          <a:xfrm>
            <a:off x="1425419" y="3383658"/>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54%</a:t>
            </a:r>
          </a:p>
        </p:txBody>
      </p:sp>
      <p:sp>
        <p:nvSpPr>
          <p:cNvPr id="18" name="Rectangle: Rounded Corners 17">
            <a:extLst>
              <a:ext uri="{FF2B5EF4-FFF2-40B4-BE49-F238E27FC236}">
                <a16:creationId xmlns:a16="http://schemas.microsoft.com/office/drawing/2014/main" id="{B0652E96-EC95-3916-0F4A-EF8DD6ABE9BC}"/>
              </a:ext>
            </a:extLst>
          </p:cNvPr>
          <p:cNvSpPr/>
          <p:nvPr/>
        </p:nvSpPr>
        <p:spPr>
          <a:xfrm>
            <a:off x="3588327" y="3383657"/>
            <a:ext cx="940777" cy="501161"/>
          </a:xfrm>
          <a:prstGeom prst="roundRect">
            <a:avLst/>
          </a:prstGeom>
          <a:solidFill>
            <a:srgbClr val="C5E0B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29%</a:t>
            </a:r>
          </a:p>
        </p:txBody>
      </p:sp>
      <p:sp>
        <p:nvSpPr>
          <p:cNvPr id="20" name="Rectangle: Rounded Corners 19">
            <a:extLst>
              <a:ext uri="{FF2B5EF4-FFF2-40B4-BE49-F238E27FC236}">
                <a16:creationId xmlns:a16="http://schemas.microsoft.com/office/drawing/2014/main" id="{6EA4645F-B70C-59BF-F7B7-9D3570BDCD58}"/>
              </a:ext>
            </a:extLst>
          </p:cNvPr>
          <p:cNvSpPr/>
          <p:nvPr/>
        </p:nvSpPr>
        <p:spPr>
          <a:xfrm>
            <a:off x="5751235" y="3383657"/>
            <a:ext cx="940777" cy="501161"/>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sp>
        <p:nvSpPr>
          <p:cNvPr id="24" name="Rectangle: Rounded Corners 23">
            <a:extLst>
              <a:ext uri="{FF2B5EF4-FFF2-40B4-BE49-F238E27FC236}">
                <a16:creationId xmlns:a16="http://schemas.microsoft.com/office/drawing/2014/main" id="{CDDE9E9E-9B46-BE87-466B-99028F06BB0B}"/>
              </a:ext>
            </a:extLst>
          </p:cNvPr>
          <p:cNvSpPr/>
          <p:nvPr/>
        </p:nvSpPr>
        <p:spPr>
          <a:xfrm>
            <a:off x="7914143" y="3378011"/>
            <a:ext cx="940777" cy="501161"/>
          </a:xfrm>
          <a:prstGeom prst="roundRect">
            <a:avLst/>
          </a:prstGeom>
          <a:solidFill>
            <a:srgbClr val="FF6969"/>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5" name="Rectangle: Rounded Corners 24">
            <a:extLst>
              <a:ext uri="{FF2B5EF4-FFF2-40B4-BE49-F238E27FC236}">
                <a16:creationId xmlns:a16="http://schemas.microsoft.com/office/drawing/2014/main" id="{25130D66-15C6-9445-9CFD-936A1AC7944E}"/>
              </a:ext>
            </a:extLst>
          </p:cNvPr>
          <p:cNvSpPr/>
          <p:nvPr/>
        </p:nvSpPr>
        <p:spPr>
          <a:xfrm>
            <a:off x="10077051" y="3378011"/>
            <a:ext cx="940777" cy="501161"/>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26" name="Rectangle: Rounded Corners 25">
            <a:extLst>
              <a:ext uri="{FF2B5EF4-FFF2-40B4-BE49-F238E27FC236}">
                <a16:creationId xmlns:a16="http://schemas.microsoft.com/office/drawing/2014/main" id="{533DE190-3952-21AB-C6D7-BA2117380B87}"/>
              </a:ext>
            </a:extLst>
          </p:cNvPr>
          <p:cNvSpPr/>
          <p:nvPr/>
        </p:nvSpPr>
        <p:spPr>
          <a:xfrm>
            <a:off x="2508179" y="4148251"/>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83%</a:t>
            </a:r>
          </a:p>
        </p:txBody>
      </p:sp>
      <p:sp>
        <p:nvSpPr>
          <p:cNvPr id="27" name="Right Brace 26">
            <a:extLst>
              <a:ext uri="{FF2B5EF4-FFF2-40B4-BE49-F238E27FC236}">
                <a16:creationId xmlns:a16="http://schemas.microsoft.com/office/drawing/2014/main" id="{3F7A35BB-FED1-54C9-5064-78AF32E48E47}"/>
              </a:ext>
            </a:extLst>
          </p:cNvPr>
          <p:cNvSpPr/>
          <p:nvPr/>
        </p:nvSpPr>
        <p:spPr>
          <a:xfrm rot="5400000">
            <a:off x="2820554" y="2943641"/>
            <a:ext cx="311721" cy="2164600"/>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ight Brace 27">
            <a:extLst>
              <a:ext uri="{FF2B5EF4-FFF2-40B4-BE49-F238E27FC236}">
                <a16:creationId xmlns:a16="http://schemas.microsoft.com/office/drawing/2014/main" id="{8D5F78B4-0D01-0D53-9A05-238DBC048DFB}"/>
              </a:ext>
            </a:extLst>
          </p:cNvPr>
          <p:cNvSpPr/>
          <p:nvPr/>
        </p:nvSpPr>
        <p:spPr>
          <a:xfrm rot="5400000">
            <a:off x="8217573" y="1882379"/>
            <a:ext cx="338555" cy="4332143"/>
          </a:xfrm>
          <a:prstGeom prst="rightBrace">
            <a:avLst/>
          </a:prstGeom>
          <a:ln>
            <a:solidFill>
              <a:srgbClr val="FF6969"/>
            </a:solidFill>
          </a:ln>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EFC950A2-434E-3CD3-8B2D-5F8ED17C07F3}"/>
              </a:ext>
            </a:extLst>
          </p:cNvPr>
          <p:cNvSpPr/>
          <p:nvPr/>
        </p:nvSpPr>
        <p:spPr>
          <a:xfrm>
            <a:off x="7920197" y="4148250"/>
            <a:ext cx="940777" cy="501161"/>
          </a:xfrm>
          <a:prstGeom prst="roundRect">
            <a:avLst/>
          </a:prstGeom>
          <a:solidFill>
            <a:srgbClr val="FF6969"/>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17%</a:t>
            </a:r>
          </a:p>
        </p:txBody>
      </p:sp>
      <p:sp>
        <p:nvSpPr>
          <p:cNvPr id="38" name="Rectangle: Rounded Corners 37">
            <a:extLst>
              <a:ext uri="{FF2B5EF4-FFF2-40B4-BE49-F238E27FC236}">
                <a16:creationId xmlns:a16="http://schemas.microsoft.com/office/drawing/2014/main" id="{74F0586B-E6B0-3E53-FA2E-135E9966C9C5}"/>
              </a:ext>
            </a:extLst>
          </p:cNvPr>
          <p:cNvSpPr/>
          <p:nvPr/>
        </p:nvSpPr>
        <p:spPr>
          <a:xfrm>
            <a:off x="198852" y="1242768"/>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Water Safety Education Necessary Life Skill</a:t>
            </a:r>
          </a:p>
        </p:txBody>
      </p:sp>
    </p:spTree>
    <p:extLst>
      <p:ext uri="{BB962C8B-B14F-4D97-AF65-F5344CB8AC3E}">
        <p14:creationId xmlns:p14="http://schemas.microsoft.com/office/powerpoint/2010/main" val="4213412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83024-4F35-4D3B-A89D-CABB6AE81B54}"/>
              </a:ext>
            </a:extLst>
          </p:cNvPr>
          <p:cNvSpPr/>
          <p:nvPr/>
        </p:nvSpPr>
        <p:spPr>
          <a:xfrm>
            <a:off x="0" y="276052"/>
            <a:ext cx="991215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4 in 5 (80%) say they wear a lifejacket when pursuing water-based activities, up significantly (17%) from 2019. </a:t>
            </a:r>
          </a:p>
        </p:txBody>
      </p:sp>
      <p:sp>
        <p:nvSpPr>
          <p:cNvPr id="5" name="TextBox 42">
            <a:extLst>
              <a:ext uri="{FF2B5EF4-FFF2-40B4-BE49-F238E27FC236}">
                <a16:creationId xmlns:a16="http://schemas.microsoft.com/office/drawing/2014/main" id="{6AD5444B-0FD7-4FF3-9FA2-4F8BC56A7C2E}"/>
              </a:ext>
            </a:extLst>
          </p:cNvPr>
          <p:cNvSpPr txBox="1"/>
          <p:nvPr/>
        </p:nvSpPr>
        <p:spPr>
          <a:xfrm>
            <a:off x="0" y="6336300"/>
            <a:ext cx="10297682"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IE" sz="1200" b="1" i="0" u="none" strike="noStrike" kern="1200" cap="none" spc="0" normalizeH="0" baseline="0" noProof="0" dirty="0">
                <a:ln>
                  <a:noFill/>
                </a:ln>
                <a:solidFill>
                  <a:srgbClr val="7F7F7F"/>
                </a:solidFill>
                <a:effectLst/>
                <a:uLnTx/>
                <a:uFillTx/>
                <a:latin typeface="Calibri"/>
                <a:ea typeface="+mn-ea"/>
                <a:cs typeface="+mn-cs"/>
              </a:rPr>
              <a:t>Q</a:t>
            </a:r>
            <a:r>
              <a:rPr kumimoji="0" lang="en-IE" sz="11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IE" sz="1100" b="0" i="1" u="none" strike="noStrike" kern="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mn-cs"/>
              </a:rPr>
              <a:t>Do you wear a lifejacket when pursuing water-based activities such as boating, canoeing or angling?</a:t>
            </a:r>
            <a:r>
              <a:rPr kumimoji="0" lang="en-IE" sz="18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IE" sz="1200" b="0" i="1" u="none" strike="noStrike" kern="0" cap="none" spc="0" normalizeH="0" baseline="0" noProof="0" dirty="0">
                <a:ln>
                  <a:noFill/>
                </a:ln>
                <a:solidFill>
                  <a:srgbClr val="7F7F7F"/>
                </a:solidFill>
                <a:effectLst/>
                <a:uLnTx/>
                <a:uFillTx/>
                <a:latin typeface="Calibri"/>
                <a:ea typeface="+mn-ea"/>
                <a:cs typeface="+mn-cs"/>
              </a:rPr>
              <a:t>(Single select, n=1000</a:t>
            </a:r>
            <a:r>
              <a:rPr kumimoji="0" lang="en-IE" sz="1200" b="0" i="1" u="none" strike="noStrike" kern="1200" cap="none" spc="0" normalizeH="0" baseline="0" noProof="0" dirty="0">
                <a:ln>
                  <a:noFill/>
                </a:ln>
                <a:solidFill>
                  <a:srgbClr val="7F7F7F"/>
                </a:solidFill>
                <a:effectLst/>
                <a:uLnTx/>
                <a:uFillTx/>
                <a:latin typeface="Calibri"/>
                <a:ea typeface="+mn-ea"/>
                <a:cs typeface="+mn-cs"/>
              </a:rPr>
              <a:t>).</a:t>
            </a:r>
          </a:p>
        </p:txBody>
      </p:sp>
      <p:sp>
        <p:nvSpPr>
          <p:cNvPr id="22" name="Oval 21">
            <a:extLst>
              <a:ext uri="{FF2B5EF4-FFF2-40B4-BE49-F238E27FC236}">
                <a16:creationId xmlns:a16="http://schemas.microsoft.com/office/drawing/2014/main" id="{393D7FE4-DCBA-47B3-90E9-FEF04A68D980}"/>
              </a:ext>
            </a:extLst>
          </p:cNvPr>
          <p:cNvSpPr/>
          <p:nvPr/>
        </p:nvSpPr>
        <p:spPr>
          <a:xfrm>
            <a:off x="894726" y="2297205"/>
            <a:ext cx="1328088" cy="123235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2" name="TextBox 1">
            <a:extLst>
              <a:ext uri="{FF2B5EF4-FFF2-40B4-BE49-F238E27FC236}">
                <a16:creationId xmlns:a16="http://schemas.microsoft.com/office/drawing/2014/main" id="{0A331AC5-CD76-4F49-9F50-5E93A639BB49}"/>
              </a:ext>
            </a:extLst>
          </p:cNvPr>
          <p:cNvSpPr txBox="1"/>
          <p:nvPr/>
        </p:nvSpPr>
        <p:spPr>
          <a:xfrm>
            <a:off x="2322149" y="2566135"/>
            <a:ext cx="46186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Wear a lifejacket when pursuing water-based activities</a:t>
            </a:r>
          </a:p>
        </p:txBody>
      </p:sp>
      <p:sp>
        <p:nvSpPr>
          <p:cNvPr id="4" name="Rectangle: Rounded Corners 3">
            <a:extLst>
              <a:ext uri="{FF2B5EF4-FFF2-40B4-BE49-F238E27FC236}">
                <a16:creationId xmlns:a16="http://schemas.microsoft.com/office/drawing/2014/main" id="{850EA05B-652F-4AC1-FD87-16E74A720F15}"/>
              </a:ext>
            </a:extLst>
          </p:cNvPr>
          <p:cNvSpPr/>
          <p:nvPr/>
        </p:nvSpPr>
        <p:spPr>
          <a:xfrm>
            <a:off x="239704" y="1111977"/>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Wearing Life Jacket </a:t>
            </a:r>
          </a:p>
        </p:txBody>
      </p:sp>
      <p:sp>
        <p:nvSpPr>
          <p:cNvPr id="6" name="Slide Number Placeholder 2">
            <a:extLst>
              <a:ext uri="{FF2B5EF4-FFF2-40B4-BE49-F238E27FC236}">
                <a16:creationId xmlns:a16="http://schemas.microsoft.com/office/drawing/2014/main" id="{734122C5-33C5-6DD3-BA26-95E86B9FA2CA}"/>
              </a:ext>
            </a:extLst>
          </p:cNvPr>
          <p:cNvSpPr>
            <a:spLocks noGrp="1"/>
          </p:cNvSpPr>
          <p:nvPr>
            <p:ph type="sldNum" sz="quarter" idx="12"/>
          </p:nvPr>
        </p:nvSpPr>
        <p:spPr>
          <a:xfrm>
            <a:off x="9448800" y="631817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A9C3C82-AFC7-3548-0C1B-267A5D511325}"/>
              </a:ext>
            </a:extLst>
          </p:cNvPr>
          <p:cNvSpPr txBox="1"/>
          <p:nvPr/>
        </p:nvSpPr>
        <p:spPr>
          <a:xfrm>
            <a:off x="7139473" y="2427636"/>
            <a:ext cx="4618653" cy="923330"/>
          </a:xfrm>
          <a:prstGeom prst="rect">
            <a:avLst/>
          </a:prstGeom>
          <a:noFill/>
          <a:ln w="28575">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Do you wear a lifejacket when pursuing water-based activities such as boating, canoeing or angling?” – Question in 2023</a:t>
            </a:r>
            <a:endParaRPr kumimoji="0" lang="en-IE"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262622D0-EE74-E773-6BA3-C011BC0C02AA}"/>
              </a:ext>
            </a:extLst>
          </p:cNvPr>
          <p:cNvSpPr/>
          <p:nvPr/>
        </p:nvSpPr>
        <p:spPr>
          <a:xfrm>
            <a:off x="2394667" y="4303776"/>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63%</a:t>
            </a:r>
          </a:p>
        </p:txBody>
      </p:sp>
      <p:sp>
        <p:nvSpPr>
          <p:cNvPr id="9" name="Rectangle: Rounded Corners 8">
            <a:extLst>
              <a:ext uri="{FF2B5EF4-FFF2-40B4-BE49-F238E27FC236}">
                <a16:creationId xmlns:a16="http://schemas.microsoft.com/office/drawing/2014/main" id="{0B6D7FAF-52AF-8314-DF5C-0C5233101A62}"/>
              </a:ext>
            </a:extLst>
          </p:cNvPr>
          <p:cNvSpPr/>
          <p:nvPr/>
        </p:nvSpPr>
        <p:spPr>
          <a:xfrm>
            <a:off x="4480132" y="4303775"/>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66%</a:t>
            </a:r>
          </a:p>
        </p:txBody>
      </p:sp>
      <p:sp>
        <p:nvSpPr>
          <p:cNvPr id="10" name="TextBox 9">
            <a:extLst>
              <a:ext uri="{FF2B5EF4-FFF2-40B4-BE49-F238E27FC236}">
                <a16:creationId xmlns:a16="http://schemas.microsoft.com/office/drawing/2014/main" id="{44076527-7E4A-38D1-9D34-D7D060A3AA79}"/>
              </a:ext>
            </a:extLst>
          </p:cNvPr>
          <p:cNvSpPr txBox="1"/>
          <p:nvPr/>
        </p:nvSpPr>
        <p:spPr>
          <a:xfrm>
            <a:off x="2351871" y="3822489"/>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2019</a:t>
            </a:r>
          </a:p>
        </p:txBody>
      </p:sp>
      <p:sp>
        <p:nvSpPr>
          <p:cNvPr id="13" name="TextBox 12">
            <a:extLst>
              <a:ext uri="{FF2B5EF4-FFF2-40B4-BE49-F238E27FC236}">
                <a16:creationId xmlns:a16="http://schemas.microsoft.com/office/drawing/2014/main" id="{5542F1D0-0BD0-653A-9421-92B0F5FAF5D4}"/>
              </a:ext>
            </a:extLst>
          </p:cNvPr>
          <p:cNvSpPr txBox="1"/>
          <p:nvPr/>
        </p:nvSpPr>
        <p:spPr>
          <a:xfrm>
            <a:off x="4437336" y="3822489"/>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2017</a:t>
            </a:r>
          </a:p>
        </p:txBody>
      </p:sp>
      <p:sp>
        <p:nvSpPr>
          <p:cNvPr id="14" name="TextBox 13">
            <a:extLst>
              <a:ext uri="{FF2B5EF4-FFF2-40B4-BE49-F238E27FC236}">
                <a16:creationId xmlns:a16="http://schemas.microsoft.com/office/drawing/2014/main" id="{F51BD895-C17A-7CB2-FB03-558CAD0D394E}"/>
              </a:ext>
            </a:extLst>
          </p:cNvPr>
          <p:cNvSpPr txBox="1"/>
          <p:nvPr/>
        </p:nvSpPr>
        <p:spPr>
          <a:xfrm>
            <a:off x="7139473" y="4007155"/>
            <a:ext cx="4618653" cy="1200329"/>
          </a:xfrm>
          <a:prstGeom prst="rect">
            <a:avLst/>
          </a:prstGeom>
          <a:noFill/>
          <a:ln w="28575">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Other than when swimming, the last time you went on or near water to pursue a water-based activity such as boating or angling, did you wear a lifejacket?” – Question in 2017/2019</a:t>
            </a:r>
            <a:endParaRPr kumimoji="0" lang="en-IE"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253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83024-4F35-4D3B-A89D-CABB6AE81B54}"/>
              </a:ext>
            </a:extLst>
          </p:cNvPr>
          <p:cNvSpPr/>
          <p:nvPr/>
        </p:nvSpPr>
        <p:spPr>
          <a:xfrm>
            <a:off x="29764" y="-5500"/>
            <a:ext cx="1000079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31% of all adults have had Difficulty in Water, down from 45% in 2017. All bar one water-based activity has seen a decrease, especially those that experienced difficulties in swimming pools (down 6% to 15%). 15% now say they’ve experienced difficulty in the sea, down 4% from 2017.</a:t>
            </a:r>
          </a:p>
        </p:txBody>
      </p:sp>
      <p:sp>
        <p:nvSpPr>
          <p:cNvPr id="5" name="TextBox 42">
            <a:extLst>
              <a:ext uri="{FF2B5EF4-FFF2-40B4-BE49-F238E27FC236}">
                <a16:creationId xmlns:a16="http://schemas.microsoft.com/office/drawing/2014/main" id="{6AD5444B-0FD7-4FF3-9FA2-4F8BC56A7C2E}"/>
              </a:ext>
            </a:extLst>
          </p:cNvPr>
          <p:cNvSpPr txBox="1"/>
          <p:nvPr/>
        </p:nvSpPr>
        <p:spPr>
          <a:xfrm>
            <a:off x="0" y="6438073"/>
            <a:ext cx="10297682"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IE" sz="1200" b="1" i="0" u="none" strike="noStrike" kern="1200" cap="none" spc="0" normalizeH="0" baseline="0" noProof="0" dirty="0">
                <a:ln>
                  <a:noFill/>
                </a:ln>
                <a:solidFill>
                  <a:srgbClr val="7F7F7F"/>
                </a:solidFill>
                <a:effectLst/>
                <a:uLnTx/>
                <a:uFillTx/>
                <a:latin typeface="Calibri" panose="020F0502020204030204"/>
                <a:ea typeface="+mn-ea"/>
                <a:cs typeface="+mn-cs"/>
              </a:rPr>
              <a:t>Q:</a:t>
            </a:r>
            <a:r>
              <a:rPr kumimoji="0" lang="en-IE" sz="1200" b="0" i="0" u="none" strike="noStrike" kern="1200" cap="none" spc="0" normalizeH="0" baseline="0" noProof="0" dirty="0">
                <a:ln>
                  <a:noFill/>
                </a:ln>
                <a:solidFill>
                  <a:srgbClr val="7F7F7F"/>
                </a:solidFill>
                <a:effectLst/>
                <a:uLnTx/>
                <a:uFillTx/>
                <a:latin typeface="Calibri" panose="020F0502020204030204"/>
                <a:ea typeface="+mn-ea"/>
                <a:cs typeface="+mn-cs"/>
              </a:rPr>
              <a:t> </a:t>
            </a:r>
            <a:r>
              <a:rPr kumimoji="0" lang="en-GB" sz="1200" b="0" i="1" u="none" strike="noStrike" kern="0" cap="none" spc="0" normalizeH="0" baseline="0" noProof="0" dirty="0">
                <a:ln>
                  <a:noFill/>
                </a:ln>
                <a:solidFill>
                  <a:prstClr val="white">
                    <a:lumMod val="50000"/>
                  </a:prstClr>
                </a:solidFill>
                <a:effectLst/>
                <a:uLnTx/>
                <a:uFillTx/>
                <a:latin typeface="Calibri" panose="020F0502020204030204"/>
                <a:ea typeface="Arial" panose="020B0604020202020204" pitchFamily="34" charset="0"/>
                <a:cs typeface="+mn-cs"/>
              </a:rPr>
              <a:t>Have you ever found yourself in difficulty in water? Please select all that apply.</a:t>
            </a:r>
            <a:r>
              <a:rPr kumimoji="0" lang="en-IE" sz="1200" b="0" i="1" u="none" strike="noStrike" kern="0" cap="none" spc="0" normalizeH="0" baseline="0" noProof="0" dirty="0">
                <a:ln>
                  <a:noFill/>
                </a:ln>
                <a:solidFill>
                  <a:prstClr val="white">
                    <a:lumMod val="50000"/>
                  </a:prstClr>
                </a:solidFill>
                <a:effectLst/>
                <a:uLnTx/>
                <a:uFillTx/>
                <a:latin typeface="Calibri" panose="020F0502020204030204"/>
                <a:ea typeface="Arial" panose="020B0604020202020204" pitchFamily="34" charset="0"/>
                <a:cs typeface="+mn-cs"/>
              </a:rPr>
              <a:t> </a:t>
            </a:r>
            <a:r>
              <a:rPr kumimoji="0" lang="en-IE" sz="1200" b="0" i="1" u="none" strike="noStrike" kern="0" cap="none" spc="0" normalizeH="0" baseline="0" noProof="0" dirty="0">
                <a:ln>
                  <a:noFill/>
                </a:ln>
                <a:solidFill>
                  <a:srgbClr val="7F7F7F"/>
                </a:solidFill>
                <a:effectLst/>
                <a:uLnTx/>
                <a:uFillTx/>
                <a:latin typeface="Calibri" panose="020F0502020204030204"/>
                <a:ea typeface="+mn-ea"/>
                <a:cs typeface="+mn-cs"/>
              </a:rPr>
              <a:t>(Multiple select, </a:t>
            </a:r>
            <a:r>
              <a:rPr kumimoji="0" lang="en-IE" sz="1200" b="0" i="1" u="none" strike="noStrike" kern="1200" cap="none" spc="0" normalizeH="0" baseline="0" noProof="0" dirty="0">
                <a:ln>
                  <a:noFill/>
                </a:ln>
                <a:solidFill>
                  <a:srgbClr val="7F7F7F"/>
                </a:solidFill>
                <a:effectLst/>
                <a:uLnTx/>
                <a:uFillTx/>
                <a:latin typeface="Calibri" panose="020F0502020204030204"/>
                <a:ea typeface="+mn-ea"/>
                <a:cs typeface="+mn-cs"/>
              </a:rPr>
              <a:t>n=1000).</a:t>
            </a:r>
          </a:p>
        </p:txBody>
      </p:sp>
      <p:sp>
        <p:nvSpPr>
          <p:cNvPr id="9" name="Rectangle: Rounded Corners 8">
            <a:extLst>
              <a:ext uri="{FF2B5EF4-FFF2-40B4-BE49-F238E27FC236}">
                <a16:creationId xmlns:a16="http://schemas.microsoft.com/office/drawing/2014/main" id="{E2A1EE6C-0B76-4F27-82EE-3917A0FAAA66}"/>
              </a:ext>
            </a:extLst>
          </p:cNvPr>
          <p:cNvSpPr/>
          <p:nvPr/>
        </p:nvSpPr>
        <p:spPr>
          <a:xfrm>
            <a:off x="170275" y="1050049"/>
            <a:ext cx="4065295"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Difficulty in Water</a:t>
            </a:r>
          </a:p>
        </p:txBody>
      </p:sp>
      <p:sp>
        <p:nvSpPr>
          <p:cNvPr id="2" name="Slide Number Placeholder 1">
            <a:extLst>
              <a:ext uri="{FF2B5EF4-FFF2-40B4-BE49-F238E27FC236}">
                <a16:creationId xmlns:a16="http://schemas.microsoft.com/office/drawing/2014/main" id="{70181672-31D2-477A-A2CF-E9A8E61C30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6</a:t>
            </a:r>
          </a:p>
        </p:txBody>
      </p:sp>
      <p:sp>
        <p:nvSpPr>
          <p:cNvPr id="6" name="Rectangle: Rounded Corners 5">
            <a:extLst>
              <a:ext uri="{FF2B5EF4-FFF2-40B4-BE49-F238E27FC236}">
                <a16:creationId xmlns:a16="http://schemas.microsoft.com/office/drawing/2014/main" id="{3AB5A6CE-5FB6-4DF6-931E-2CAA05E3891D}"/>
              </a:ext>
            </a:extLst>
          </p:cNvPr>
          <p:cNvSpPr/>
          <p:nvPr/>
        </p:nvSpPr>
        <p:spPr>
          <a:xfrm>
            <a:off x="6065597" y="3236428"/>
            <a:ext cx="3846553"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Quarry</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7" name="Rectangle 6">
            <a:extLst>
              <a:ext uri="{FF2B5EF4-FFF2-40B4-BE49-F238E27FC236}">
                <a16:creationId xmlns:a16="http://schemas.microsoft.com/office/drawing/2014/main" id="{F72CC82E-E50D-4D01-9857-8001C727EEB5}"/>
              </a:ext>
            </a:extLst>
          </p:cNvPr>
          <p:cNvSpPr/>
          <p:nvPr/>
        </p:nvSpPr>
        <p:spPr>
          <a:xfrm>
            <a:off x="10030556" y="3454335"/>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4" name="Rectangle: Rounded Corners 13">
            <a:extLst>
              <a:ext uri="{FF2B5EF4-FFF2-40B4-BE49-F238E27FC236}">
                <a16:creationId xmlns:a16="http://schemas.microsoft.com/office/drawing/2014/main" id="{925E29A0-0FE1-49EA-B8D0-CFA5AFE3E89A}"/>
              </a:ext>
            </a:extLst>
          </p:cNvPr>
          <p:cNvSpPr/>
          <p:nvPr/>
        </p:nvSpPr>
        <p:spPr>
          <a:xfrm>
            <a:off x="6065597" y="2250174"/>
            <a:ext cx="3886810"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Canal</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15" name="Rectangle 14">
            <a:extLst>
              <a:ext uri="{FF2B5EF4-FFF2-40B4-BE49-F238E27FC236}">
                <a16:creationId xmlns:a16="http://schemas.microsoft.com/office/drawing/2014/main" id="{1BB46CDB-64CE-4F7B-9E86-3D8387635295}"/>
              </a:ext>
            </a:extLst>
          </p:cNvPr>
          <p:cNvSpPr/>
          <p:nvPr/>
        </p:nvSpPr>
        <p:spPr>
          <a:xfrm>
            <a:off x="10030556" y="2456813"/>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4" name="Rectangle: Rounded Corners 3">
            <a:extLst>
              <a:ext uri="{FF2B5EF4-FFF2-40B4-BE49-F238E27FC236}">
                <a16:creationId xmlns:a16="http://schemas.microsoft.com/office/drawing/2014/main" id="{99258826-8723-5BB0-CF19-2F9C5BA03B65}"/>
              </a:ext>
            </a:extLst>
          </p:cNvPr>
          <p:cNvSpPr/>
          <p:nvPr/>
        </p:nvSpPr>
        <p:spPr>
          <a:xfrm>
            <a:off x="6065597" y="4190560"/>
            <a:ext cx="3846553" cy="836146"/>
          </a:xfrm>
          <a:prstGeom prst="round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Had difficulty in water</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8" name="Rectangle 7">
            <a:extLst>
              <a:ext uri="{FF2B5EF4-FFF2-40B4-BE49-F238E27FC236}">
                <a16:creationId xmlns:a16="http://schemas.microsoft.com/office/drawing/2014/main" id="{7CE9FA6D-54ED-1551-F2B8-AC6B07D120BF}"/>
              </a:ext>
            </a:extLst>
          </p:cNvPr>
          <p:cNvSpPr/>
          <p:nvPr/>
        </p:nvSpPr>
        <p:spPr>
          <a:xfrm>
            <a:off x="10030556" y="4446957"/>
            <a:ext cx="727788" cy="429208"/>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31%</a:t>
            </a:r>
          </a:p>
        </p:txBody>
      </p:sp>
      <p:sp>
        <p:nvSpPr>
          <p:cNvPr id="16" name="Rectangle: Rounded Corners 15">
            <a:extLst>
              <a:ext uri="{FF2B5EF4-FFF2-40B4-BE49-F238E27FC236}">
                <a16:creationId xmlns:a16="http://schemas.microsoft.com/office/drawing/2014/main" id="{D6A54653-0CF2-B370-622C-C2BD46353BFC}"/>
              </a:ext>
            </a:extLst>
          </p:cNvPr>
          <p:cNvSpPr/>
          <p:nvPr/>
        </p:nvSpPr>
        <p:spPr>
          <a:xfrm>
            <a:off x="255510" y="3236428"/>
            <a:ext cx="3846553"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 Sea</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17" name="Rectangle 16">
            <a:extLst>
              <a:ext uri="{FF2B5EF4-FFF2-40B4-BE49-F238E27FC236}">
                <a16:creationId xmlns:a16="http://schemas.microsoft.com/office/drawing/2014/main" id="{8412BD1D-4B91-8443-B358-1A29012D1301}"/>
              </a:ext>
            </a:extLst>
          </p:cNvPr>
          <p:cNvSpPr/>
          <p:nvPr/>
        </p:nvSpPr>
        <p:spPr>
          <a:xfrm>
            <a:off x="4258051" y="3454335"/>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
        <p:nvSpPr>
          <p:cNvPr id="18" name="Rectangle: Rounded Corners 17">
            <a:extLst>
              <a:ext uri="{FF2B5EF4-FFF2-40B4-BE49-F238E27FC236}">
                <a16:creationId xmlns:a16="http://schemas.microsoft.com/office/drawing/2014/main" id="{39716FCD-2D74-3EFF-1D66-B765F504949C}"/>
              </a:ext>
            </a:extLst>
          </p:cNvPr>
          <p:cNvSpPr/>
          <p:nvPr/>
        </p:nvSpPr>
        <p:spPr>
          <a:xfrm>
            <a:off x="255510" y="4190560"/>
            <a:ext cx="3846553" cy="8361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 Lake</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19" name="Rectangle 18">
            <a:extLst>
              <a:ext uri="{FF2B5EF4-FFF2-40B4-BE49-F238E27FC236}">
                <a16:creationId xmlns:a16="http://schemas.microsoft.com/office/drawing/2014/main" id="{16B6AB55-F8CE-D45E-01EF-B0C4CBB775D5}"/>
              </a:ext>
            </a:extLst>
          </p:cNvPr>
          <p:cNvSpPr/>
          <p:nvPr/>
        </p:nvSpPr>
        <p:spPr>
          <a:xfrm>
            <a:off x="4258051" y="4372914"/>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20" name="Rectangle: Rounded Corners 19">
            <a:extLst>
              <a:ext uri="{FF2B5EF4-FFF2-40B4-BE49-F238E27FC236}">
                <a16:creationId xmlns:a16="http://schemas.microsoft.com/office/drawing/2014/main" id="{A68B4A14-53DE-A65D-5440-566DFF52253C}"/>
              </a:ext>
            </a:extLst>
          </p:cNvPr>
          <p:cNvSpPr/>
          <p:nvPr/>
        </p:nvSpPr>
        <p:spPr>
          <a:xfrm>
            <a:off x="255510" y="2250174"/>
            <a:ext cx="3886810"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A Swimming Pool</a:t>
            </a:r>
          </a:p>
        </p:txBody>
      </p:sp>
      <p:sp>
        <p:nvSpPr>
          <p:cNvPr id="21" name="Rectangle 20">
            <a:extLst>
              <a:ext uri="{FF2B5EF4-FFF2-40B4-BE49-F238E27FC236}">
                <a16:creationId xmlns:a16="http://schemas.microsoft.com/office/drawing/2014/main" id="{9D2E4AA4-31D2-B63F-2D8A-DC2E430A0EF1}"/>
              </a:ext>
            </a:extLst>
          </p:cNvPr>
          <p:cNvSpPr/>
          <p:nvPr/>
        </p:nvSpPr>
        <p:spPr>
          <a:xfrm>
            <a:off x="4258051" y="2456813"/>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
        <p:nvSpPr>
          <p:cNvPr id="22" name="Rectangle: Rounded Corners 21">
            <a:extLst>
              <a:ext uri="{FF2B5EF4-FFF2-40B4-BE49-F238E27FC236}">
                <a16:creationId xmlns:a16="http://schemas.microsoft.com/office/drawing/2014/main" id="{195F4EA2-C3F2-BD11-5BC0-F9B09AEEFA6E}"/>
              </a:ext>
            </a:extLst>
          </p:cNvPr>
          <p:cNvSpPr/>
          <p:nvPr/>
        </p:nvSpPr>
        <p:spPr>
          <a:xfrm>
            <a:off x="255510" y="5112418"/>
            <a:ext cx="3846553" cy="8361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 River</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23" name="Rectangle 22">
            <a:extLst>
              <a:ext uri="{FF2B5EF4-FFF2-40B4-BE49-F238E27FC236}">
                <a16:creationId xmlns:a16="http://schemas.microsoft.com/office/drawing/2014/main" id="{259B89A5-88E7-AF9C-EC11-4EB3C28AB494}"/>
              </a:ext>
            </a:extLst>
          </p:cNvPr>
          <p:cNvSpPr/>
          <p:nvPr/>
        </p:nvSpPr>
        <p:spPr>
          <a:xfrm>
            <a:off x="4258051" y="5368815"/>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2" name="Rectangle 11">
            <a:extLst>
              <a:ext uri="{FF2B5EF4-FFF2-40B4-BE49-F238E27FC236}">
                <a16:creationId xmlns:a16="http://schemas.microsoft.com/office/drawing/2014/main" id="{F56E4DF8-0E22-487E-3C16-D54320D81881}"/>
              </a:ext>
            </a:extLst>
          </p:cNvPr>
          <p:cNvSpPr/>
          <p:nvPr/>
        </p:nvSpPr>
        <p:spPr>
          <a:xfrm>
            <a:off x="5082378" y="3454335"/>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19%</a:t>
            </a:r>
          </a:p>
        </p:txBody>
      </p:sp>
      <p:sp>
        <p:nvSpPr>
          <p:cNvPr id="13" name="Rectangle 12">
            <a:extLst>
              <a:ext uri="{FF2B5EF4-FFF2-40B4-BE49-F238E27FC236}">
                <a16:creationId xmlns:a16="http://schemas.microsoft.com/office/drawing/2014/main" id="{4F5081CA-246F-69AF-919A-BB16CD37C4A4}"/>
              </a:ext>
            </a:extLst>
          </p:cNvPr>
          <p:cNvSpPr/>
          <p:nvPr/>
        </p:nvSpPr>
        <p:spPr>
          <a:xfrm>
            <a:off x="5082378" y="4372914"/>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24" name="Rectangle 23">
            <a:extLst>
              <a:ext uri="{FF2B5EF4-FFF2-40B4-BE49-F238E27FC236}">
                <a16:creationId xmlns:a16="http://schemas.microsoft.com/office/drawing/2014/main" id="{F79692E5-9ACD-A232-CF98-C56EF7206208}"/>
              </a:ext>
            </a:extLst>
          </p:cNvPr>
          <p:cNvSpPr/>
          <p:nvPr/>
        </p:nvSpPr>
        <p:spPr>
          <a:xfrm>
            <a:off x="5082378" y="2456813"/>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25" name="Rectangle 24">
            <a:extLst>
              <a:ext uri="{FF2B5EF4-FFF2-40B4-BE49-F238E27FC236}">
                <a16:creationId xmlns:a16="http://schemas.microsoft.com/office/drawing/2014/main" id="{14BC3B35-79D4-E935-C242-2F259941EDE3}"/>
              </a:ext>
            </a:extLst>
          </p:cNvPr>
          <p:cNvSpPr/>
          <p:nvPr/>
        </p:nvSpPr>
        <p:spPr>
          <a:xfrm>
            <a:off x="5082378" y="5368815"/>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26" name="Rectangle 25">
            <a:extLst>
              <a:ext uri="{FF2B5EF4-FFF2-40B4-BE49-F238E27FC236}">
                <a16:creationId xmlns:a16="http://schemas.microsoft.com/office/drawing/2014/main" id="{A7496230-5771-0574-7999-5BE6EAB0901E}"/>
              </a:ext>
            </a:extLst>
          </p:cNvPr>
          <p:cNvSpPr/>
          <p:nvPr/>
        </p:nvSpPr>
        <p:spPr>
          <a:xfrm>
            <a:off x="10876750" y="3454335"/>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8" name="Rectangle 27">
            <a:extLst>
              <a:ext uri="{FF2B5EF4-FFF2-40B4-BE49-F238E27FC236}">
                <a16:creationId xmlns:a16="http://schemas.microsoft.com/office/drawing/2014/main" id="{27251B2F-48C1-E1CF-44CA-A0993571D3B3}"/>
              </a:ext>
            </a:extLst>
          </p:cNvPr>
          <p:cNvSpPr/>
          <p:nvPr/>
        </p:nvSpPr>
        <p:spPr>
          <a:xfrm>
            <a:off x="10876750" y="2456813"/>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29" name="Rectangle 28">
            <a:extLst>
              <a:ext uri="{FF2B5EF4-FFF2-40B4-BE49-F238E27FC236}">
                <a16:creationId xmlns:a16="http://schemas.microsoft.com/office/drawing/2014/main" id="{2F8032E0-E2E9-59AE-8142-7430A8A989C1}"/>
              </a:ext>
            </a:extLst>
          </p:cNvPr>
          <p:cNvSpPr/>
          <p:nvPr/>
        </p:nvSpPr>
        <p:spPr>
          <a:xfrm>
            <a:off x="10876750" y="4446957"/>
            <a:ext cx="727788" cy="429208"/>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45%</a:t>
            </a:r>
          </a:p>
        </p:txBody>
      </p:sp>
      <p:sp>
        <p:nvSpPr>
          <p:cNvPr id="30" name="TextBox 29">
            <a:extLst>
              <a:ext uri="{FF2B5EF4-FFF2-40B4-BE49-F238E27FC236}">
                <a16:creationId xmlns:a16="http://schemas.microsoft.com/office/drawing/2014/main" id="{D9DE6418-8AB2-CB0E-4531-7CC4A23A8F3E}"/>
              </a:ext>
            </a:extLst>
          </p:cNvPr>
          <p:cNvSpPr txBox="1"/>
          <p:nvPr/>
        </p:nvSpPr>
        <p:spPr>
          <a:xfrm>
            <a:off x="4108761" y="1786549"/>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sp>
        <p:nvSpPr>
          <p:cNvPr id="31" name="TextBox 30">
            <a:extLst>
              <a:ext uri="{FF2B5EF4-FFF2-40B4-BE49-F238E27FC236}">
                <a16:creationId xmlns:a16="http://schemas.microsoft.com/office/drawing/2014/main" id="{D98C3144-2922-18D6-70AD-266FB2DD81CA}"/>
              </a:ext>
            </a:extLst>
          </p:cNvPr>
          <p:cNvSpPr txBox="1"/>
          <p:nvPr/>
        </p:nvSpPr>
        <p:spPr>
          <a:xfrm>
            <a:off x="4933088" y="1789429"/>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2017</a:t>
            </a:r>
          </a:p>
        </p:txBody>
      </p:sp>
      <p:sp>
        <p:nvSpPr>
          <p:cNvPr id="32" name="TextBox 31">
            <a:extLst>
              <a:ext uri="{FF2B5EF4-FFF2-40B4-BE49-F238E27FC236}">
                <a16:creationId xmlns:a16="http://schemas.microsoft.com/office/drawing/2014/main" id="{EE4E7F53-2F0C-8BD0-2BFD-68C8045CADBC}"/>
              </a:ext>
            </a:extLst>
          </p:cNvPr>
          <p:cNvSpPr txBox="1"/>
          <p:nvPr/>
        </p:nvSpPr>
        <p:spPr>
          <a:xfrm>
            <a:off x="9900014" y="1789079"/>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sp>
        <p:nvSpPr>
          <p:cNvPr id="33" name="TextBox 32">
            <a:extLst>
              <a:ext uri="{FF2B5EF4-FFF2-40B4-BE49-F238E27FC236}">
                <a16:creationId xmlns:a16="http://schemas.microsoft.com/office/drawing/2014/main" id="{8DB13BED-A6FC-B3AD-B37A-703F8AFD8A2D}"/>
              </a:ext>
            </a:extLst>
          </p:cNvPr>
          <p:cNvSpPr txBox="1"/>
          <p:nvPr/>
        </p:nvSpPr>
        <p:spPr>
          <a:xfrm>
            <a:off x="10724341" y="1791959"/>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2017</a:t>
            </a:r>
          </a:p>
        </p:txBody>
      </p:sp>
      <p:sp>
        <p:nvSpPr>
          <p:cNvPr id="34" name="Rectangle: Rounded Corners 33">
            <a:extLst>
              <a:ext uri="{FF2B5EF4-FFF2-40B4-BE49-F238E27FC236}">
                <a16:creationId xmlns:a16="http://schemas.microsoft.com/office/drawing/2014/main" id="{E0FA71B3-3676-E813-5DCD-0A7F83A7D022}"/>
              </a:ext>
            </a:extLst>
          </p:cNvPr>
          <p:cNvSpPr/>
          <p:nvPr/>
        </p:nvSpPr>
        <p:spPr>
          <a:xfrm>
            <a:off x="6065597" y="5112418"/>
            <a:ext cx="3846553" cy="836146"/>
          </a:xfrm>
          <a:prstGeom prst="round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I’ve never had any difficulty in water</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35" name="Rectangle 34">
            <a:extLst>
              <a:ext uri="{FF2B5EF4-FFF2-40B4-BE49-F238E27FC236}">
                <a16:creationId xmlns:a16="http://schemas.microsoft.com/office/drawing/2014/main" id="{1A7C25A7-6B27-C165-3C87-8F25F369DFAD}"/>
              </a:ext>
            </a:extLst>
          </p:cNvPr>
          <p:cNvSpPr/>
          <p:nvPr/>
        </p:nvSpPr>
        <p:spPr>
          <a:xfrm>
            <a:off x="10030556" y="5294772"/>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69%</a:t>
            </a:r>
          </a:p>
        </p:txBody>
      </p:sp>
      <p:sp>
        <p:nvSpPr>
          <p:cNvPr id="36" name="Rectangle 35">
            <a:extLst>
              <a:ext uri="{FF2B5EF4-FFF2-40B4-BE49-F238E27FC236}">
                <a16:creationId xmlns:a16="http://schemas.microsoft.com/office/drawing/2014/main" id="{8937CCCD-DF83-A771-C82F-E6CBAECB5C4C}"/>
              </a:ext>
            </a:extLst>
          </p:cNvPr>
          <p:cNvSpPr/>
          <p:nvPr/>
        </p:nvSpPr>
        <p:spPr>
          <a:xfrm>
            <a:off x="10876750" y="5294772"/>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55%</a:t>
            </a:r>
          </a:p>
        </p:txBody>
      </p:sp>
    </p:spTree>
    <p:extLst>
      <p:ext uri="{BB962C8B-B14F-4D97-AF65-F5344CB8AC3E}">
        <p14:creationId xmlns:p14="http://schemas.microsoft.com/office/powerpoint/2010/main" val="1008646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8C2107E-8D04-43F2-A44C-7873864DFC38}"/>
              </a:ext>
            </a:extLst>
          </p:cNvPr>
          <p:cNvSpPr/>
          <p:nvPr/>
        </p:nvSpPr>
        <p:spPr>
          <a:xfrm>
            <a:off x="9532236" y="2131106"/>
            <a:ext cx="1837592" cy="72976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5- Excellent</a:t>
            </a:r>
          </a:p>
        </p:txBody>
      </p:sp>
      <p:sp>
        <p:nvSpPr>
          <p:cNvPr id="9" name="Rectangle: Rounded Corners 8">
            <a:extLst>
              <a:ext uri="{FF2B5EF4-FFF2-40B4-BE49-F238E27FC236}">
                <a16:creationId xmlns:a16="http://schemas.microsoft.com/office/drawing/2014/main" id="{2AF6EF2E-3BE2-4FDF-AD58-BEEBBDC73A27}"/>
              </a:ext>
            </a:extLst>
          </p:cNvPr>
          <p:cNvSpPr/>
          <p:nvPr/>
        </p:nvSpPr>
        <p:spPr>
          <a:xfrm>
            <a:off x="7452106" y="2131107"/>
            <a:ext cx="1837592" cy="7297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4- Very Good</a:t>
            </a:r>
          </a:p>
        </p:txBody>
      </p:sp>
      <p:sp>
        <p:nvSpPr>
          <p:cNvPr id="10" name="Rectangle: Rounded Corners 9">
            <a:extLst>
              <a:ext uri="{FF2B5EF4-FFF2-40B4-BE49-F238E27FC236}">
                <a16:creationId xmlns:a16="http://schemas.microsoft.com/office/drawing/2014/main" id="{F09A8462-E747-4179-B63D-01F2589E223D}"/>
              </a:ext>
            </a:extLst>
          </p:cNvPr>
          <p:cNvSpPr/>
          <p:nvPr/>
        </p:nvSpPr>
        <p:spPr>
          <a:xfrm>
            <a:off x="5190860" y="2131107"/>
            <a:ext cx="1837592" cy="72976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 Good</a:t>
            </a:r>
          </a:p>
        </p:txBody>
      </p:sp>
      <p:sp>
        <p:nvSpPr>
          <p:cNvPr id="11" name="Rectangle: Rounded Corners 10">
            <a:extLst>
              <a:ext uri="{FF2B5EF4-FFF2-40B4-BE49-F238E27FC236}">
                <a16:creationId xmlns:a16="http://schemas.microsoft.com/office/drawing/2014/main" id="{059E891A-07B6-4FAD-8255-05EA05BF603C}"/>
              </a:ext>
            </a:extLst>
          </p:cNvPr>
          <p:cNvSpPr/>
          <p:nvPr/>
        </p:nvSpPr>
        <p:spPr>
          <a:xfrm>
            <a:off x="3034215" y="2131107"/>
            <a:ext cx="1837592" cy="72976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 Moderate</a:t>
            </a:r>
          </a:p>
        </p:txBody>
      </p:sp>
      <p:sp>
        <p:nvSpPr>
          <p:cNvPr id="12" name="Rectangle: Rounded Corners 11">
            <a:extLst>
              <a:ext uri="{FF2B5EF4-FFF2-40B4-BE49-F238E27FC236}">
                <a16:creationId xmlns:a16="http://schemas.microsoft.com/office/drawing/2014/main" id="{D470E692-577C-42C3-AD32-23BB77A34D0B}"/>
              </a:ext>
            </a:extLst>
          </p:cNvPr>
          <p:cNvSpPr/>
          <p:nvPr/>
        </p:nvSpPr>
        <p:spPr>
          <a:xfrm>
            <a:off x="865043" y="2131107"/>
            <a:ext cx="1837592" cy="72976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 Poor</a:t>
            </a:r>
          </a:p>
        </p:txBody>
      </p:sp>
      <p:sp>
        <p:nvSpPr>
          <p:cNvPr id="13" name="Rectangle: Rounded Corners 12">
            <a:extLst>
              <a:ext uri="{FF2B5EF4-FFF2-40B4-BE49-F238E27FC236}">
                <a16:creationId xmlns:a16="http://schemas.microsoft.com/office/drawing/2014/main" id="{DF298A8B-D6B9-4627-9545-D062DEDDC697}"/>
              </a:ext>
            </a:extLst>
          </p:cNvPr>
          <p:cNvSpPr/>
          <p:nvPr/>
        </p:nvSpPr>
        <p:spPr>
          <a:xfrm>
            <a:off x="1313451" y="3189643"/>
            <a:ext cx="940777" cy="501161"/>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
        <p:nvSpPr>
          <p:cNvPr id="14" name="Rectangle: Rounded Corners 13">
            <a:extLst>
              <a:ext uri="{FF2B5EF4-FFF2-40B4-BE49-F238E27FC236}">
                <a16:creationId xmlns:a16="http://schemas.microsoft.com/office/drawing/2014/main" id="{D199D055-C11E-4C41-A06F-00549B5E54B9}"/>
              </a:ext>
            </a:extLst>
          </p:cNvPr>
          <p:cNvSpPr/>
          <p:nvPr/>
        </p:nvSpPr>
        <p:spPr>
          <a:xfrm>
            <a:off x="3476359" y="3189642"/>
            <a:ext cx="940777" cy="501161"/>
          </a:xfrm>
          <a:prstGeom prst="roundRect">
            <a:avLst/>
          </a:prstGeom>
          <a:solidFill>
            <a:schemeClr val="accent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28%</a:t>
            </a:r>
          </a:p>
        </p:txBody>
      </p:sp>
      <p:sp>
        <p:nvSpPr>
          <p:cNvPr id="15" name="Rectangle: Rounded Corners 14">
            <a:extLst>
              <a:ext uri="{FF2B5EF4-FFF2-40B4-BE49-F238E27FC236}">
                <a16:creationId xmlns:a16="http://schemas.microsoft.com/office/drawing/2014/main" id="{1C9444F3-8561-40B4-8BA4-42B183BCD067}"/>
              </a:ext>
            </a:extLst>
          </p:cNvPr>
          <p:cNvSpPr/>
          <p:nvPr/>
        </p:nvSpPr>
        <p:spPr>
          <a:xfrm>
            <a:off x="5639267" y="3189642"/>
            <a:ext cx="940777" cy="501161"/>
          </a:xfrm>
          <a:prstGeom prst="roundRect">
            <a:avLst/>
          </a:prstGeom>
          <a:solidFill>
            <a:srgbClr val="E2F0D9"/>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32%</a:t>
            </a:r>
          </a:p>
        </p:txBody>
      </p:sp>
      <p:sp>
        <p:nvSpPr>
          <p:cNvPr id="16" name="Rectangle: Rounded Corners 15">
            <a:extLst>
              <a:ext uri="{FF2B5EF4-FFF2-40B4-BE49-F238E27FC236}">
                <a16:creationId xmlns:a16="http://schemas.microsoft.com/office/drawing/2014/main" id="{CD57E4E2-2669-450D-B124-4E7614C3C07F}"/>
              </a:ext>
            </a:extLst>
          </p:cNvPr>
          <p:cNvSpPr/>
          <p:nvPr/>
        </p:nvSpPr>
        <p:spPr>
          <a:xfrm>
            <a:off x="7802175" y="3183996"/>
            <a:ext cx="940777" cy="501161"/>
          </a:xfrm>
          <a:prstGeom prst="roundRect">
            <a:avLst/>
          </a:prstGeom>
          <a:solidFill>
            <a:srgbClr val="C5E0B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17%</a:t>
            </a:r>
          </a:p>
        </p:txBody>
      </p:sp>
      <p:sp>
        <p:nvSpPr>
          <p:cNvPr id="17" name="Rectangle: Rounded Corners 16">
            <a:extLst>
              <a:ext uri="{FF2B5EF4-FFF2-40B4-BE49-F238E27FC236}">
                <a16:creationId xmlns:a16="http://schemas.microsoft.com/office/drawing/2014/main" id="{C09D24C1-3B8F-43EF-BC21-30A6AD954BC7}"/>
              </a:ext>
            </a:extLst>
          </p:cNvPr>
          <p:cNvSpPr/>
          <p:nvPr/>
        </p:nvSpPr>
        <p:spPr>
          <a:xfrm>
            <a:off x="9965083" y="3183996"/>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sp>
        <p:nvSpPr>
          <p:cNvPr id="22" name="Rectangle 21">
            <a:extLst>
              <a:ext uri="{FF2B5EF4-FFF2-40B4-BE49-F238E27FC236}">
                <a16:creationId xmlns:a16="http://schemas.microsoft.com/office/drawing/2014/main" id="{54E4F103-C0AA-46F2-8334-C1F2DEF8D05B}"/>
              </a:ext>
            </a:extLst>
          </p:cNvPr>
          <p:cNvSpPr/>
          <p:nvPr/>
        </p:nvSpPr>
        <p:spPr>
          <a:xfrm>
            <a:off x="52933" y="276842"/>
            <a:ext cx="991215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There has been a significant drop in water safety knowledge (57%, down 25% from 2017%) for adults.</a:t>
            </a:r>
          </a:p>
        </p:txBody>
      </p:sp>
      <p:sp>
        <p:nvSpPr>
          <p:cNvPr id="23" name="TextBox 42">
            <a:extLst>
              <a:ext uri="{FF2B5EF4-FFF2-40B4-BE49-F238E27FC236}">
                <a16:creationId xmlns:a16="http://schemas.microsoft.com/office/drawing/2014/main" id="{FD1FCDCC-F037-44C2-93AB-45108F3F45D6}"/>
              </a:ext>
            </a:extLst>
          </p:cNvPr>
          <p:cNvSpPr txBox="1"/>
          <p:nvPr/>
        </p:nvSpPr>
        <p:spPr>
          <a:xfrm>
            <a:off x="0" y="6471146"/>
            <a:ext cx="10297682" cy="261610"/>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IE" sz="1100" b="1" i="0" u="none" strike="noStrike" kern="1200" cap="none" spc="0" normalizeH="0" baseline="0" noProof="0" dirty="0">
                <a:ln>
                  <a:noFill/>
                </a:ln>
                <a:solidFill>
                  <a:srgbClr val="7F7F7F"/>
                </a:solidFill>
                <a:effectLst/>
                <a:uLnTx/>
                <a:uFillTx/>
                <a:latin typeface="Calibri"/>
                <a:ea typeface="+mn-ea"/>
                <a:cs typeface="+mn-cs"/>
              </a:rPr>
              <a:t>Q</a:t>
            </a:r>
            <a:r>
              <a:rPr kumimoji="0" lang="en-IE" sz="11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IE" sz="1100" b="0" i="1" u="none" strike="noStrike" kern="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mn-cs"/>
              </a:rPr>
              <a:t>How do you rate the level of water safety knowledge held by yourself and, if relevant, any child(ren) in your care: </a:t>
            </a:r>
            <a:r>
              <a:rPr kumimoji="0" lang="en-IE" sz="1100" b="0" i="1" u="none" strike="noStrike" kern="0" cap="none" spc="0" normalizeH="0" baseline="0" noProof="0" dirty="0">
                <a:ln>
                  <a:noFill/>
                </a:ln>
                <a:solidFill>
                  <a:srgbClr val="7F7F7F"/>
                </a:solidFill>
                <a:effectLst/>
                <a:uLnTx/>
                <a:uFillTx/>
                <a:latin typeface="Calibri"/>
                <a:ea typeface="+mn-ea"/>
                <a:cs typeface="+mn-cs"/>
              </a:rPr>
              <a:t>(Single select, </a:t>
            </a:r>
            <a:r>
              <a:rPr kumimoji="0" lang="en-IE" sz="1100" b="0" i="1" u="none" strike="noStrike" kern="1200" cap="none" spc="0" normalizeH="0" baseline="0" noProof="0" dirty="0">
                <a:ln>
                  <a:noFill/>
                </a:ln>
                <a:solidFill>
                  <a:srgbClr val="7F7F7F"/>
                </a:solidFill>
                <a:effectLst/>
                <a:uLnTx/>
                <a:uFillTx/>
                <a:latin typeface="Calibri"/>
                <a:ea typeface="+mn-ea"/>
                <a:cs typeface="+mn-cs"/>
              </a:rPr>
              <a:t>n=1000).</a:t>
            </a:r>
          </a:p>
        </p:txBody>
      </p:sp>
      <p:sp>
        <p:nvSpPr>
          <p:cNvPr id="19" name="Slide Number Placeholder 1">
            <a:extLst>
              <a:ext uri="{FF2B5EF4-FFF2-40B4-BE49-F238E27FC236}">
                <a16:creationId xmlns:a16="http://schemas.microsoft.com/office/drawing/2014/main" id="{2A7F53D9-91C7-21C1-D066-1508DC410FFA}"/>
              </a:ext>
            </a:extLst>
          </p:cNvPr>
          <p:cNvSpPr txBox="1">
            <a:spLocks/>
          </p:cNvSpPr>
          <p:nvPr/>
        </p:nvSpPr>
        <p:spPr>
          <a:xfrm>
            <a:off x="11736279" y="6419389"/>
            <a:ext cx="310719"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7</a:t>
            </a:r>
          </a:p>
        </p:txBody>
      </p:sp>
      <p:sp>
        <p:nvSpPr>
          <p:cNvPr id="2" name="Rectangle: Rounded Corners 1">
            <a:extLst>
              <a:ext uri="{FF2B5EF4-FFF2-40B4-BE49-F238E27FC236}">
                <a16:creationId xmlns:a16="http://schemas.microsoft.com/office/drawing/2014/main" id="{6975CBDD-069E-4DDD-93C7-925D972E12A1}"/>
              </a:ext>
            </a:extLst>
          </p:cNvPr>
          <p:cNvSpPr/>
          <p:nvPr/>
        </p:nvSpPr>
        <p:spPr>
          <a:xfrm>
            <a:off x="1313451" y="4744953"/>
            <a:ext cx="940777" cy="501161"/>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3" name="Rectangle: Rounded Corners 2">
            <a:extLst>
              <a:ext uri="{FF2B5EF4-FFF2-40B4-BE49-F238E27FC236}">
                <a16:creationId xmlns:a16="http://schemas.microsoft.com/office/drawing/2014/main" id="{DAC0ADF8-106B-0F6B-DD4B-293525451494}"/>
              </a:ext>
            </a:extLst>
          </p:cNvPr>
          <p:cNvSpPr/>
          <p:nvPr/>
        </p:nvSpPr>
        <p:spPr>
          <a:xfrm>
            <a:off x="3476359" y="4744952"/>
            <a:ext cx="940777" cy="501161"/>
          </a:xfrm>
          <a:prstGeom prst="roundRect">
            <a:avLst/>
          </a:prstGeom>
          <a:solidFill>
            <a:schemeClr val="accent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11%</a:t>
            </a:r>
          </a:p>
        </p:txBody>
      </p:sp>
      <p:sp>
        <p:nvSpPr>
          <p:cNvPr id="4" name="Rectangle: Rounded Corners 3">
            <a:extLst>
              <a:ext uri="{FF2B5EF4-FFF2-40B4-BE49-F238E27FC236}">
                <a16:creationId xmlns:a16="http://schemas.microsoft.com/office/drawing/2014/main" id="{E535ADD8-5734-5CC7-D34A-FFAC9EF7AB58}"/>
              </a:ext>
            </a:extLst>
          </p:cNvPr>
          <p:cNvSpPr/>
          <p:nvPr/>
        </p:nvSpPr>
        <p:spPr>
          <a:xfrm>
            <a:off x="5639267" y="4744952"/>
            <a:ext cx="940777" cy="501161"/>
          </a:xfrm>
          <a:prstGeom prst="roundRect">
            <a:avLst/>
          </a:prstGeom>
          <a:solidFill>
            <a:srgbClr val="E2F0D9"/>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5" name="Rectangle: Rounded Corners 4">
            <a:extLst>
              <a:ext uri="{FF2B5EF4-FFF2-40B4-BE49-F238E27FC236}">
                <a16:creationId xmlns:a16="http://schemas.microsoft.com/office/drawing/2014/main" id="{C6205C7D-817E-08CE-C83B-56755744A9BC}"/>
              </a:ext>
            </a:extLst>
          </p:cNvPr>
          <p:cNvSpPr/>
          <p:nvPr/>
        </p:nvSpPr>
        <p:spPr>
          <a:xfrm>
            <a:off x="7802175" y="4739306"/>
            <a:ext cx="940777" cy="501161"/>
          </a:xfrm>
          <a:prstGeom prst="roundRect">
            <a:avLst/>
          </a:prstGeom>
          <a:solidFill>
            <a:srgbClr val="C5E0B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29%</a:t>
            </a:r>
          </a:p>
        </p:txBody>
      </p:sp>
      <p:sp>
        <p:nvSpPr>
          <p:cNvPr id="6" name="Rectangle: Rounded Corners 5">
            <a:extLst>
              <a:ext uri="{FF2B5EF4-FFF2-40B4-BE49-F238E27FC236}">
                <a16:creationId xmlns:a16="http://schemas.microsoft.com/office/drawing/2014/main" id="{DD9EDE58-361F-06BF-062A-93A628D283F0}"/>
              </a:ext>
            </a:extLst>
          </p:cNvPr>
          <p:cNvSpPr/>
          <p:nvPr/>
        </p:nvSpPr>
        <p:spPr>
          <a:xfrm>
            <a:off x="9965083" y="4739306"/>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13%</a:t>
            </a:r>
          </a:p>
        </p:txBody>
      </p:sp>
      <p:sp>
        <p:nvSpPr>
          <p:cNvPr id="7" name="TextBox 6">
            <a:extLst>
              <a:ext uri="{FF2B5EF4-FFF2-40B4-BE49-F238E27FC236}">
                <a16:creationId xmlns:a16="http://schemas.microsoft.com/office/drawing/2014/main" id="{18E07E8D-4846-A781-6B2D-B5A252906220}"/>
              </a:ext>
            </a:extLst>
          </p:cNvPr>
          <p:cNvSpPr txBox="1"/>
          <p:nvPr/>
        </p:nvSpPr>
        <p:spPr>
          <a:xfrm>
            <a:off x="244289" y="3252936"/>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sp>
        <p:nvSpPr>
          <p:cNvPr id="18" name="TextBox 17">
            <a:extLst>
              <a:ext uri="{FF2B5EF4-FFF2-40B4-BE49-F238E27FC236}">
                <a16:creationId xmlns:a16="http://schemas.microsoft.com/office/drawing/2014/main" id="{191639F8-8A30-BFEE-5A1A-DABAECD10E24}"/>
              </a:ext>
            </a:extLst>
          </p:cNvPr>
          <p:cNvSpPr txBox="1"/>
          <p:nvPr/>
        </p:nvSpPr>
        <p:spPr>
          <a:xfrm>
            <a:off x="244289" y="4805220"/>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2017</a:t>
            </a:r>
          </a:p>
        </p:txBody>
      </p:sp>
      <p:sp>
        <p:nvSpPr>
          <p:cNvPr id="20" name="Rectangle: Rounded Corners 19">
            <a:extLst>
              <a:ext uri="{FF2B5EF4-FFF2-40B4-BE49-F238E27FC236}">
                <a16:creationId xmlns:a16="http://schemas.microsoft.com/office/drawing/2014/main" id="{DF631383-0F6F-2228-E9FC-11A9C05AEB1C}"/>
              </a:ext>
            </a:extLst>
          </p:cNvPr>
          <p:cNvSpPr/>
          <p:nvPr/>
        </p:nvSpPr>
        <p:spPr>
          <a:xfrm>
            <a:off x="7802175" y="3950621"/>
            <a:ext cx="940777" cy="501161"/>
          </a:xfrm>
          <a:prstGeom prst="roundRect">
            <a:avLst/>
          </a:prstGeom>
          <a:solidFill>
            <a:srgbClr val="C5E0B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57%</a:t>
            </a:r>
          </a:p>
        </p:txBody>
      </p:sp>
      <p:sp>
        <p:nvSpPr>
          <p:cNvPr id="24" name="Right Brace 23">
            <a:extLst>
              <a:ext uri="{FF2B5EF4-FFF2-40B4-BE49-F238E27FC236}">
                <a16:creationId xmlns:a16="http://schemas.microsoft.com/office/drawing/2014/main" id="{0BAEDEE9-E2BA-C1C9-4A00-268D47DC53B1}"/>
              </a:ext>
            </a:extLst>
          </p:cNvPr>
          <p:cNvSpPr/>
          <p:nvPr/>
        </p:nvSpPr>
        <p:spPr>
          <a:xfrm rot="5400000">
            <a:off x="8147003" y="1644764"/>
            <a:ext cx="261610" cy="4363616"/>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409977BD-EDC1-CA42-26A7-A0DA7F62306E}"/>
              </a:ext>
            </a:extLst>
          </p:cNvPr>
          <p:cNvSpPr/>
          <p:nvPr/>
        </p:nvSpPr>
        <p:spPr>
          <a:xfrm>
            <a:off x="7796931" y="5484116"/>
            <a:ext cx="940777" cy="501161"/>
          </a:xfrm>
          <a:prstGeom prst="roundRect">
            <a:avLst/>
          </a:prstGeom>
          <a:solidFill>
            <a:srgbClr val="C5E0B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82%</a:t>
            </a:r>
          </a:p>
        </p:txBody>
      </p:sp>
      <p:sp>
        <p:nvSpPr>
          <p:cNvPr id="26" name="Right Brace 25">
            <a:extLst>
              <a:ext uri="{FF2B5EF4-FFF2-40B4-BE49-F238E27FC236}">
                <a16:creationId xmlns:a16="http://schemas.microsoft.com/office/drawing/2014/main" id="{836337BE-BDB6-87BA-DD78-B5B0FAF46ECA}"/>
              </a:ext>
            </a:extLst>
          </p:cNvPr>
          <p:cNvSpPr/>
          <p:nvPr/>
        </p:nvSpPr>
        <p:spPr>
          <a:xfrm rot="5400000">
            <a:off x="8141759" y="3178259"/>
            <a:ext cx="261610" cy="4363616"/>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73B07038-D082-347D-426F-32501BA5B343}"/>
              </a:ext>
            </a:extLst>
          </p:cNvPr>
          <p:cNvSpPr/>
          <p:nvPr/>
        </p:nvSpPr>
        <p:spPr>
          <a:xfrm>
            <a:off x="244289" y="1148103"/>
            <a:ext cx="4605566"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Level of Water Safety Knowledge - Yourself</a:t>
            </a:r>
          </a:p>
        </p:txBody>
      </p:sp>
    </p:spTree>
    <p:extLst>
      <p:ext uri="{BB962C8B-B14F-4D97-AF65-F5344CB8AC3E}">
        <p14:creationId xmlns:p14="http://schemas.microsoft.com/office/powerpoint/2010/main" val="3869355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4E4F103-C0AA-46F2-8334-C1F2DEF8D05B}"/>
              </a:ext>
            </a:extLst>
          </p:cNvPr>
          <p:cNvSpPr/>
          <p:nvPr/>
        </p:nvSpPr>
        <p:spPr>
          <a:xfrm>
            <a:off x="41106" y="154763"/>
            <a:ext cx="991215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More than half (56%) say their child(ren)’s water safety knowledge is good or better, though this has decreased 14% from 2017.</a:t>
            </a:r>
          </a:p>
        </p:txBody>
      </p:sp>
      <p:sp>
        <p:nvSpPr>
          <p:cNvPr id="23" name="TextBox 42">
            <a:extLst>
              <a:ext uri="{FF2B5EF4-FFF2-40B4-BE49-F238E27FC236}">
                <a16:creationId xmlns:a16="http://schemas.microsoft.com/office/drawing/2014/main" id="{FD1FCDCC-F037-44C2-93AB-45108F3F45D6}"/>
              </a:ext>
            </a:extLst>
          </p:cNvPr>
          <p:cNvSpPr txBox="1"/>
          <p:nvPr/>
        </p:nvSpPr>
        <p:spPr>
          <a:xfrm>
            <a:off x="-25858" y="6419389"/>
            <a:ext cx="10297682" cy="261610"/>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IE" sz="1100" b="1" i="0" u="none" strike="noStrike" kern="1200" cap="none" spc="0" normalizeH="0" baseline="0" noProof="0" dirty="0">
                <a:ln>
                  <a:noFill/>
                </a:ln>
                <a:solidFill>
                  <a:srgbClr val="7F7F7F"/>
                </a:solidFill>
                <a:effectLst/>
                <a:uLnTx/>
                <a:uFillTx/>
                <a:latin typeface="Calibri"/>
                <a:ea typeface="+mn-ea"/>
                <a:cs typeface="+mn-cs"/>
              </a:rPr>
              <a:t>Q</a:t>
            </a:r>
            <a:r>
              <a:rPr kumimoji="0" lang="en-IE" sz="11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IE" sz="1100" b="0" i="1" u="none" strike="noStrike" kern="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mn-cs"/>
              </a:rPr>
              <a:t>How do you rate the level of water safety knowledge held by yourself and, if relevant, any child(ren) in your care: </a:t>
            </a:r>
            <a:r>
              <a:rPr kumimoji="0" lang="en-IE" sz="1100" b="0" i="1" u="none" strike="noStrike" kern="0" cap="none" spc="0" normalizeH="0" baseline="0" noProof="0" dirty="0">
                <a:ln>
                  <a:noFill/>
                </a:ln>
                <a:solidFill>
                  <a:srgbClr val="7F7F7F"/>
                </a:solidFill>
                <a:effectLst/>
                <a:uLnTx/>
                <a:uFillTx/>
                <a:latin typeface="Calibri"/>
                <a:ea typeface="+mn-ea"/>
                <a:cs typeface="+mn-cs"/>
              </a:rPr>
              <a:t>(Single select, </a:t>
            </a:r>
            <a:r>
              <a:rPr kumimoji="0" lang="en-IE" sz="1100" b="0" i="1" u="none" strike="noStrike" kern="1200" cap="none" spc="0" normalizeH="0" baseline="0" noProof="0" dirty="0">
                <a:ln>
                  <a:noFill/>
                </a:ln>
                <a:solidFill>
                  <a:srgbClr val="7F7F7F"/>
                </a:solidFill>
                <a:effectLst/>
                <a:uLnTx/>
                <a:uFillTx/>
                <a:latin typeface="Calibri"/>
                <a:ea typeface="+mn-ea"/>
                <a:cs typeface="+mn-cs"/>
              </a:rPr>
              <a:t>n=385).</a:t>
            </a:r>
          </a:p>
        </p:txBody>
      </p:sp>
      <p:sp>
        <p:nvSpPr>
          <p:cNvPr id="19" name="Slide Number Placeholder 1">
            <a:extLst>
              <a:ext uri="{FF2B5EF4-FFF2-40B4-BE49-F238E27FC236}">
                <a16:creationId xmlns:a16="http://schemas.microsoft.com/office/drawing/2014/main" id="{2A7F53D9-91C7-21C1-D066-1508DC410FFA}"/>
              </a:ext>
            </a:extLst>
          </p:cNvPr>
          <p:cNvSpPr txBox="1">
            <a:spLocks/>
          </p:cNvSpPr>
          <p:nvPr/>
        </p:nvSpPr>
        <p:spPr>
          <a:xfrm>
            <a:off x="11736279" y="6419389"/>
            <a:ext cx="310719"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7</a:t>
            </a:r>
          </a:p>
        </p:txBody>
      </p:sp>
      <p:sp>
        <p:nvSpPr>
          <p:cNvPr id="2" name="Rectangle: Rounded Corners 1">
            <a:extLst>
              <a:ext uri="{FF2B5EF4-FFF2-40B4-BE49-F238E27FC236}">
                <a16:creationId xmlns:a16="http://schemas.microsoft.com/office/drawing/2014/main" id="{44442139-9083-683F-C336-A1033835469C}"/>
              </a:ext>
            </a:extLst>
          </p:cNvPr>
          <p:cNvSpPr/>
          <p:nvPr/>
        </p:nvSpPr>
        <p:spPr>
          <a:xfrm>
            <a:off x="9532236" y="2131106"/>
            <a:ext cx="1837592" cy="72976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5- Excellent</a:t>
            </a:r>
          </a:p>
        </p:txBody>
      </p:sp>
      <p:sp>
        <p:nvSpPr>
          <p:cNvPr id="3" name="Rectangle: Rounded Corners 2">
            <a:extLst>
              <a:ext uri="{FF2B5EF4-FFF2-40B4-BE49-F238E27FC236}">
                <a16:creationId xmlns:a16="http://schemas.microsoft.com/office/drawing/2014/main" id="{76C9E41F-4A1A-EE02-428E-CB9D7FE9C1C3}"/>
              </a:ext>
            </a:extLst>
          </p:cNvPr>
          <p:cNvSpPr/>
          <p:nvPr/>
        </p:nvSpPr>
        <p:spPr>
          <a:xfrm>
            <a:off x="7452106" y="2131107"/>
            <a:ext cx="1837592" cy="7297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4- Very Good</a:t>
            </a:r>
          </a:p>
        </p:txBody>
      </p:sp>
      <p:sp>
        <p:nvSpPr>
          <p:cNvPr id="4" name="Rectangle: Rounded Corners 3">
            <a:extLst>
              <a:ext uri="{FF2B5EF4-FFF2-40B4-BE49-F238E27FC236}">
                <a16:creationId xmlns:a16="http://schemas.microsoft.com/office/drawing/2014/main" id="{36BFE74B-CEB5-A996-D444-D31459C8B834}"/>
              </a:ext>
            </a:extLst>
          </p:cNvPr>
          <p:cNvSpPr/>
          <p:nvPr/>
        </p:nvSpPr>
        <p:spPr>
          <a:xfrm>
            <a:off x="5190860" y="2131107"/>
            <a:ext cx="1837592" cy="72976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 Good</a:t>
            </a:r>
          </a:p>
        </p:txBody>
      </p:sp>
      <p:sp>
        <p:nvSpPr>
          <p:cNvPr id="5" name="Rectangle: Rounded Corners 4">
            <a:extLst>
              <a:ext uri="{FF2B5EF4-FFF2-40B4-BE49-F238E27FC236}">
                <a16:creationId xmlns:a16="http://schemas.microsoft.com/office/drawing/2014/main" id="{EAFE05D9-59A6-0F57-C991-67060AA5E7EC}"/>
              </a:ext>
            </a:extLst>
          </p:cNvPr>
          <p:cNvSpPr/>
          <p:nvPr/>
        </p:nvSpPr>
        <p:spPr>
          <a:xfrm>
            <a:off x="3034215" y="2131107"/>
            <a:ext cx="1837592" cy="72976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 Moderate</a:t>
            </a:r>
          </a:p>
        </p:txBody>
      </p:sp>
      <p:sp>
        <p:nvSpPr>
          <p:cNvPr id="6" name="Rectangle: Rounded Corners 5">
            <a:extLst>
              <a:ext uri="{FF2B5EF4-FFF2-40B4-BE49-F238E27FC236}">
                <a16:creationId xmlns:a16="http://schemas.microsoft.com/office/drawing/2014/main" id="{5006F87A-7EEB-D1DE-961F-751886633CAD}"/>
              </a:ext>
            </a:extLst>
          </p:cNvPr>
          <p:cNvSpPr/>
          <p:nvPr/>
        </p:nvSpPr>
        <p:spPr>
          <a:xfrm>
            <a:off x="865043" y="2131107"/>
            <a:ext cx="1837592" cy="72976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 Poor</a:t>
            </a:r>
          </a:p>
        </p:txBody>
      </p:sp>
      <p:sp>
        <p:nvSpPr>
          <p:cNvPr id="7" name="Rectangle: Rounded Corners 6">
            <a:extLst>
              <a:ext uri="{FF2B5EF4-FFF2-40B4-BE49-F238E27FC236}">
                <a16:creationId xmlns:a16="http://schemas.microsoft.com/office/drawing/2014/main" id="{08A97EB2-B23D-F7CB-AFC3-FB22A4FFE588}"/>
              </a:ext>
            </a:extLst>
          </p:cNvPr>
          <p:cNvSpPr/>
          <p:nvPr/>
        </p:nvSpPr>
        <p:spPr>
          <a:xfrm>
            <a:off x="1313451" y="3189643"/>
            <a:ext cx="940777" cy="501161"/>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
        <p:nvSpPr>
          <p:cNvPr id="18" name="Rectangle: Rounded Corners 17">
            <a:extLst>
              <a:ext uri="{FF2B5EF4-FFF2-40B4-BE49-F238E27FC236}">
                <a16:creationId xmlns:a16="http://schemas.microsoft.com/office/drawing/2014/main" id="{419347B7-16F3-43E7-7214-A4DD282DC6E3}"/>
              </a:ext>
            </a:extLst>
          </p:cNvPr>
          <p:cNvSpPr/>
          <p:nvPr/>
        </p:nvSpPr>
        <p:spPr>
          <a:xfrm>
            <a:off x="3476359" y="3189642"/>
            <a:ext cx="940777" cy="501161"/>
          </a:xfrm>
          <a:prstGeom prst="roundRect">
            <a:avLst/>
          </a:prstGeom>
          <a:solidFill>
            <a:schemeClr val="accent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29%</a:t>
            </a:r>
          </a:p>
        </p:txBody>
      </p:sp>
      <p:sp>
        <p:nvSpPr>
          <p:cNvPr id="20" name="Rectangle: Rounded Corners 19">
            <a:extLst>
              <a:ext uri="{FF2B5EF4-FFF2-40B4-BE49-F238E27FC236}">
                <a16:creationId xmlns:a16="http://schemas.microsoft.com/office/drawing/2014/main" id="{4D9EA473-CA35-D279-65A3-26B3698CAC80}"/>
              </a:ext>
            </a:extLst>
          </p:cNvPr>
          <p:cNvSpPr/>
          <p:nvPr/>
        </p:nvSpPr>
        <p:spPr>
          <a:xfrm>
            <a:off x="5639267" y="3189642"/>
            <a:ext cx="940777" cy="501161"/>
          </a:xfrm>
          <a:prstGeom prst="roundRect">
            <a:avLst/>
          </a:prstGeom>
          <a:solidFill>
            <a:srgbClr val="E2F0D9"/>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31%</a:t>
            </a:r>
          </a:p>
        </p:txBody>
      </p:sp>
      <p:sp>
        <p:nvSpPr>
          <p:cNvPr id="24" name="Rectangle: Rounded Corners 23">
            <a:extLst>
              <a:ext uri="{FF2B5EF4-FFF2-40B4-BE49-F238E27FC236}">
                <a16:creationId xmlns:a16="http://schemas.microsoft.com/office/drawing/2014/main" id="{F7C6B221-1F0F-ED3E-869D-611E9B874C66}"/>
              </a:ext>
            </a:extLst>
          </p:cNvPr>
          <p:cNvSpPr/>
          <p:nvPr/>
        </p:nvSpPr>
        <p:spPr>
          <a:xfrm>
            <a:off x="7802175" y="3183996"/>
            <a:ext cx="940777" cy="501161"/>
          </a:xfrm>
          <a:prstGeom prst="roundRect">
            <a:avLst/>
          </a:prstGeom>
          <a:solidFill>
            <a:srgbClr val="C5E0B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25" name="Rectangle: Rounded Corners 24">
            <a:extLst>
              <a:ext uri="{FF2B5EF4-FFF2-40B4-BE49-F238E27FC236}">
                <a16:creationId xmlns:a16="http://schemas.microsoft.com/office/drawing/2014/main" id="{5CD9E987-6F70-509F-B3A9-2ADFD067CDD2}"/>
              </a:ext>
            </a:extLst>
          </p:cNvPr>
          <p:cNvSpPr/>
          <p:nvPr/>
        </p:nvSpPr>
        <p:spPr>
          <a:xfrm>
            <a:off x="9965083" y="3183996"/>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26" name="Rectangle: Rounded Corners 25">
            <a:extLst>
              <a:ext uri="{FF2B5EF4-FFF2-40B4-BE49-F238E27FC236}">
                <a16:creationId xmlns:a16="http://schemas.microsoft.com/office/drawing/2014/main" id="{7C501271-0C8A-F082-4A1E-5206C7192313}"/>
              </a:ext>
            </a:extLst>
          </p:cNvPr>
          <p:cNvSpPr/>
          <p:nvPr/>
        </p:nvSpPr>
        <p:spPr>
          <a:xfrm>
            <a:off x="1313451" y="4744953"/>
            <a:ext cx="940777" cy="501161"/>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13%</a:t>
            </a:r>
          </a:p>
        </p:txBody>
      </p:sp>
      <p:sp>
        <p:nvSpPr>
          <p:cNvPr id="27" name="Rectangle: Rounded Corners 26">
            <a:extLst>
              <a:ext uri="{FF2B5EF4-FFF2-40B4-BE49-F238E27FC236}">
                <a16:creationId xmlns:a16="http://schemas.microsoft.com/office/drawing/2014/main" id="{78E59473-FD4C-2B14-2755-57BD3719A474}"/>
              </a:ext>
            </a:extLst>
          </p:cNvPr>
          <p:cNvSpPr/>
          <p:nvPr/>
        </p:nvSpPr>
        <p:spPr>
          <a:xfrm>
            <a:off x="3476359" y="4744952"/>
            <a:ext cx="940777" cy="501161"/>
          </a:xfrm>
          <a:prstGeom prst="roundRect">
            <a:avLst/>
          </a:prstGeom>
          <a:solidFill>
            <a:schemeClr val="accent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17%</a:t>
            </a:r>
          </a:p>
        </p:txBody>
      </p:sp>
      <p:sp>
        <p:nvSpPr>
          <p:cNvPr id="28" name="Rectangle: Rounded Corners 27">
            <a:extLst>
              <a:ext uri="{FF2B5EF4-FFF2-40B4-BE49-F238E27FC236}">
                <a16:creationId xmlns:a16="http://schemas.microsoft.com/office/drawing/2014/main" id="{C8BBB141-C07B-A9B9-2E12-86864BEB3E91}"/>
              </a:ext>
            </a:extLst>
          </p:cNvPr>
          <p:cNvSpPr/>
          <p:nvPr/>
        </p:nvSpPr>
        <p:spPr>
          <a:xfrm>
            <a:off x="5639267" y="4744952"/>
            <a:ext cx="940777" cy="501161"/>
          </a:xfrm>
          <a:prstGeom prst="roundRect">
            <a:avLst/>
          </a:prstGeom>
          <a:solidFill>
            <a:srgbClr val="E2F0D9"/>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35%</a:t>
            </a:r>
          </a:p>
        </p:txBody>
      </p:sp>
      <p:sp>
        <p:nvSpPr>
          <p:cNvPr id="29" name="Rectangle: Rounded Corners 28">
            <a:extLst>
              <a:ext uri="{FF2B5EF4-FFF2-40B4-BE49-F238E27FC236}">
                <a16:creationId xmlns:a16="http://schemas.microsoft.com/office/drawing/2014/main" id="{57DB286F-1D78-C65A-609B-475127E1B289}"/>
              </a:ext>
            </a:extLst>
          </p:cNvPr>
          <p:cNvSpPr/>
          <p:nvPr/>
        </p:nvSpPr>
        <p:spPr>
          <a:xfrm>
            <a:off x="7802175" y="4739306"/>
            <a:ext cx="940777" cy="501161"/>
          </a:xfrm>
          <a:prstGeom prst="roundRect">
            <a:avLst/>
          </a:prstGeom>
          <a:solidFill>
            <a:srgbClr val="C5E0B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23%</a:t>
            </a:r>
          </a:p>
        </p:txBody>
      </p:sp>
      <p:sp>
        <p:nvSpPr>
          <p:cNvPr id="30" name="Rectangle: Rounded Corners 29">
            <a:extLst>
              <a:ext uri="{FF2B5EF4-FFF2-40B4-BE49-F238E27FC236}">
                <a16:creationId xmlns:a16="http://schemas.microsoft.com/office/drawing/2014/main" id="{AFD5FE0E-F235-FD52-ED8A-A1BA6A49338E}"/>
              </a:ext>
            </a:extLst>
          </p:cNvPr>
          <p:cNvSpPr/>
          <p:nvPr/>
        </p:nvSpPr>
        <p:spPr>
          <a:xfrm>
            <a:off x="9965083" y="4739306"/>
            <a:ext cx="940777" cy="501161"/>
          </a:xfrm>
          <a:prstGeom prst="roundRect">
            <a:avLst/>
          </a:prstGeom>
          <a:solidFill>
            <a:srgbClr val="70AD47"/>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31" name="TextBox 30">
            <a:extLst>
              <a:ext uri="{FF2B5EF4-FFF2-40B4-BE49-F238E27FC236}">
                <a16:creationId xmlns:a16="http://schemas.microsoft.com/office/drawing/2014/main" id="{9801FFAF-23A4-6DAA-60EE-AF52C70FD075}"/>
              </a:ext>
            </a:extLst>
          </p:cNvPr>
          <p:cNvSpPr txBox="1"/>
          <p:nvPr/>
        </p:nvSpPr>
        <p:spPr>
          <a:xfrm>
            <a:off x="244289" y="3252936"/>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sp>
        <p:nvSpPr>
          <p:cNvPr id="32" name="TextBox 31">
            <a:extLst>
              <a:ext uri="{FF2B5EF4-FFF2-40B4-BE49-F238E27FC236}">
                <a16:creationId xmlns:a16="http://schemas.microsoft.com/office/drawing/2014/main" id="{5F855A4B-3D46-D147-5282-85FD62B0BEF0}"/>
              </a:ext>
            </a:extLst>
          </p:cNvPr>
          <p:cNvSpPr txBox="1"/>
          <p:nvPr/>
        </p:nvSpPr>
        <p:spPr>
          <a:xfrm>
            <a:off x="244289" y="4805220"/>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2017</a:t>
            </a:r>
          </a:p>
        </p:txBody>
      </p:sp>
      <p:sp>
        <p:nvSpPr>
          <p:cNvPr id="33" name="Rectangle: Rounded Corners 32">
            <a:extLst>
              <a:ext uri="{FF2B5EF4-FFF2-40B4-BE49-F238E27FC236}">
                <a16:creationId xmlns:a16="http://schemas.microsoft.com/office/drawing/2014/main" id="{C3DFFA07-F953-C2E6-FD78-397A214B5E5D}"/>
              </a:ext>
            </a:extLst>
          </p:cNvPr>
          <p:cNvSpPr/>
          <p:nvPr/>
        </p:nvSpPr>
        <p:spPr>
          <a:xfrm>
            <a:off x="7802175" y="3950621"/>
            <a:ext cx="940777" cy="501161"/>
          </a:xfrm>
          <a:prstGeom prst="roundRect">
            <a:avLst/>
          </a:prstGeom>
          <a:solidFill>
            <a:srgbClr val="C5E0B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56%</a:t>
            </a:r>
          </a:p>
        </p:txBody>
      </p:sp>
      <p:sp>
        <p:nvSpPr>
          <p:cNvPr id="34" name="Right Brace 33">
            <a:extLst>
              <a:ext uri="{FF2B5EF4-FFF2-40B4-BE49-F238E27FC236}">
                <a16:creationId xmlns:a16="http://schemas.microsoft.com/office/drawing/2014/main" id="{533B1610-8E69-9914-9D91-FA29BEFEA298}"/>
              </a:ext>
            </a:extLst>
          </p:cNvPr>
          <p:cNvSpPr/>
          <p:nvPr/>
        </p:nvSpPr>
        <p:spPr>
          <a:xfrm rot="5400000">
            <a:off x="8147003" y="1644764"/>
            <a:ext cx="261610" cy="4363616"/>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C1338C35-EA19-D070-5F5D-2C24764BD756}"/>
              </a:ext>
            </a:extLst>
          </p:cNvPr>
          <p:cNvSpPr/>
          <p:nvPr/>
        </p:nvSpPr>
        <p:spPr>
          <a:xfrm>
            <a:off x="7796931" y="5484116"/>
            <a:ext cx="940777" cy="501161"/>
          </a:xfrm>
          <a:prstGeom prst="roundRect">
            <a:avLst/>
          </a:prstGeom>
          <a:solidFill>
            <a:srgbClr val="C5E0B4"/>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70%</a:t>
            </a:r>
          </a:p>
        </p:txBody>
      </p:sp>
      <p:sp>
        <p:nvSpPr>
          <p:cNvPr id="36" name="Right Brace 35">
            <a:extLst>
              <a:ext uri="{FF2B5EF4-FFF2-40B4-BE49-F238E27FC236}">
                <a16:creationId xmlns:a16="http://schemas.microsoft.com/office/drawing/2014/main" id="{C18D39E8-83D6-5B41-9A7F-41F8F0F93FA4}"/>
              </a:ext>
            </a:extLst>
          </p:cNvPr>
          <p:cNvSpPr/>
          <p:nvPr/>
        </p:nvSpPr>
        <p:spPr>
          <a:xfrm rot="5400000">
            <a:off x="8141759" y="3178259"/>
            <a:ext cx="261610" cy="4363616"/>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5D03767A-91CB-AC57-D1DF-755E7FAAED5F}"/>
              </a:ext>
            </a:extLst>
          </p:cNvPr>
          <p:cNvSpPr/>
          <p:nvPr/>
        </p:nvSpPr>
        <p:spPr>
          <a:xfrm>
            <a:off x="244288" y="1148103"/>
            <a:ext cx="5204789"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Level of Water Safety Knowledge – Your Child(ren)</a:t>
            </a:r>
          </a:p>
        </p:txBody>
      </p:sp>
    </p:spTree>
    <p:extLst>
      <p:ext uri="{BB962C8B-B14F-4D97-AF65-F5344CB8AC3E}">
        <p14:creationId xmlns:p14="http://schemas.microsoft.com/office/powerpoint/2010/main" val="3880282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83024-4F35-4D3B-A89D-CABB6AE81B54}"/>
              </a:ext>
            </a:extLst>
          </p:cNvPr>
          <p:cNvSpPr/>
          <p:nvPr/>
        </p:nvSpPr>
        <p:spPr>
          <a:xfrm>
            <a:off x="0" y="270703"/>
            <a:ext cx="991215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More than 1 in 4 (28%) say they have seen advertisements for water safety recently. </a:t>
            </a:r>
          </a:p>
        </p:txBody>
      </p:sp>
      <p:sp>
        <p:nvSpPr>
          <p:cNvPr id="5" name="TextBox 42">
            <a:extLst>
              <a:ext uri="{FF2B5EF4-FFF2-40B4-BE49-F238E27FC236}">
                <a16:creationId xmlns:a16="http://schemas.microsoft.com/office/drawing/2014/main" id="{6AD5444B-0FD7-4FF3-9FA2-4F8BC56A7C2E}"/>
              </a:ext>
            </a:extLst>
          </p:cNvPr>
          <p:cNvSpPr txBox="1"/>
          <p:nvPr/>
        </p:nvSpPr>
        <p:spPr>
          <a:xfrm>
            <a:off x="0" y="6406300"/>
            <a:ext cx="10297682"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IE" sz="1200" b="1" i="0" u="none" strike="noStrike" kern="1200" cap="none" spc="0" normalizeH="0" baseline="0" noProof="0" dirty="0">
                <a:ln>
                  <a:noFill/>
                </a:ln>
                <a:solidFill>
                  <a:srgbClr val="7F7F7F"/>
                </a:solidFill>
                <a:effectLst/>
                <a:uLnTx/>
                <a:uFillTx/>
                <a:latin typeface="Calibri"/>
                <a:ea typeface="+mn-ea"/>
                <a:cs typeface="+mn-cs"/>
              </a:rPr>
              <a:t>Q</a:t>
            </a:r>
            <a:r>
              <a:rPr kumimoji="0" lang="en-IE" sz="11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IE" sz="1200" b="0" i="1" u="none" strike="noStrike" kern="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mn-cs"/>
              </a:rPr>
              <a:t>Have you seen any advertisements regarding water safety recently?  </a:t>
            </a:r>
            <a:r>
              <a:rPr kumimoji="0" lang="en-IE" sz="1200" b="0" i="1" u="none" strike="noStrike" kern="0" cap="none" spc="0" normalizeH="0" baseline="0" noProof="0" dirty="0">
                <a:ln>
                  <a:noFill/>
                </a:ln>
                <a:solidFill>
                  <a:srgbClr val="7F7F7F"/>
                </a:solidFill>
                <a:effectLst/>
                <a:uLnTx/>
                <a:uFillTx/>
                <a:latin typeface="Calibri"/>
                <a:ea typeface="+mn-ea"/>
                <a:cs typeface="+mn-cs"/>
              </a:rPr>
              <a:t>(Single select, n=1000</a:t>
            </a:r>
            <a:r>
              <a:rPr kumimoji="0" lang="en-IE" sz="1200" b="0" i="1" u="none" strike="noStrike" kern="1200" cap="none" spc="0" normalizeH="0" baseline="0" noProof="0" dirty="0">
                <a:ln>
                  <a:noFill/>
                </a:ln>
                <a:solidFill>
                  <a:srgbClr val="7F7F7F"/>
                </a:solidFill>
                <a:effectLst/>
                <a:uLnTx/>
                <a:uFillTx/>
                <a:latin typeface="Calibri"/>
                <a:ea typeface="+mn-ea"/>
                <a:cs typeface="+mn-cs"/>
              </a:rPr>
              <a:t>).</a:t>
            </a:r>
          </a:p>
        </p:txBody>
      </p:sp>
      <p:sp>
        <p:nvSpPr>
          <p:cNvPr id="22" name="Oval 21">
            <a:extLst>
              <a:ext uri="{FF2B5EF4-FFF2-40B4-BE49-F238E27FC236}">
                <a16:creationId xmlns:a16="http://schemas.microsoft.com/office/drawing/2014/main" id="{393D7FE4-DCBA-47B3-90E9-FEF04A68D980}"/>
              </a:ext>
            </a:extLst>
          </p:cNvPr>
          <p:cNvSpPr/>
          <p:nvPr/>
        </p:nvSpPr>
        <p:spPr>
          <a:xfrm>
            <a:off x="239704" y="2852312"/>
            <a:ext cx="1567988" cy="154137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28%</a:t>
            </a:r>
          </a:p>
        </p:txBody>
      </p:sp>
      <p:sp>
        <p:nvSpPr>
          <p:cNvPr id="2" name="TextBox 1">
            <a:extLst>
              <a:ext uri="{FF2B5EF4-FFF2-40B4-BE49-F238E27FC236}">
                <a16:creationId xmlns:a16="http://schemas.microsoft.com/office/drawing/2014/main" id="{0A331AC5-CD76-4F49-9F50-5E93A639BB49}"/>
              </a:ext>
            </a:extLst>
          </p:cNvPr>
          <p:cNvSpPr txBox="1"/>
          <p:nvPr/>
        </p:nvSpPr>
        <p:spPr>
          <a:xfrm>
            <a:off x="1919658" y="3438331"/>
            <a:ext cx="3454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Have seen advertisements recently</a:t>
            </a:r>
          </a:p>
        </p:txBody>
      </p:sp>
      <p:sp>
        <p:nvSpPr>
          <p:cNvPr id="4" name="Rectangle: Rounded Corners 3">
            <a:extLst>
              <a:ext uri="{FF2B5EF4-FFF2-40B4-BE49-F238E27FC236}">
                <a16:creationId xmlns:a16="http://schemas.microsoft.com/office/drawing/2014/main" id="{850EA05B-652F-4AC1-FD87-16E74A720F15}"/>
              </a:ext>
            </a:extLst>
          </p:cNvPr>
          <p:cNvSpPr/>
          <p:nvPr/>
        </p:nvSpPr>
        <p:spPr>
          <a:xfrm>
            <a:off x="239704" y="1111977"/>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Advertisements for Water Safety </a:t>
            </a:r>
          </a:p>
        </p:txBody>
      </p:sp>
      <p:sp>
        <p:nvSpPr>
          <p:cNvPr id="6" name="Slide Number Placeholder 2">
            <a:extLst>
              <a:ext uri="{FF2B5EF4-FFF2-40B4-BE49-F238E27FC236}">
                <a16:creationId xmlns:a16="http://schemas.microsoft.com/office/drawing/2014/main" id="{734122C5-33C5-6DD3-BA26-95E86B9FA2CA}"/>
              </a:ext>
            </a:extLst>
          </p:cNvPr>
          <p:cNvSpPr>
            <a:spLocks noGrp="1"/>
          </p:cNvSpPr>
          <p:nvPr>
            <p:ph type="sldNum" sz="quarter" idx="12"/>
          </p:nvPr>
        </p:nvSpPr>
        <p:spPr>
          <a:xfrm>
            <a:off x="9448800" y="631817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AAD9752C-F833-F4BC-8107-6FE32DFE7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29" y="2084806"/>
            <a:ext cx="6125713" cy="3445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987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83024-4F35-4D3B-A89D-CABB6AE81B54}"/>
              </a:ext>
            </a:extLst>
          </p:cNvPr>
          <p:cNvSpPr/>
          <p:nvPr/>
        </p:nvSpPr>
        <p:spPr>
          <a:xfrm>
            <a:off x="0" y="28047"/>
            <a:ext cx="991215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Keeping a close eye on family and friends when swimming (33%) was the most common action taken after seeing water safety advertising. Just 1 in 3 (33%) say they took no action, meaning that 2 in 3 (67%) took at least one form of action upon seeing the advertising.</a:t>
            </a:r>
          </a:p>
        </p:txBody>
      </p:sp>
      <p:sp>
        <p:nvSpPr>
          <p:cNvPr id="5" name="TextBox 42">
            <a:extLst>
              <a:ext uri="{FF2B5EF4-FFF2-40B4-BE49-F238E27FC236}">
                <a16:creationId xmlns:a16="http://schemas.microsoft.com/office/drawing/2014/main" id="{6AD5444B-0FD7-4FF3-9FA2-4F8BC56A7C2E}"/>
              </a:ext>
            </a:extLst>
          </p:cNvPr>
          <p:cNvSpPr txBox="1"/>
          <p:nvPr/>
        </p:nvSpPr>
        <p:spPr>
          <a:xfrm>
            <a:off x="0" y="6438073"/>
            <a:ext cx="10297682"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IE" sz="1200" b="1" i="0" u="none" strike="noStrike" kern="1200" cap="none" spc="0" normalizeH="0" baseline="0" noProof="0" dirty="0">
                <a:ln>
                  <a:noFill/>
                </a:ln>
                <a:solidFill>
                  <a:srgbClr val="7F7F7F"/>
                </a:solidFill>
                <a:effectLst/>
                <a:uLnTx/>
                <a:uFillTx/>
                <a:latin typeface="Calibri" panose="020F0502020204030204"/>
                <a:ea typeface="+mn-ea"/>
                <a:cs typeface="+mn-cs"/>
              </a:rPr>
              <a:t>Q:</a:t>
            </a:r>
            <a:r>
              <a:rPr kumimoji="0" lang="en-IE" sz="1200" b="0" i="0" u="none" strike="noStrike" kern="1200" cap="none" spc="0" normalizeH="0" baseline="0" noProof="0" dirty="0">
                <a:ln>
                  <a:noFill/>
                </a:ln>
                <a:solidFill>
                  <a:srgbClr val="7F7F7F"/>
                </a:solidFill>
                <a:effectLst/>
                <a:uLnTx/>
                <a:uFillTx/>
                <a:latin typeface="Calibri" panose="020F0502020204030204"/>
                <a:ea typeface="+mn-ea"/>
                <a:cs typeface="+mn-cs"/>
              </a:rPr>
              <a:t> </a:t>
            </a:r>
            <a:r>
              <a:rPr kumimoji="0" lang="en-IE" sz="1100" b="0" i="1" u="none" strike="noStrike" kern="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mn-cs"/>
              </a:rPr>
              <a:t>Did you take any action after seeing water safety advertising</a:t>
            </a:r>
            <a:r>
              <a:rPr kumimoji="0" lang="en-GB" sz="1200" b="0" i="1" u="none" strike="noStrike" kern="0" cap="none" spc="0" normalizeH="0" baseline="0" noProof="0" dirty="0">
                <a:ln>
                  <a:noFill/>
                </a:ln>
                <a:solidFill>
                  <a:prstClr val="white">
                    <a:lumMod val="50000"/>
                  </a:prstClr>
                </a:solidFill>
                <a:effectLst/>
                <a:uLnTx/>
                <a:uFillTx/>
                <a:latin typeface="Calibri" panose="020F0502020204030204"/>
                <a:ea typeface="Arial" panose="020B0604020202020204" pitchFamily="34" charset="0"/>
                <a:cs typeface="+mn-cs"/>
              </a:rPr>
              <a:t>? Please select all that apply. </a:t>
            </a:r>
            <a:r>
              <a:rPr kumimoji="0" lang="en-IE" sz="1200" b="0" i="1" u="none" strike="noStrike" kern="0" cap="none" spc="0" normalizeH="0" baseline="0" noProof="0" dirty="0">
                <a:ln>
                  <a:noFill/>
                </a:ln>
                <a:solidFill>
                  <a:srgbClr val="7F7F7F"/>
                </a:solidFill>
                <a:effectLst/>
                <a:uLnTx/>
                <a:uFillTx/>
                <a:latin typeface="Calibri" panose="020F0502020204030204"/>
                <a:ea typeface="+mn-ea"/>
                <a:cs typeface="+mn-cs"/>
              </a:rPr>
              <a:t>(Multiple select, </a:t>
            </a:r>
            <a:r>
              <a:rPr kumimoji="0" lang="en-IE" sz="1200" b="0" i="1" u="none" strike="noStrike" kern="1200" cap="none" spc="0" normalizeH="0" baseline="0" noProof="0" dirty="0">
                <a:ln>
                  <a:noFill/>
                </a:ln>
                <a:solidFill>
                  <a:srgbClr val="7F7F7F"/>
                </a:solidFill>
                <a:effectLst/>
                <a:uLnTx/>
                <a:uFillTx/>
                <a:latin typeface="Calibri" panose="020F0502020204030204"/>
                <a:ea typeface="+mn-ea"/>
                <a:cs typeface="+mn-cs"/>
              </a:rPr>
              <a:t>n=276).</a:t>
            </a:r>
          </a:p>
        </p:txBody>
      </p:sp>
      <p:sp>
        <p:nvSpPr>
          <p:cNvPr id="9" name="Rectangle: Rounded Corners 8">
            <a:extLst>
              <a:ext uri="{FF2B5EF4-FFF2-40B4-BE49-F238E27FC236}">
                <a16:creationId xmlns:a16="http://schemas.microsoft.com/office/drawing/2014/main" id="{E2A1EE6C-0B76-4F27-82EE-3917A0FAAA66}"/>
              </a:ext>
            </a:extLst>
          </p:cNvPr>
          <p:cNvSpPr/>
          <p:nvPr/>
        </p:nvSpPr>
        <p:spPr>
          <a:xfrm>
            <a:off x="239704" y="1139939"/>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Taken Action After Seeing Advertisements</a:t>
            </a:r>
          </a:p>
        </p:txBody>
      </p:sp>
      <p:sp>
        <p:nvSpPr>
          <p:cNvPr id="2" name="Slide Number Placeholder 1">
            <a:extLst>
              <a:ext uri="{FF2B5EF4-FFF2-40B4-BE49-F238E27FC236}">
                <a16:creationId xmlns:a16="http://schemas.microsoft.com/office/drawing/2014/main" id="{70181672-31D2-477A-A2CF-E9A8E61C30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3AB5A6CE-5FB6-4DF6-931E-2CAA05E3891D}"/>
              </a:ext>
            </a:extLst>
          </p:cNvPr>
          <p:cNvSpPr/>
          <p:nvPr/>
        </p:nvSpPr>
        <p:spPr>
          <a:xfrm>
            <a:off x="6205268" y="2341830"/>
            <a:ext cx="3846553"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Visited watersafety.ie</a:t>
            </a:r>
            <a:endParaRPr kumimoji="0" lang="en-I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
        <p:nvSpPr>
          <p:cNvPr id="7" name="Rectangle 6">
            <a:extLst>
              <a:ext uri="{FF2B5EF4-FFF2-40B4-BE49-F238E27FC236}">
                <a16:creationId xmlns:a16="http://schemas.microsoft.com/office/drawing/2014/main" id="{F72CC82E-E50D-4D01-9857-8001C727EEB5}"/>
              </a:ext>
            </a:extLst>
          </p:cNvPr>
          <p:cNvSpPr/>
          <p:nvPr/>
        </p:nvSpPr>
        <p:spPr>
          <a:xfrm>
            <a:off x="10347509" y="2559737"/>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14%</a:t>
            </a:r>
          </a:p>
        </p:txBody>
      </p:sp>
      <p:sp>
        <p:nvSpPr>
          <p:cNvPr id="10" name="Rectangle: Rounded Corners 9">
            <a:extLst>
              <a:ext uri="{FF2B5EF4-FFF2-40B4-BE49-F238E27FC236}">
                <a16:creationId xmlns:a16="http://schemas.microsoft.com/office/drawing/2014/main" id="{A5C990F9-A663-4B60-AA49-3980FC438296}"/>
              </a:ext>
            </a:extLst>
          </p:cNvPr>
          <p:cNvSpPr/>
          <p:nvPr/>
        </p:nvSpPr>
        <p:spPr>
          <a:xfrm>
            <a:off x="6205268" y="3295962"/>
            <a:ext cx="3846553" cy="8361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Enrolled in lifesaving classes</a:t>
            </a:r>
            <a:endParaRPr kumimoji="0" lang="en-I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
        <p:nvSpPr>
          <p:cNvPr id="11" name="Rectangle 10">
            <a:extLst>
              <a:ext uri="{FF2B5EF4-FFF2-40B4-BE49-F238E27FC236}">
                <a16:creationId xmlns:a16="http://schemas.microsoft.com/office/drawing/2014/main" id="{BD025052-86D1-46B9-B9F8-C9D26943E32B}"/>
              </a:ext>
            </a:extLst>
          </p:cNvPr>
          <p:cNvSpPr/>
          <p:nvPr/>
        </p:nvSpPr>
        <p:spPr>
          <a:xfrm>
            <a:off x="10347509" y="3478316"/>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14" name="Rectangle: Rounded Corners 13">
            <a:extLst>
              <a:ext uri="{FF2B5EF4-FFF2-40B4-BE49-F238E27FC236}">
                <a16:creationId xmlns:a16="http://schemas.microsoft.com/office/drawing/2014/main" id="{925E29A0-0FE1-49EA-B8D0-CFA5AFE3E89A}"/>
              </a:ext>
            </a:extLst>
          </p:cNvPr>
          <p:cNvSpPr/>
          <p:nvPr/>
        </p:nvSpPr>
        <p:spPr>
          <a:xfrm>
            <a:off x="6205268" y="1355576"/>
            <a:ext cx="3886810"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Provide constant, uninterrupted adult supervision to children</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15" name="Rectangle 14">
            <a:extLst>
              <a:ext uri="{FF2B5EF4-FFF2-40B4-BE49-F238E27FC236}">
                <a16:creationId xmlns:a16="http://schemas.microsoft.com/office/drawing/2014/main" id="{1BB46CDB-64CE-4F7B-9E86-3D8387635295}"/>
              </a:ext>
            </a:extLst>
          </p:cNvPr>
          <p:cNvSpPr/>
          <p:nvPr/>
        </p:nvSpPr>
        <p:spPr>
          <a:xfrm>
            <a:off x="10347509" y="1562215"/>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22%</a:t>
            </a:r>
          </a:p>
        </p:txBody>
      </p:sp>
      <p:sp>
        <p:nvSpPr>
          <p:cNvPr id="4" name="Rectangle: Rounded Corners 3">
            <a:extLst>
              <a:ext uri="{FF2B5EF4-FFF2-40B4-BE49-F238E27FC236}">
                <a16:creationId xmlns:a16="http://schemas.microsoft.com/office/drawing/2014/main" id="{99258826-8723-5BB0-CF19-2F9C5BA03B65}"/>
              </a:ext>
            </a:extLst>
          </p:cNvPr>
          <p:cNvSpPr/>
          <p:nvPr/>
        </p:nvSpPr>
        <p:spPr>
          <a:xfrm>
            <a:off x="6205268" y="4217820"/>
            <a:ext cx="3846553" cy="836146"/>
          </a:xfrm>
          <a:prstGeom prst="round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Some action</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8" name="Rectangle 7">
            <a:extLst>
              <a:ext uri="{FF2B5EF4-FFF2-40B4-BE49-F238E27FC236}">
                <a16:creationId xmlns:a16="http://schemas.microsoft.com/office/drawing/2014/main" id="{7CE9FA6D-54ED-1551-F2B8-AC6B07D120BF}"/>
              </a:ext>
            </a:extLst>
          </p:cNvPr>
          <p:cNvSpPr/>
          <p:nvPr/>
        </p:nvSpPr>
        <p:spPr>
          <a:xfrm>
            <a:off x="10347509" y="4474217"/>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67%</a:t>
            </a:r>
          </a:p>
        </p:txBody>
      </p:sp>
      <p:sp>
        <p:nvSpPr>
          <p:cNvPr id="12" name="Rectangle: Rounded Corners 11">
            <a:extLst>
              <a:ext uri="{FF2B5EF4-FFF2-40B4-BE49-F238E27FC236}">
                <a16:creationId xmlns:a16="http://schemas.microsoft.com/office/drawing/2014/main" id="{F6BF0D25-7BCC-BB88-1217-C93BD519CE44}"/>
              </a:ext>
            </a:extLst>
          </p:cNvPr>
          <p:cNvSpPr/>
          <p:nvPr/>
        </p:nvSpPr>
        <p:spPr>
          <a:xfrm>
            <a:off x="6205268" y="5164962"/>
            <a:ext cx="3846553" cy="836146"/>
          </a:xfrm>
          <a:prstGeom prst="roundRect">
            <a:avLst/>
          </a:prstGeom>
          <a:solidFill>
            <a:schemeClr val="accent2"/>
          </a:solidFill>
          <a:ln>
            <a:solidFill>
              <a:schemeClr val="accent2"/>
            </a:solidFill>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None or no action</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13" name="Rectangle 12">
            <a:extLst>
              <a:ext uri="{FF2B5EF4-FFF2-40B4-BE49-F238E27FC236}">
                <a16:creationId xmlns:a16="http://schemas.microsoft.com/office/drawing/2014/main" id="{5E9EF87B-E3FF-AB4A-4522-CD8BC83CD639}"/>
              </a:ext>
            </a:extLst>
          </p:cNvPr>
          <p:cNvSpPr/>
          <p:nvPr/>
        </p:nvSpPr>
        <p:spPr>
          <a:xfrm>
            <a:off x="10347509" y="5421359"/>
            <a:ext cx="727788" cy="429208"/>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33%</a:t>
            </a:r>
          </a:p>
        </p:txBody>
      </p:sp>
      <p:sp>
        <p:nvSpPr>
          <p:cNvPr id="16" name="Rectangle: Rounded Corners 15">
            <a:extLst>
              <a:ext uri="{FF2B5EF4-FFF2-40B4-BE49-F238E27FC236}">
                <a16:creationId xmlns:a16="http://schemas.microsoft.com/office/drawing/2014/main" id="{D6A54653-0CF2-B370-622C-C2BD46353BFC}"/>
              </a:ext>
            </a:extLst>
          </p:cNvPr>
          <p:cNvSpPr/>
          <p:nvPr/>
        </p:nvSpPr>
        <p:spPr>
          <a:xfrm>
            <a:off x="629728" y="3067696"/>
            <a:ext cx="3846553"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Reminded children to be safe/stay within their depth</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17" name="Rectangle 16">
            <a:extLst>
              <a:ext uri="{FF2B5EF4-FFF2-40B4-BE49-F238E27FC236}">
                <a16:creationId xmlns:a16="http://schemas.microsoft.com/office/drawing/2014/main" id="{8412BD1D-4B91-8443-B358-1A29012D1301}"/>
              </a:ext>
            </a:extLst>
          </p:cNvPr>
          <p:cNvSpPr/>
          <p:nvPr/>
        </p:nvSpPr>
        <p:spPr>
          <a:xfrm>
            <a:off x="4771969" y="3285603"/>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31%</a:t>
            </a:r>
          </a:p>
        </p:txBody>
      </p:sp>
      <p:sp>
        <p:nvSpPr>
          <p:cNvPr id="18" name="Rectangle: Rounded Corners 17">
            <a:extLst>
              <a:ext uri="{FF2B5EF4-FFF2-40B4-BE49-F238E27FC236}">
                <a16:creationId xmlns:a16="http://schemas.microsoft.com/office/drawing/2014/main" id="{39716FCD-2D74-3EFF-1D66-B765F504949C}"/>
              </a:ext>
            </a:extLst>
          </p:cNvPr>
          <p:cNvSpPr/>
          <p:nvPr/>
        </p:nvSpPr>
        <p:spPr>
          <a:xfrm>
            <a:off x="629728" y="4021828"/>
            <a:ext cx="3846553" cy="8361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Made </a:t>
            </a:r>
            <a:r>
              <a:rPr kumimoji="0" lang="en-I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sure Lifeguard was on duty before swimming </a:t>
            </a:r>
            <a:endParaRPr kumimoji="0" lang="en-I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
        <p:nvSpPr>
          <p:cNvPr id="19" name="Rectangle 18">
            <a:extLst>
              <a:ext uri="{FF2B5EF4-FFF2-40B4-BE49-F238E27FC236}">
                <a16:creationId xmlns:a16="http://schemas.microsoft.com/office/drawing/2014/main" id="{16B6AB55-F8CE-D45E-01EF-B0C4CBB775D5}"/>
              </a:ext>
            </a:extLst>
          </p:cNvPr>
          <p:cNvSpPr/>
          <p:nvPr/>
        </p:nvSpPr>
        <p:spPr>
          <a:xfrm>
            <a:off x="4771969" y="4204182"/>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26%</a:t>
            </a:r>
          </a:p>
        </p:txBody>
      </p:sp>
      <p:sp>
        <p:nvSpPr>
          <p:cNvPr id="20" name="Rectangle: Rounded Corners 19">
            <a:extLst>
              <a:ext uri="{FF2B5EF4-FFF2-40B4-BE49-F238E27FC236}">
                <a16:creationId xmlns:a16="http://schemas.microsoft.com/office/drawing/2014/main" id="{A68B4A14-53DE-A65D-5440-566DFF52253C}"/>
              </a:ext>
            </a:extLst>
          </p:cNvPr>
          <p:cNvSpPr/>
          <p:nvPr/>
        </p:nvSpPr>
        <p:spPr>
          <a:xfrm>
            <a:off x="629728" y="2081442"/>
            <a:ext cx="3886810"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Kept a close eye on family and friends when swimming</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21" name="Rectangle 20">
            <a:extLst>
              <a:ext uri="{FF2B5EF4-FFF2-40B4-BE49-F238E27FC236}">
                <a16:creationId xmlns:a16="http://schemas.microsoft.com/office/drawing/2014/main" id="{9D2E4AA4-31D2-B63F-2D8A-DC2E430A0EF1}"/>
              </a:ext>
            </a:extLst>
          </p:cNvPr>
          <p:cNvSpPr/>
          <p:nvPr/>
        </p:nvSpPr>
        <p:spPr>
          <a:xfrm>
            <a:off x="4771969" y="2288081"/>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33%</a:t>
            </a:r>
          </a:p>
        </p:txBody>
      </p:sp>
      <p:sp>
        <p:nvSpPr>
          <p:cNvPr id="22" name="Rectangle: Rounded Corners 21">
            <a:extLst>
              <a:ext uri="{FF2B5EF4-FFF2-40B4-BE49-F238E27FC236}">
                <a16:creationId xmlns:a16="http://schemas.microsoft.com/office/drawing/2014/main" id="{195F4EA2-C3F2-BD11-5BC0-F9B09AEEFA6E}"/>
              </a:ext>
            </a:extLst>
          </p:cNvPr>
          <p:cNvSpPr/>
          <p:nvPr/>
        </p:nvSpPr>
        <p:spPr>
          <a:xfrm>
            <a:off x="629728" y="4943686"/>
            <a:ext cx="3846553" cy="8361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Made </a:t>
            </a:r>
            <a:r>
              <a:rPr kumimoji="0" lang="en-IE"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sure Lifejacket was worn when boating or when angling</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23" name="Rectangle 22">
            <a:extLst>
              <a:ext uri="{FF2B5EF4-FFF2-40B4-BE49-F238E27FC236}">
                <a16:creationId xmlns:a16="http://schemas.microsoft.com/office/drawing/2014/main" id="{259B89A5-88E7-AF9C-EC11-4EB3C28AB494}"/>
              </a:ext>
            </a:extLst>
          </p:cNvPr>
          <p:cNvSpPr/>
          <p:nvPr/>
        </p:nvSpPr>
        <p:spPr>
          <a:xfrm>
            <a:off x="4771969" y="5200083"/>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26%</a:t>
            </a:r>
          </a:p>
        </p:txBody>
      </p:sp>
    </p:spTree>
    <p:extLst>
      <p:ext uri="{BB962C8B-B14F-4D97-AF65-F5344CB8AC3E}">
        <p14:creationId xmlns:p14="http://schemas.microsoft.com/office/powerpoint/2010/main" val="1704494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83024-4F35-4D3B-A89D-CABB6AE81B54}"/>
              </a:ext>
            </a:extLst>
          </p:cNvPr>
          <p:cNvSpPr/>
          <p:nvPr/>
        </p:nvSpPr>
        <p:spPr>
          <a:xfrm>
            <a:off x="0" y="309338"/>
            <a:ext cx="991215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The average estimation of lives lost to drownings each month in Ireland is 12.</a:t>
            </a:r>
          </a:p>
        </p:txBody>
      </p:sp>
      <p:sp>
        <p:nvSpPr>
          <p:cNvPr id="5" name="TextBox 42">
            <a:extLst>
              <a:ext uri="{FF2B5EF4-FFF2-40B4-BE49-F238E27FC236}">
                <a16:creationId xmlns:a16="http://schemas.microsoft.com/office/drawing/2014/main" id="{6AD5444B-0FD7-4FF3-9FA2-4F8BC56A7C2E}"/>
              </a:ext>
            </a:extLst>
          </p:cNvPr>
          <p:cNvSpPr txBox="1"/>
          <p:nvPr/>
        </p:nvSpPr>
        <p:spPr>
          <a:xfrm>
            <a:off x="0" y="6438073"/>
            <a:ext cx="10297682"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IE" sz="1200" b="1" i="0" u="none" strike="noStrike" kern="1200" cap="none" spc="0" normalizeH="0" baseline="0" noProof="0" dirty="0">
                <a:ln>
                  <a:noFill/>
                </a:ln>
                <a:solidFill>
                  <a:srgbClr val="7F7F7F"/>
                </a:solidFill>
                <a:effectLst/>
                <a:uLnTx/>
                <a:uFillTx/>
                <a:latin typeface="Calibri" panose="020F0502020204030204"/>
                <a:ea typeface="+mn-ea"/>
                <a:cs typeface="+mn-cs"/>
              </a:rPr>
              <a:t>Q:</a:t>
            </a:r>
            <a:r>
              <a:rPr kumimoji="0" lang="en-IE" sz="1200" b="0" i="0" u="none" strike="noStrike" kern="1200" cap="none" spc="0" normalizeH="0" baseline="0" noProof="0" dirty="0">
                <a:ln>
                  <a:noFill/>
                </a:ln>
                <a:solidFill>
                  <a:srgbClr val="7F7F7F"/>
                </a:solidFill>
                <a:effectLst/>
                <a:uLnTx/>
                <a:uFillTx/>
                <a:latin typeface="Calibri" panose="020F0502020204030204"/>
                <a:ea typeface="+mn-ea"/>
                <a:cs typeface="+mn-cs"/>
              </a:rPr>
              <a:t> </a:t>
            </a:r>
            <a:r>
              <a:rPr kumimoji="0" lang="en-US" sz="1100" b="0" i="1" u="none" strike="noStrike" kern="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mn-cs"/>
              </a:rPr>
              <a:t>What do you think is the number of lives lost to drownings in Ireland every month? </a:t>
            </a:r>
            <a:r>
              <a:rPr kumimoji="0" lang="en-IE" sz="1200" b="0" i="1" u="none" strike="noStrike" kern="0" cap="none" spc="0" normalizeH="0" baseline="0" noProof="0" dirty="0">
                <a:ln>
                  <a:noFill/>
                </a:ln>
                <a:solidFill>
                  <a:srgbClr val="7F7F7F"/>
                </a:solidFill>
                <a:effectLst/>
                <a:uLnTx/>
                <a:uFillTx/>
                <a:latin typeface="Calibri" panose="020F0502020204030204"/>
                <a:ea typeface="+mn-ea"/>
                <a:cs typeface="+mn-cs"/>
              </a:rPr>
              <a:t>(Numeric, </a:t>
            </a:r>
            <a:r>
              <a:rPr kumimoji="0" lang="en-IE" sz="1200" b="0" i="1" u="none" strike="noStrike" kern="1200" cap="none" spc="0" normalizeH="0" baseline="0" noProof="0" dirty="0">
                <a:ln>
                  <a:noFill/>
                </a:ln>
                <a:solidFill>
                  <a:srgbClr val="7F7F7F"/>
                </a:solidFill>
                <a:effectLst/>
                <a:uLnTx/>
                <a:uFillTx/>
                <a:latin typeface="Calibri" panose="020F0502020204030204"/>
                <a:ea typeface="+mn-ea"/>
                <a:cs typeface="+mn-cs"/>
              </a:rPr>
              <a:t>n=1000).</a:t>
            </a:r>
          </a:p>
        </p:txBody>
      </p:sp>
      <p:sp>
        <p:nvSpPr>
          <p:cNvPr id="9" name="Rectangle: Rounded Corners 8">
            <a:extLst>
              <a:ext uri="{FF2B5EF4-FFF2-40B4-BE49-F238E27FC236}">
                <a16:creationId xmlns:a16="http://schemas.microsoft.com/office/drawing/2014/main" id="{E2A1EE6C-0B76-4F27-82EE-3917A0FAAA66}"/>
              </a:ext>
            </a:extLst>
          </p:cNvPr>
          <p:cNvSpPr/>
          <p:nvPr/>
        </p:nvSpPr>
        <p:spPr>
          <a:xfrm>
            <a:off x="239704" y="1139939"/>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Number of Lives Lost to Drownings Every Month</a:t>
            </a:r>
          </a:p>
        </p:txBody>
      </p:sp>
      <p:sp>
        <p:nvSpPr>
          <p:cNvPr id="2" name="Slide Number Placeholder 1">
            <a:extLst>
              <a:ext uri="{FF2B5EF4-FFF2-40B4-BE49-F238E27FC236}">
                <a16:creationId xmlns:a16="http://schemas.microsoft.com/office/drawing/2014/main" id="{70181672-31D2-477A-A2CF-E9A8E61C30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A68B4A14-53DE-A65D-5440-566DFF52253C}"/>
              </a:ext>
            </a:extLst>
          </p:cNvPr>
          <p:cNvSpPr/>
          <p:nvPr/>
        </p:nvSpPr>
        <p:spPr>
          <a:xfrm>
            <a:off x="499100" y="3145132"/>
            <a:ext cx="3886810"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Average</a:t>
            </a:r>
          </a:p>
        </p:txBody>
      </p:sp>
      <p:sp>
        <p:nvSpPr>
          <p:cNvPr id="21" name="Rectangle 20">
            <a:extLst>
              <a:ext uri="{FF2B5EF4-FFF2-40B4-BE49-F238E27FC236}">
                <a16:creationId xmlns:a16="http://schemas.microsoft.com/office/drawing/2014/main" id="{9D2E4AA4-31D2-B63F-2D8A-DC2E430A0EF1}"/>
              </a:ext>
            </a:extLst>
          </p:cNvPr>
          <p:cNvSpPr/>
          <p:nvPr/>
        </p:nvSpPr>
        <p:spPr>
          <a:xfrm>
            <a:off x="4641341" y="3351771"/>
            <a:ext cx="957026"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pic>
        <p:nvPicPr>
          <p:cNvPr id="2050" name="Picture 2">
            <a:extLst>
              <a:ext uri="{FF2B5EF4-FFF2-40B4-BE49-F238E27FC236}">
                <a16:creationId xmlns:a16="http://schemas.microsoft.com/office/drawing/2014/main" id="{A8531025-E9D1-5F30-AE18-3F9C4073A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329" y="2297185"/>
            <a:ext cx="5077462" cy="2538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244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83024-4F35-4D3B-A89D-CABB6AE81B54}"/>
              </a:ext>
            </a:extLst>
          </p:cNvPr>
          <p:cNvSpPr/>
          <p:nvPr/>
        </p:nvSpPr>
        <p:spPr>
          <a:xfrm>
            <a:off x="0" y="28047"/>
            <a:ext cx="991215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Of those with creche-aged children, 20% say they’re aware that their child has received education in the “Hold Hands” programme. 13% of primary and secondary parents say the same for their respective children’s programmes, PAWS and WISE.</a:t>
            </a:r>
          </a:p>
        </p:txBody>
      </p:sp>
      <p:sp>
        <p:nvSpPr>
          <p:cNvPr id="5" name="TextBox 42">
            <a:extLst>
              <a:ext uri="{FF2B5EF4-FFF2-40B4-BE49-F238E27FC236}">
                <a16:creationId xmlns:a16="http://schemas.microsoft.com/office/drawing/2014/main" id="{6AD5444B-0FD7-4FF3-9FA2-4F8BC56A7C2E}"/>
              </a:ext>
            </a:extLst>
          </p:cNvPr>
          <p:cNvSpPr txBox="1"/>
          <p:nvPr/>
        </p:nvSpPr>
        <p:spPr>
          <a:xfrm>
            <a:off x="0" y="6438073"/>
            <a:ext cx="10297682"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IE" sz="1200" b="1" i="0" u="none" strike="noStrike" kern="1200" cap="none" spc="0" normalizeH="0" baseline="0" noProof="0" dirty="0">
                <a:ln>
                  <a:noFill/>
                </a:ln>
                <a:solidFill>
                  <a:srgbClr val="7F7F7F"/>
                </a:solidFill>
                <a:effectLst/>
                <a:uLnTx/>
                <a:uFillTx/>
                <a:latin typeface="Calibri" panose="020F0502020204030204"/>
                <a:ea typeface="+mn-ea"/>
                <a:cs typeface="+mn-cs"/>
              </a:rPr>
              <a:t>Q:</a:t>
            </a:r>
            <a:r>
              <a:rPr kumimoji="0" lang="en-IE" sz="1200" b="0" i="0" u="none" strike="noStrike" kern="1200" cap="none" spc="0" normalizeH="0" baseline="0" noProof="0" dirty="0">
                <a:ln>
                  <a:noFill/>
                </a:ln>
                <a:solidFill>
                  <a:srgbClr val="7F7F7F"/>
                </a:solidFill>
                <a:effectLst/>
                <a:uLnTx/>
                <a:uFillTx/>
                <a:latin typeface="Calibri" panose="020F0502020204030204"/>
                <a:ea typeface="+mn-ea"/>
                <a:cs typeface="+mn-cs"/>
              </a:rPr>
              <a:t> </a:t>
            </a:r>
            <a:r>
              <a:rPr kumimoji="0" lang="en-IE" sz="1100" b="0" i="1" u="none" strike="noStrike" kern="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mn-cs"/>
              </a:rPr>
              <a:t>Has any child in your care received any of the following water safety education programmes: </a:t>
            </a:r>
            <a:r>
              <a:rPr kumimoji="0" lang="en-IE" sz="1200" b="0" i="1" u="none" strike="noStrike" kern="0" cap="none" spc="0" normalizeH="0" baseline="0" noProof="0" dirty="0">
                <a:ln>
                  <a:noFill/>
                </a:ln>
                <a:solidFill>
                  <a:srgbClr val="7F7F7F"/>
                </a:solidFill>
                <a:effectLst/>
                <a:uLnTx/>
                <a:uFillTx/>
                <a:latin typeface="Calibri" panose="020F0502020204030204"/>
                <a:ea typeface="+mn-ea"/>
                <a:cs typeface="+mn-cs"/>
              </a:rPr>
              <a:t>(Single grid, </a:t>
            </a:r>
            <a:r>
              <a:rPr kumimoji="0" lang="en-IE" sz="1200" b="0" i="1" u="none" strike="noStrike" kern="1200" cap="none" spc="0" normalizeH="0" baseline="0" noProof="0" dirty="0">
                <a:ln>
                  <a:noFill/>
                </a:ln>
                <a:solidFill>
                  <a:srgbClr val="7F7F7F"/>
                </a:solidFill>
                <a:effectLst/>
                <a:uLnTx/>
                <a:uFillTx/>
                <a:latin typeface="Calibri" panose="020F0502020204030204"/>
                <a:ea typeface="+mn-ea"/>
                <a:cs typeface="+mn-cs"/>
              </a:rPr>
              <a:t>n=68, 160, 107).</a:t>
            </a:r>
          </a:p>
        </p:txBody>
      </p:sp>
      <p:sp>
        <p:nvSpPr>
          <p:cNvPr id="9" name="Rectangle: Rounded Corners 8">
            <a:extLst>
              <a:ext uri="{FF2B5EF4-FFF2-40B4-BE49-F238E27FC236}">
                <a16:creationId xmlns:a16="http://schemas.microsoft.com/office/drawing/2014/main" id="{E2A1EE6C-0B76-4F27-82EE-3917A0FAAA66}"/>
              </a:ext>
            </a:extLst>
          </p:cNvPr>
          <p:cNvSpPr/>
          <p:nvPr/>
        </p:nvSpPr>
        <p:spPr>
          <a:xfrm>
            <a:off x="239704" y="1139939"/>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Water Safety Education Programmes </a:t>
            </a:r>
          </a:p>
        </p:txBody>
      </p:sp>
      <p:sp>
        <p:nvSpPr>
          <p:cNvPr id="2" name="Slide Number Placeholder 1">
            <a:extLst>
              <a:ext uri="{FF2B5EF4-FFF2-40B4-BE49-F238E27FC236}">
                <a16:creationId xmlns:a16="http://schemas.microsoft.com/office/drawing/2014/main" id="{70181672-31D2-477A-A2CF-E9A8E61C30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A68B4A14-53DE-A65D-5440-566DFF52253C}"/>
              </a:ext>
            </a:extLst>
          </p:cNvPr>
          <p:cNvSpPr/>
          <p:nvPr/>
        </p:nvSpPr>
        <p:spPr>
          <a:xfrm>
            <a:off x="1594928" y="2555484"/>
            <a:ext cx="3886810"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“HOLD HANDS” in creches and Early Learning Centres (</a:t>
            </a:r>
            <a:r>
              <a:rPr kumimoji="0" lang="en-IE" sz="1800" b="0" i="0" u="sng"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www.holdhands.ie</a:t>
            </a:r>
            <a:r>
              <a:rPr kumimoji="0" lang="en-IE"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21" name="Rectangle 20">
            <a:extLst>
              <a:ext uri="{FF2B5EF4-FFF2-40B4-BE49-F238E27FC236}">
                <a16:creationId xmlns:a16="http://schemas.microsoft.com/office/drawing/2014/main" id="{9D2E4AA4-31D2-B63F-2D8A-DC2E430A0EF1}"/>
              </a:ext>
            </a:extLst>
          </p:cNvPr>
          <p:cNvSpPr/>
          <p:nvPr/>
        </p:nvSpPr>
        <p:spPr>
          <a:xfrm>
            <a:off x="6101062" y="2762123"/>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24" name="Rectangle: Rounded Corners 23">
            <a:extLst>
              <a:ext uri="{FF2B5EF4-FFF2-40B4-BE49-F238E27FC236}">
                <a16:creationId xmlns:a16="http://schemas.microsoft.com/office/drawing/2014/main" id="{BF94B0EF-B37B-6398-0BD4-8620D75520AE}"/>
              </a:ext>
            </a:extLst>
          </p:cNvPr>
          <p:cNvSpPr/>
          <p:nvPr/>
        </p:nvSpPr>
        <p:spPr>
          <a:xfrm>
            <a:off x="1594928" y="3581363"/>
            <a:ext cx="3886810"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“PAWS” in primary schools (</a:t>
            </a:r>
            <a:r>
              <a:rPr kumimoji="0" lang="en-IE" sz="1800" b="0" i="0" u="sng"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www.teachpaws.ie</a:t>
            </a:r>
            <a:r>
              <a:rPr kumimoji="0" lang="en-IE"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25" name="Rectangle 24">
            <a:extLst>
              <a:ext uri="{FF2B5EF4-FFF2-40B4-BE49-F238E27FC236}">
                <a16:creationId xmlns:a16="http://schemas.microsoft.com/office/drawing/2014/main" id="{B1711D8C-9C63-77F7-0314-C611039B8A08}"/>
              </a:ext>
            </a:extLst>
          </p:cNvPr>
          <p:cNvSpPr/>
          <p:nvPr/>
        </p:nvSpPr>
        <p:spPr>
          <a:xfrm>
            <a:off x="6101062" y="3788002"/>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13%</a:t>
            </a:r>
          </a:p>
        </p:txBody>
      </p:sp>
      <p:sp>
        <p:nvSpPr>
          <p:cNvPr id="26" name="Rectangle: Rounded Corners 25">
            <a:extLst>
              <a:ext uri="{FF2B5EF4-FFF2-40B4-BE49-F238E27FC236}">
                <a16:creationId xmlns:a16="http://schemas.microsoft.com/office/drawing/2014/main" id="{657406F8-4BB5-C511-07FA-0A8FAD499C01}"/>
              </a:ext>
            </a:extLst>
          </p:cNvPr>
          <p:cNvSpPr/>
          <p:nvPr/>
        </p:nvSpPr>
        <p:spPr>
          <a:xfrm>
            <a:off x="1594928" y="4604604"/>
            <a:ext cx="3886810"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“WISE” in secondary schools (</a:t>
            </a:r>
            <a:r>
              <a:rPr kumimoji="0" lang="en-IE" sz="1800" b="0" i="0" u="sng"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www.teachwise.ie</a:t>
            </a:r>
            <a:r>
              <a:rPr kumimoji="0" lang="en-IE"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27" name="Rectangle 26">
            <a:extLst>
              <a:ext uri="{FF2B5EF4-FFF2-40B4-BE49-F238E27FC236}">
                <a16:creationId xmlns:a16="http://schemas.microsoft.com/office/drawing/2014/main" id="{49044F86-0FCD-0C2D-18B7-981B520C5080}"/>
              </a:ext>
            </a:extLst>
          </p:cNvPr>
          <p:cNvSpPr/>
          <p:nvPr/>
        </p:nvSpPr>
        <p:spPr>
          <a:xfrm>
            <a:off x="6101062" y="4811243"/>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13%</a:t>
            </a:r>
          </a:p>
        </p:txBody>
      </p:sp>
      <p:sp>
        <p:nvSpPr>
          <p:cNvPr id="4" name="Rectangle 3">
            <a:extLst>
              <a:ext uri="{FF2B5EF4-FFF2-40B4-BE49-F238E27FC236}">
                <a16:creationId xmlns:a16="http://schemas.microsoft.com/office/drawing/2014/main" id="{7CC3F820-BF75-32DB-9186-CD2FEF461202}"/>
              </a:ext>
            </a:extLst>
          </p:cNvPr>
          <p:cNvSpPr/>
          <p:nvPr/>
        </p:nvSpPr>
        <p:spPr>
          <a:xfrm>
            <a:off x="7293551" y="2764354"/>
            <a:ext cx="727788" cy="4292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65%</a:t>
            </a:r>
          </a:p>
        </p:txBody>
      </p:sp>
      <p:sp>
        <p:nvSpPr>
          <p:cNvPr id="6" name="Rectangle 5">
            <a:extLst>
              <a:ext uri="{FF2B5EF4-FFF2-40B4-BE49-F238E27FC236}">
                <a16:creationId xmlns:a16="http://schemas.microsoft.com/office/drawing/2014/main" id="{4FCCD06C-B087-71BB-7681-5B0D7F7EF224}"/>
              </a:ext>
            </a:extLst>
          </p:cNvPr>
          <p:cNvSpPr/>
          <p:nvPr/>
        </p:nvSpPr>
        <p:spPr>
          <a:xfrm>
            <a:off x="7293551" y="3790233"/>
            <a:ext cx="727788" cy="4292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47%</a:t>
            </a:r>
          </a:p>
        </p:txBody>
      </p:sp>
      <p:sp>
        <p:nvSpPr>
          <p:cNvPr id="7" name="Rectangle 6">
            <a:extLst>
              <a:ext uri="{FF2B5EF4-FFF2-40B4-BE49-F238E27FC236}">
                <a16:creationId xmlns:a16="http://schemas.microsoft.com/office/drawing/2014/main" id="{5F3D0D59-9553-D8CB-82B6-B0F7E09BF0B2}"/>
              </a:ext>
            </a:extLst>
          </p:cNvPr>
          <p:cNvSpPr/>
          <p:nvPr/>
        </p:nvSpPr>
        <p:spPr>
          <a:xfrm>
            <a:off x="7293551" y="4813474"/>
            <a:ext cx="727788" cy="4292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43%</a:t>
            </a:r>
          </a:p>
        </p:txBody>
      </p:sp>
      <p:sp>
        <p:nvSpPr>
          <p:cNvPr id="10" name="Rectangle 9">
            <a:extLst>
              <a:ext uri="{FF2B5EF4-FFF2-40B4-BE49-F238E27FC236}">
                <a16:creationId xmlns:a16="http://schemas.microsoft.com/office/drawing/2014/main" id="{623B26CA-EA0E-B56F-731F-AF7947345AC3}"/>
              </a:ext>
            </a:extLst>
          </p:cNvPr>
          <p:cNvSpPr/>
          <p:nvPr/>
        </p:nvSpPr>
        <p:spPr>
          <a:xfrm>
            <a:off x="8486039" y="2762123"/>
            <a:ext cx="727788" cy="42920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
        <p:nvSpPr>
          <p:cNvPr id="11" name="Rectangle 10">
            <a:extLst>
              <a:ext uri="{FF2B5EF4-FFF2-40B4-BE49-F238E27FC236}">
                <a16:creationId xmlns:a16="http://schemas.microsoft.com/office/drawing/2014/main" id="{2F35372E-E970-17D1-9C2A-302A63D406AC}"/>
              </a:ext>
            </a:extLst>
          </p:cNvPr>
          <p:cNvSpPr/>
          <p:nvPr/>
        </p:nvSpPr>
        <p:spPr>
          <a:xfrm>
            <a:off x="8486039" y="3788002"/>
            <a:ext cx="727788" cy="42920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12" name="Rectangle 11">
            <a:extLst>
              <a:ext uri="{FF2B5EF4-FFF2-40B4-BE49-F238E27FC236}">
                <a16:creationId xmlns:a16="http://schemas.microsoft.com/office/drawing/2014/main" id="{5F18FD2D-FF91-3D45-64F8-38BB0D4FF085}"/>
              </a:ext>
            </a:extLst>
          </p:cNvPr>
          <p:cNvSpPr/>
          <p:nvPr/>
        </p:nvSpPr>
        <p:spPr>
          <a:xfrm>
            <a:off x="8486039" y="4811243"/>
            <a:ext cx="727788" cy="42920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44%</a:t>
            </a:r>
          </a:p>
        </p:txBody>
      </p:sp>
      <p:sp>
        <p:nvSpPr>
          <p:cNvPr id="14" name="TextBox 13">
            <a:extLst>
              <a:ext uri="{FF2B5EF4-FFF2-40B4-BE49-F238E27FC236}">
                <a16:creationId xmlns:a16="http://schemas.microsoft.com/office/drawing/2014/main" id="{AF2037AE-34C7-0345-D111-5CF5FCC208D8}"/>
              </a:ext>
            </a:extLst>
          </p:cNvPr>
          <p:cNvSpPr txBox="1"/>
          <p:nvPr/>
        </p:nvSpPr>
        <p:spPr>
          <a:xfrm>
            <a:off x="6012421" y="2069899"/>
            <a:ext cx="9050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15" name="TextBox 14">
            <a:extLst>
              <a:ext uri="{FF2B5EF4-FFF2-40B4-BE49-F238E27FC236}">
                <a16:creationId xmlns:a16="http://schemas.microsoft.com/office/drawing/2014/main" id="{4025E5D2-35AC-1857-FCF1-F152617F6DD0}"/>
              </a:ext>
            </a:extLst>
          </p:cNvPr>
          <p:cNvSpPr txBox="1"/>
          <p:nvPr/>
        </p:nvSpPr>
        <p:spPr>
          <a:xfrm>
            <a:off x="6878400" y="2069899"/>
            <a:ext cx="15580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Don’t Know</a:t>
            </a:r>
          </a:p>
        </p:txBody>
      </p:sp>
      <p:sp>
        <p:nvSpPr>
          <p:cNvPr id="16" name="TextBox 15">
            <a:extLst>
              <a:ext uri="{FF2B5EF4-FFF2-40B4-BE49-F238E27FC236}">
                <a16:creationId xmlns:a16="http://schemas.microsoft.com/office/drawing/2014/main" id="{4CF38094-AECB-E5CC-6800-F7CD5729DC1D}"/>
              </a:ext>
            </a:extLst>
          </p:cNvPr>
          <p:cNvSpPr txBox="1"/>
          <p:nvPr/>
        </p:nvSpPr>
        <p:spPr>
          <a:xfrm>
            <a:off x="8397398" y="2069899"/>
            <a:ext cx="9050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8" name="TextBox 7">
            <a:extLst>
              <a:ext uri="{FF2B5EF4-FFF2-40B4-BE49-F238E27FC236}">
                <a16:creationId xmlns:a16="http://schemas.microsoft.com/office/drawing/2014/main" id="{90BA3093-EFC3-A0D9-C84B-0CE0D6C02953}"/>
              </a:ext>
            </a:extLst>
          </p:cNvPr>
          <p:cNvSpPr txBox="1"/>
          <p:nvPr/>
        </p:nvSpPr>
        <p:spPr>
          <a:xfrm>
            <a:off x="9586530" y="2653561"/>
            <a:ext cx="2197153" cy="646331"/>
          </a:xfrm>
          <a:prstGeom prst="rect">
            <a:avLst/>
          </a:prstGeom>
          <a:noFill/>
          <a:ln w="28575">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dirty="0">
                <a:ln>
                  <a:noFill/>
                </a:ln>
                <a:solidFill>
                  <a:prstClr val="black"/>
                </a:solidFill>
                <a:effectLst/>
                <a:uLnTx/>
                <a:uFillTx/>
                <a:latin typeface="Calibri" panose="020F0502020204030204"/>
                <a:ea typeface="+mn-ea"/>
                <a:cs typeface="+mn-cs"/>
              </a:rPr>
              <a:t>Parents with children aged 1-4</a:t>
            </a:r>
          </a:p>
        </p:txBody>
      </p:sp>
      <p:sp>
        <p:nvSpPr>
          <p:cNvPr id="13" name="TextBox 12">
            <a:extLst>
              <a:ext uri="{FF2B5EF4-FFF2-40B4-BE49-F238E27FC236}">
                <a16:creationId xmlns:a16="http://schemas.microsoft.com/office/drawing/2014/main" id="{CDA9D868-D5B4-887F-094B-897B9653482B}"/>
              </a:ext>
            </a:extLst>
          </p:cNvPr>
          <p:cNvSpPr txBox="1"/>
          <p:nvPr/>
        </p:nvSpPr>
        <p:spPr>
          <a:xfrm>
            <a:off x="9586529" y="3679440"/>
            <a:ext cx="2197153" cy="646331"/>
          </a:xfrm>
          <a:prstGeom prst="rect">
            <a:avLst/>
          </a:prstGeom>
          <a:noFill/>
          <a:ln w="28575">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dirty="0">
                <a:ln>
                  <a:noFill/>
                </a:ln>
                <a:solidFill>
                  <a:prstClr val="black"/>
                </a:solidFill>
                <a:effectLst/>
                <a:uLnTx/>
                <a:uFillTx/>
                <a:latin typeface="Calibri" panose="020F0502020204030204"/>
                <a:ea typeface="+mn-ea"/>
                <a:cs typeface="+mn-cs"/>
              </a:rPr>
              <a:t>Parents with children aged 5-12</a:t>
            </a:r>
          </a:p>
        </p:txBody>
      </p:sp>
      <p:sp>
        <p:nvSpPr>
          <p:cNvPr id="17" name="TextBox 16">
            <a:extLst>
              <a:ext uri="{FF2B5EF4-FFF2-40B4-BE49-F238E27FC236}">
                <a16:creationId xmlns:a16="http://schemas.microsoft.com/office/drawing/2014/main" id="{C517EDF2-98DF-706D-A768-77C7722A8B5F}"/>
              </a:ext>
            </a:extLst>
          </p:cNvPr>
          <p:cNvSpPr txBox="1"/>
          <p:nvPr/>
        </p:nvSpPr>
        <p:spPr>
          <a:xfrm>
            <a:off x="9586528" y="4708008"/>
            <a:ext cx="2197153" cy="646331"/>
          </a:xfrm>
          <a:prstGeom prst="rect">
            <a:avLst/>
          </a:prstGeom>
          <a:noFill/>
          <a:ln w="28575">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dirty="0">
                <a:ln>
                  <a:noFill/>
                </a:ln>
                <a:solidFill>
                  <a:prstClr val="black"/>
                </a:solidFill>
                <a:effectLst/>
                <a:uLnTx/>
                <a:uFillTx/>
                <a:latin typeface="Calibri" panose="020F0502020204030204"/>
                <a:ea typeface="+mn-ea"/>
                <a:cs typeface="+mn-cs"/>
              </a:rPr>
              <a:t>Parents with children aged 13-17</a:t>
            </a:r>
          </a:p>
        </p:txBody>
      </p:sp>
    </p:spTree>
    <p:extLst>
      <p:ext uri="{BB962C8B-B14F-4D97-AF65-F5344CB8AC3E}">
        <p14:creationId xmlns:p14="http://schemas.microsoft.com/office/powerpoint/2010/main" val="3373790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498B448F-2BCE-F124-3C3A-0B8F7D6DD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8750"/>
            <a:ext cx="35433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a:extLst>
              <a:ext uri="{FF2B5EF4-FFF2-40B4-BE49-F238E27FC236}">
                <a16:creationId xmlns:a16="http://schemas.microsoft.com/office/drawing/2014/main" id="{8AD58885-0440-DE77-018C-DA8A2FD95386}"/>
              </a:ext>
            </a:extLst>
          </p:cNvPr>
          <p:cNvSpPr>
            <a:spLocks noGrp="1"/>
          </p:cNvSpPr>
          <p:nvPr>
            <p:ph type="title"/>
          </p:nvPr>
        </p:nvSpPr>
        <p:spPr/>
        <p:txBody>
          <a:bodyPr/>
          <a:lstStyle/>
          <a:p>
            <a:endParaRPr lang="en-IE" altLang="en-US">
              <a:latin typeface="Rubik Black" pitchFamily="2" charset="0"/>
              <a:cs typeface="Rubik Black" pitchFamily="2" charset="0"/>
            </a:endParaRPr>
          </a:p>
        </p:txBody>
      </p:sp>
      <p:pic>
        <p:nvPicPr>
          <p:cNvPr id="9220" name="Content Placeholder 4">
            <a:extLst>
              <a:ext uri="{FF2B5EF4-FFF2-40B4-BE49-F238E27FC236}">
                <a16:creationId xmlns:a16="http://schemas.microsoft.com/office/drawing/2014/main" id="{E969AB8D-FD5F-87F6-1B57-34B9D1B710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2675" y="1498600"/>
            <a:ext cx="2619375" cy="1743075"/>
          </a:xfrm>
        </p:spPr>
      </p:pic>
      <p:pic>
        <p:nvPicPr>
          <p:cNvPr id="9221" name="Picture 5">
            <a:extLst>
              <a:ext uri="{FF2B5EF4-FFF2-40B4-BE49-F238E27FC236}">
                <a16:creationId xmlns:a16="http://schemas.microsoft.com/office/drawing/2014/main" id="{B42DAAC8-953F-E487-AAA9-F7A2C66D7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450" y="4763"/>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a:extLst>
              <a:ext uri="{FF2B5EF4-FFF2-40B4-BE49-F238E27FC236}">
                <a16:creationId xmlns:a16="http://schemas.microsoft.com/office/drawing/2014/main" id="{61C37286-5371-84AA-62F3-AE6A060BB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5025" y="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a:extLst>
              <a:ext uri="{FF2B5EF4-FFF2-40B4-BE49-F238E27FC236}">
                <a16:creationId xmlns:a16="http://schemas.microsoft.com/office/drawing/2014/main" id="{8F0019B0-7F84-CC79-128E-2DC06A0D48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588" y="3146425"/>
            <a:ext cx="30289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a:extLst>
              <a:ext uri="{FF2B5EF4-FFF2-40B4-BE49-F238E27FC236}">
                <a16:creationId xmlns:a16="http://schemas.microsoft.com/office/drawing/2014/main" id="{3247AADC-1CD9-A04C-3BCE-6ABB3AA5BF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3562350"/>
            <a:ext cx="2952751"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0">
            <a:extLst>
              <a:ext uri="{FF2B5EF4-FFF2-40B4-BE49-F238E27FC236}">
                <a16:creationId xmlns:a16="http://schemas.microsoft.com/office/drawing/2014/main" id="{90616699-91C8-8F6B-9583-2A73F7DF88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3950" y="1665288"/>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2">
            <a:extLst>
              <a:ext uri="{FF2B5EF4-FFF2-40B4-BE49-F238E27FC236}">
                <a16:creationId xmlns:a16="http://schemas.microsoft.com/office/drawing/2014/main" id="{15C249CB-E5EC-F33D-299A-499C07FC29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2213" y="3155950"/>
            <a:ext cx="27527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3">
            <a:extLst>
              <a:ext uri="{FF2B5EF4-FFF2-40B4-BE49-F238E27FC236}">
                <a16:creationId xmlns:a16="http://schemas.microsoft.com/office/drawing/2014/main" id="{B9498D1C-BC05-D1F0-5AE5-FE3235994B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7335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2">
            <a:extLst>
              <a:ext uri="{FF2B5EF4-FFF2-40B4-BE49-F238E27FC236}">
                <a16:creationId xmlns:a16="http://schemas.microsoft.com/office/drawing/2014/main" id="{74F498B4-0017-84EA-474D-8117E1AC8A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5063" y="1498600"/>
            <a:ext cx="2619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2">
            <a:extLst>
              <a:ext uri="{FF2B5EF4-FFF2-40B4-BE49-F238E27FC236}">
                <a16:creationId xmlns:a16="http://schemas.microsoft.com/office/drawing/2014/main" id="{55C6941E-BC61-1637-3FE8-75A4EA2B8D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88" y="5114925"/>
            <a:ext cx="2952751"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3">
            <a:extLst>
              <a:ext uri="{FF2B5EF4-FFF2-40B4-BE49-F238E27FC236}">
                <a16:creationId xmlns:a16="http://schemas.microsoft.com/office/drawing/2014/main" id="{228B310D-FFD3-4337-F77C-FFCC6F8C14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10538" y="3155950"/>
            <a:ext cx="2305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4">
            <a:extLst>
              <a:ext uri="{FF2B5EF4-FFF2-40B4-BE49-F238E27FC236}">
                <a16:creationId xmlns:a16="http://schemas.microsoft.com/office/drawing/2014/main" id="{FA729FD1-9314-03A9-B012-1003F9AE95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0700" y="5087938"/>
            <a:ext cx="35909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5">
            <a:extLst>
              <a:ext uri="{FF2B5EF4-FFF2-40B4-BE49-F238E27FC236}">
                <a16:creationId xmlns:a16="http://schemas.microsoft.com/office/drawing/2014/main" id="{07692A81-8FAE-27F9-B122-317E25B2B3B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6538" y="4822825"/>
            <a:ext cx="29527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6">
            <a:extLst>
              <a:ext uri="{FF2B5EF4-FFF2-40B4-BE49-F238E27FC236}">
                <a16:creationId xmlns:a16="http://schemas.microsoft.com/office/drawing/2014/main" id="{2C4AE3A4-A803-89CA-FC07-9D58CEEF4E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5563"/>
            <a:ext cx="2971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7">
            <a:extLst>
              <a:ext uri="{FF2B5EF4-FFF2-40B4-BE49-F238E27FC236}">
                <a16:creationId xmlns:a16="http://schemas.microsoft.com/office/drawing/2014/main" id="{498AABF9-1878-B189-0BBE-3E74CF23A21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58413" y="1684338"/>
            <a:ext cx="2028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483024-4F35-4D3B-A89D-CABB6AE81B54}"/>
              </a:ext>
            </a:extLst>
          </p:cNvPr>
          <p:cNvSpPr/>
          <p:nvPr/>
        </p:nvSpPr>
        <p:spPr>
          <a:xfrm>
            <a:off x="47046" y="149137"/>
            <a:ext cx="991215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rPr>
              <a:t>Water Safety Ireland (50%) is still the most associated with educating people about water safety to promote drownings, though down 3% from 2017.</a:t>
            </a:r>
          </a:p>
        </p:txBody>
      </p:sp>
      <p:sp>
        <p:nvSpPr>
          <p:cNvPr id="5" name="TextBox 42">
            <a:extLst>
              <a:ext uri="{FF2B5EF4-FFF2-40B4-BE49-F238E27FC236}">
                <a16:creationId xmlns:a16="http://schemas.microsoft.com/office/drawing/2014/main" id="{6AD5444B-0FD7-4FF3-9FA2-4F8BC56A7C2E}"/>
              </a:ext>
            </a:extLst>
          </p:cNvPr>
          <p:cNvSpPr txBox="1"/>
          <p:nvPr/>
        </p:nvSpPr>
        <p:spPr>
          <a:xfrm>
            <a:off x="0" y="6438073"/>
            <a:ext cx="10297682"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IE" sz="1200" b="1" i="0" u="none" strike="noStrike" kern="1200" cap="none" spc="0" normalizeH="0" baseline="0" noProof="0" dirty="0">
                <a:ln>
                  <a:noFill/>
                </a:ln>
                <a:solidFill>
                  <a:srgbClr val="7F7F7F"/>
                </a:solidFill>
                <a:effectLst/>
                <a:uLnTx/>
                <a:uFillTx/>
                <a:latin typeface="Calibri" panose="020F0502020204030204"/>
                <a:ea typeface="+mn-ea"/>
                <a:cs typeface="+mn-cs"/>
              </a:rPr>
              <a:t>Q:</a:t>
            </a:r>
            <a:r>
              <a:rPr kumimoji="0" lang="en-IE" sz="1200" b="0" i="0" u="none" strike="noStrike" kern="1200" cap="none" spc="0" normalizeH="0" baseline="0" noProof="0" dirty="0">
                <a:ln>
                  <a:noFill/>
                </a:ln>
                <a:solidFill>
                  <a:srgbClr val="7F7F7F"/>
                </a:solidFill>
                <a:effectLst/>
                <a:uLnTx/>
                <a:uFillTx/>
                <a:latin typeface="Calibri" panose="020F0502020204030204"/>
                <a:ea typeface="+mn-ea"/>
                <a:cs typeface="+mn-cs"/>
              </a:rPr>
              <a:t> </a:t>
            </a:r>
            <a:r>
              <a:rPr kumimoji="0" lang="en-IE" sz="1100" b="0" i="1" u="none" strike="noStrike" kern="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mn-cs"/>
              </a:rPr>
              <a:t>Which organisation do you most associate with educating people about water safety to prevent drownings? </a:t>
            </a:r>
            <a:r>
              <a:rPr kumimoji="0" lang="en-IE" sz="1200" b="0" i="1" u="none" strike="noStrike" kern="0" cap="none" spc="0" normalizeH="0" baseline="0" noProof="0" dirty="0">
                <a:ln>
                  <a:noFill/>
                </a:ln>
                <a:solidFill>
                  <a:srgbClr val="7F7F7F"/>
                </a:solidFill>
                <a:effectLst/>
                <a:uLnTx/>
                <a:uFillTx/>
                <a:latin typeface="Calibri" panose="020F0502020204030204"/>
                <a:ea typeface="+mn-ea"/>
                <a:cs typeface="+mn-cs"/>
              </a:rPr>
              <a:t>(Single select, </a:t>
            </a:r>
            <a:r>
              <a:rPr kumimoji="0" lang="en-IE" sz="1200" b="0" i="1" u="none" strike="noStrike" kern="1200" cap="none" spc="0" normalizeH="0" baseline="0" noProof="0" dirty="0">
                <a:ln>
                  <a:noFill/>
                </a:ln>
                <a:solidFill>
                  <a:srgbClr val="7F7F7F"/>
                </a:solidFill>
                <a:effectLst/>
                <a:uLnTx/>
                <a:uFillTx/>
                <a:latin typeface="Calibri" panose="020F0502020204030204"/>
                <a:ea typeface="+mn-ea"/>
                <a:cs typeface="+mn-cs"/>
              </a:rPr>
              <a:t>n=1000).</a:t>
            </a:r>
          </a:p>
        </p:txBody>
      </p:sp>
      <p:sp>
        <p:nvSpPr>
          <p:cNvPr id="9" name="Rectangle: Rounded Corners 8">
            <a:extLst>
              <a:ext uri="{FF2B5EF4-FFF2-40B4-BE49-F238E27FC236}">
                <a16:creationId xmlns:a16="http://schemas.microsoft.com/office/drawing/2014/main" id="{E2A1EE6C-0B76-4F27-82EE-3917A0FAAA66}"/>
              </a:ext>
            </a:extLst>
          </p:cNvPr>
          <p:cNvSpPr/>
          <p:nvPr/>
        </p:nvSpPr>
        <p:spPr>
          <a:xfrm>
            <a:off x="153316" y="1158514"/>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Preventing Drownings</a:t>
            </a:r>
          </a:p>
        </p:txBody>
      </p:sp>
      <p:sp>
        <p:nvSpPr>
          <p:cNvPr id="2" name="Slide Number Placeholder 1">
            <a:extLst>
              <a:ext uri="{FF2B5EF4-FFF2-40B4-BE49-F238E27FC236}">
                <a16:creationId xmlns:a16="http://schemas.microsoft.com/office/drawing/2014/main" id="{70181672-31D2-477A-A2CF-E9A8E61C30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925E29A0-0FE1-49EA-B8D0-CFA5AFE3E89A}"/>
              </a:ext>
            </a:extLst>
          </p:cNvPr>
          <p:cNvSpPr/>
          <p:nvPr/>
        </p:nvSpPr>
        <p:spPr>
          <a:xfrm>
            <a:off x="6149002" y="3625658"/>
            <a:ext cx="3886810"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Other</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15" name="Rectangle 14">
            <a:extLst>
              <a:ext uri="{FF2B5EF4-FFF2-40B4-BE49-F238E27FC236}">
                <a16:creationId xmlns:a16="http://schemas.microsoft.com/office/drawing/2014/main" id="{1BB46CDB-64CE-4F7B-9E86-3D8387635295}"/>
              </a:ext>
            </a:extLst>
          </p:cNvPr>
          <p:cNvSpPr/>
          <p:nvPr/>
        </p:nvSpPr>
        <p:spPr>
          <a:xfrm>
            <a:off x="10132261" y="3826220"/>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2" name="Rectangle: Rounded Corners 11">
            <a:extLst>
              <a:ext uri="{FF2B5EF4-FFF2-40B4-BE49-F238E27FC236}">
                <a16:creationId xmlns:a16="http://schemas.microsoft.com/office/drawing/2014/main" id="{F6BF0D25-7BCC-BB88-1217-C93BD519CE44}"/>
              </a:ext>
            </a:extLst>
          </p:cNvPr>
          <p:cNvSpPr/>
          <p:nvPr/>
        </p:nvSpPr>
        <p:spPr>
          <a:xfrm>
            <a:off x="6149002" y="4585880"/>
            <a:ext cx="3846553" cy="836146"/>
          </a:xfrm>
          <a:prstGeom prst="roundRect">
            <a:avLst/>
          </a:prstGeom>
          <a:solidFill>
            <a:schemeClr val="accent2"/>
          </a:solidFill>
          <a:ln>
            <a:solidFill>
              <a:schemeClr val="accent2"/>
            </a:solidFill>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Don’t know</a:t>
            </a:r>
          </a:p>
        </p:txBody>
      </p:sp>
      <p:sp>
        <p:nvSpPr>
          <p:cNvPr id="13" name="Rectangle 12">
            <a:extLst>
              <a:ext uri="{FF2B5EF4-FFF2-40B4-BE49-F238E27FC236}">
                <a16:creationId xmlns:a16="http://schemas.microsoft.com/office/drawing/2014/main" id="{5E9EF87B-E3FF-AB4A-4522-CD8BC83CD639}"/>
              </a:ext>
            </a:extLst>
          </p:cNvPr>
          <p:cNvSpPr/>
          <p:nvPr/>
        </p:nvSpPr>
        <p:spPr>
          <a:xfrm>
            <a:off x="10132261" y="4836200"/>
            <a:ext cx="727788" cy="429208"/>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16%</a:t>
            </a:r>
          </a:p>
        </p:txBody>
      </p:sp>
      <p:sp>
        <p:nvSpPr>
          <p:cNvPr id="16" name="Rectangle: Rounded Corners 15">
            <a:extLst>
              <a:ext uri="{FF2B5EF4-FFF2-40B4-BE49-F238E27FC236}">
                <a16:creationId xmlns:a16="http://schemas.microsoft.com/office/drawing/2014/main" id="{D6A54653-0CF2-B370-622C-C2BD46353BFC}"/>
              </a:ext>
            </a:extLst>
          </p:cNvPr>
          <p:cNvSpPr/>
          <p:nvPr/>
        </p:nvSpPr>
        <p:spPr>
          <a:xfrm>
            <a:off x="232913" y="3631748"/>
            <a:ext cx="3846553"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Irish Coastguard</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17" name="Rectangle 16">
            <a:extLst>
              <a:ext uri="{FF2B5EF4-FFF2-40B4-BE49-F238E27FC236}">
                <a16:creationId xmlns:a16="http://schemas.microsoft.com/office/drawing/2014/main" id="{8412BD1D-4B91-8443-B358-1A29012D1301}"/>
              </a:ext>
            </a:extLst>
          </p:cNvPr>
          <p:cNvSpPr/>
          <p:nvPr/>
        </p:nvSpPr>
        <p:spPr>
          <a:xfrm>
            <a:off x="4216171" y="3892342"/>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16%</a:t>
            </a:r>
          </a:p>
        </p:txBody>
      </p:sp>
      <p:sp>
        <p:nvSpPr>
          <p:cNvPr id="18" name="Rectangle: Rounded Corners 17">
            <a:extLst>
              <a:ext uri="{FF2B5EF4-FFF2-40B4-BE49-F238E27FC236}">
                <a16:creationId xmlns:a16="http://schemas.microsoft.com/office/drawing/2014/main" id="{39716FCD-2D74-3EFF-1D66-B765F504949C}"/>
              </a:ext>
            </a:extLst>
          </p:cNvPr>
          <p:cNvSpPr/>
          <p:nvPr/>
        </p:nvSpPr>
        <p:spPr>
          <a:xfrm>
            <a:off x="232913" y="4585880"/>
            <a:ext cx="3846553" cy="8361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RNLI</a:t>
            </a:r>
            <a:endParaRPr kumimoji="0" lang="en-I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
        <p:nvSpPr>
          <p:cNvPr id="19" name="Rectangle 18">
            <a:extLst>
              <a:ext uri="{FF2B5EF4-FFF2-40B4-BE49-F238E27FC236}">
                <a16:creationId xmlns:a16="http://schemas.microsoft.com/office/drawing/2014/main" id="{16B6AB55-F8CE-D45E-01EF-B0C4CBB775D5}"/>
              </a:ext>
            </a:extLst>
          </p:cNvPr>
          <p:cNvSpPr/>
          <p:nvPr/>
        </p:nvSpPr>
        <p:spPr>
          <a:xfrm>
            <a:off x="4216171" y="4810921"/>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
        <p:nvSpPr>
          <p:cNvPr id="20" name="Rectangle: Rounded Corners 19">
            <a:extLst>
              <a:ext uri="{FF2B5EF4-FFF2-40B4-BE49-F238E27FC236}">
                <a16:creationId xmlns:a16="http://schemas.microsoft.com/office/drawing/2014/main" id="{A68B4A14-53DE-A65D-5440-566DFF52253C}"/>
              </a:ext>
            </a:extLst>
          </p:cNvPr>
          <p:cNvSpPr/>
          <p:nvPr/>
        </p:nvSpPr>
        <p:spPr>
          <a:xfrm>
            <a:off x="232913" y="2645494"/>
            <a:ext cx="3886810" cy="8531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Water Safety Ireland</a:t>
            </a:r>
            <a:endParaRPr kumimoji="0" lang="en-I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
        <p:nvSpPr>
          <p:cNvPr id="21" name="Rectangle 20">
            <a:extLst>
              <a:ext uri="{FF2B5EF4-FFF2-40B4-BE49-F238E27FC236}">
                <a16:creationId xmlns:a16="http://schemas.microsoft.com/office/drawing/2014/main" id="{9D2E4AA4-31D2-B63F-2D8A-DC2E430A0EF1}"/>
              </a:ext>
            </a:extLst>
          </p:cNvPr>
          <p:cNvSpPr/>
          <p:nvPr/>
        </p:nvSpPr>
        <p:spPr>
          <a:xfrm>
            <a:off x="4216171" y="2894820"/>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50%</a:t>
            </a:r>
          </a:p>
        </p:txBody>
      </p:sp>
      <p:sp>
        <p:nvSpPr>
          <p:cNvPr id="22" name="Rectangle: Rounded Corners 21">
            <a:extLst>
              <a:ext uri="{FF2B5EF4-FFF2-40B4-BE49-F238E27FC236}">
                <a16:creationId xmlns:a16="http://schemas.microsoft.com/office/drawing/2014/main" id="{195F4EA2-C3F2-BD11-5BC0-F9B09AEEFA6E}"/>
              </a:ext>
            </a:extLst>
          </p:cNvPr>
          <p:cNvSpPr/>
          <p:nvPr/>
        </p:nvSpPr>
        <p:spPr>
          <a:xfrm>
            <a:off x="6149002" y="2644500"/>
            <a:ext cx="3846553" cy="8361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Bord Lascaigh Mhara</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23" name="Rectangle 22">
            <a:extLst>
              <a:ext uri="{FF2B5EF4-FFF2-40B4-BE49-F238E27FC236}">
                <a16:creationId xmlns:a16="http://schemas.microsoft.com/office/drawing/2014/main" id="{259B89A5-88E7-AF9C-EC11-4EB3C28AB494}"/>
              </a:ext>
            </a:extLst>
          </p:cNvPr>
          <p:cNvSpPr/>
          <p:nvPr/>
        </p:nvSpPr>
        <p:spPr>
          <a:xfrm>
            <a:off x="10132261" y="2894820"/>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4" name="Rectangle 3">
            <a:extLst>
              <a:ext uri="{FF2B5EF4-FFF2-40B4-BE49-F238E27FC236}">
                <a16:creationId xmlns:a16="http://schemas.microsoft.com/office/drawing/2014/main" id="{49A97F08-94DD-2CCB-8FE7-7DE35D5FB63E}"/>
              </a:ext>
            </a:extLst>
          </p:cNvPr>
          <p:cNvSpPr/>
          <p:nvPr/>
        </p:nvSpPr>
        <p:spPr>
          <a:xfrm>
            <a:off x="11015032" y="3826220"/>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6" name="Rectangle 5">
            <a:extLst>
              <a:ext uri="{FF2B5EF4-FFF2-40B4-BE49-F238E27FC236}">
                <a16:creationId xmlns:a16="http://schemas.microsoft.com/office/drawing/2014/main" id="{779F9EED-4E99-6D5A-0A67-4A154E64778C}"/>
              </a:ext>
            </a:extLst>
          </p:cNvPr>
          <p:cNvSpPr/>
          <p:nvPr/>
        </p:nvSpPr>
        <p:spPr>
          <a:xfrm>
            <a:off x="11015032" y="4836200"/>
            <a:ext cx="727788" cy="429208"/>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16%</a:t>
            </a:r>
          </a:p>
        </p:txBody>
      </p:sp>
      <p:sp>
        <p:nvSpPr>
          <p:cNvPr id="7" name="Rectangle 6">
            <a:extLst>
              <a:ext uri="{FF2B5EF4-FFF2-40B4-BE49-F238E27FC236}">
                <a16:creationId xmlns:a16="http://schemas.microsoft.com/office/drawing/2014/main" id="{F406D454-91F4-64F7-C5AA-52027BED0B5D}"/>
              </a:ext>
            </a:extLst>
          </p:cNvPr>
          <p:cNvSpPr/>
          <p:nvPr/>
        </p:nvSpPr>
        <p:spPr>
          <a:xfrm>
            <a:off x="11015032" y="2894820"/>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8" name="Rectangle 7">
            <a:extLst>
              <a:ext uri="{FF2B5EF4-FFF2-40B4-BE49-F238E27FC236}">
                <a16:creationId xmlns:a16="http://schemas.microsoft.com/office/drawing/2014/main" id="{97970327-BB33-D9FC-0D0D-D3D34ECA8D94}"/>
              </a:ext>
            </a:extLst>
          </p:cNvPr>
          <p:cNvSpPr/>
          <p:nvPr/>
        </p:nvSpPr>
        <p:spPr>
          <a:xfrm>
            <a:off x="5084562" y="3892342"/>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11%</a:t>
            </a:r>
          </a:p>
        </p:txBody>
      </p:sp>
      <p:sp>
        <p:nvSpPr>
          <p:cNvPr id="10" name="Rectangle 9">
            <a:extLst>
              <a:ext uri="{FF2B5EF4-FFF2-40B4-BE49-F238E27FC236}">
                <a16:creationId xmlns:a16="http://schemas.microsoft.com/office/drawing/2014/main" id="{4DCA32BB-F3DE-AE4E-4E47-1B1934CB5087}"/>
              </a:ext>
            </a:extLst>
          </p:cNvPr>
          <p:cNvSpPr/>
          <p:nvPr/>
        </p:nvSpPr>
        <p:spPr>
          <a:xfrm>
            <a:off x="5084562" y="4810921"/>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11%</a:t>
            </a:r>
          </a:p>
        </p:txBody>
      </p:sp>
      <p:sp>
        <p:nvSpPr>
          <p:cNvPr id="11" name="Rectangle 10">
            <a:extLst>
              <a:ext uri="{FF2B5EF4-FFF2-40B4-BE49-F238E27FC236}">
                <a16:creationId xmlns:a16="http://schemas.microsoft.com/office/drawing/2014/main" id="{81DA7F32-AE7D-0DA0-B631-77CFC44136F4}"/>
              </a:ext>
            </a:extLst>
          </p:cNvPr>
          <p:cNvSpPr/>
          <p:nvPr/>
        </p:nvSpPr>
        <p:spPr>
          <a:xfrm>
            <a:off x="5084562" y="2894820"/>
            <a:ext cx="727788" cy="429208"/>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53%</a:t>
            </a:r>
          </a:p>
        </p:txBody>
      </p:sp>
      <p:sp>
        <p:nvSpPr>
          <p:cNvPr id="24" name="TextBox 23">
            <a:extLst>
              <a:ext uri="{FF2B5EF4-FFF2-40B4-BE49-F238E27FC236}">
                <a16:creationId xmlns:a16="http://schemas.microsoft.com/office/drawing/2014/main" id="{73A8CAD9-9316-2C51-A87B-73D901496F36}"/>
              </a:ext>
            </a:extLst>
          </p:cNvPr>
          <p:cNvSpPr txBox="1"/>
          <p:nvPr/>
        </p:nvSpPr>
        <p:spPr>
          <a:xfrm>
            <a:off x="4066881" y="2069535"/>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sp>
        <p:nvSpPr>
          <p:cNvPr id="25" name="TextBox 24">
            <a:extLst>
              <a:ext uri="{FF2B5EF4-FFF2-40B4-BE49-F238E27FC236}">
                <a16:creationId xmlns:a16="http://schemas.microsoft.com/office/drawing/2014/main" id="{BED43145-0445-2DA7-CC18-08FA5792E87C}"/>
              </a:ext>
            </a:extLst>
          </p:cNvPr>
          <p:cNvSpPr txBox="1"/>
          <p:nvPr/>
        </p:nvSpPr>
        <p:spPr>
          <a:xfrm>
            <a:off x="4935272" y="2063585"/>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2017</a:t>
            </a:r>
          </a:p>
        </p:txBody>
      </p:sp>
      <p:sp>
        <p:nvSpPr>
          <p:cNvPr id="26" name="TextBox 25">
            <a:extLst>
              <a:ext uri="{FF2B5EF4-FFF2-40B4-BE49-F238E27FC236}">
                <a16:creationId xmlns:a16="http://schemas.microsoft.com/office/drawing/2014/main" id="{D91AFBA9-6EEF-9B44-701F-3DBFC61C0342}"/>
              </a:ext>
            </a:extLst>
          </p:cNvPr>
          <p:cNvSpPr txBox="1"/>
          <p:nvPr/>
        </p:nvSpPr>
        <p:spPr>
          <a:xfrm>
            <a:off x="9959196" y="2069535"/>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sp>
        <p:nvSpPr>
          <p:cNvPr id="27" name="TextBox 26">
            <a:extLst>
              <a:ext uri="{FF2B5EF4-FFF2-40B4-BE49-F238E27FC236}">
                <a16:creationId xmlns:a16="http://schemas.microsoft.com/office/drawing/2014/main" id="{C1A00A78-ED13-5CAF-0DAA-6D47CAF997CF}"/>
              </a:ext>
            </a:extLst>
          </p:cNvPr>
          <p:cNvSpPr txBox="1"/>
          <p:nvPr/>
        </p:nvSpPr>
        <p:spPr>
          <a:xfrm>
            <a:off x="10827587" y="2063585"/>
            <a:ext cx="1026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2017</a:t>
            </a:r>
          </a:p>
        </p:txBody>
      </p:sp>
    </p:spTree>
    <p:extLst>
      <p:ext uri="{BB962C8B-B14F-4D97-AF65-F5344CB8AC3E}">
        <p14:creationId xmlns:p14="http://schemas.microsoft.com/office/powerpoint/2010/main" val="3778596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426170" y="88140"/>
            <a:ext cx="9895197" cy="757771"/>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IE" sz="2400" b="1" i="0" u="none" strike="noStrike" kern="0" cap="none" spc="0" normalizeH="0" baseline="0" noProof="0" dirty="0">
                <a:ln>
                  <a:noFill/>
                </a:ln>
                <a:solidFill>
                  <a:srgbClr val="000000"/>
                </a:solidFill>
                <a:effectLst/>
                <a:uLnTx/>
                <a:uFillTx/>
                <a:latin typeface="Calibri" panose="020F0502020204030204"/>
                <a:ea typeface="+mn-ea"/>
                <a:cs typeface="+mn-cs"/>
              </a:rPr>
              <a:t>Water Safety Ireland </a:t>
            </a:r>
            <a:r>
              <a:rPr kumimoji="0" lang="en-IE" sz="2400" b="1" i="0" u="none" strike="noStrike" kern="0" cap="none" spc="0" normalizeH="0" baseline="0" noProof="0" dirty="0">
                <a:ln>
                  <a:noFill/>
                </a:ln>
                <a:solidFill>
                  <a:srgbClr val="000000"/>
                </a:solidFill>
                <a:effectLst/>
                <a:uLnTx/>
                <a:uFillTx/>
                <a:latin typeface="Calibri" pitchFamily="34"/>
                <a:ea typeface="+mn-ea"/>
                <a:cs typeface="Arial"/>
              </a:rPr>
              <a:t>Research Study</a:t>
            </a:r>
          </a:p>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1" i="0" u="none" strike="noStrike" kern="1200" cap="none" spc="0" normalizeH="0" baseline="0" noProof="0" dirty="0">
                <a:ln>
                  <a:noFill/>
                </a:ln>
                <a:solidFill>
                  <a:srgbClr val="000000"/>
                </a:solidFill>
                <a:effectLst/>
                <a:uLnTx/>
                <a:uFillTx/>
                <a:latin typeface="Calibri" pitchFamily="34"/>
                <a:ea typeface="+mn-ea"/>
                <a:cs typeface="Arial"/>
              </a:rPr>
              <a:t>EXECUTIVE SUMMARY</a:t>
            </a:r>
            <a:endParaRPr kumimoji="0" lang="en-IE" sz="2400" b="0" i="0" u="none" strike="noStrike" kern="1200" cap="none" spc="0" normalizeH="0" baseline="0" noProof="0" dirty="0">
              <a:ln>
                <a:noFill/>
              </a:ln>
              <a:solidFill>
                <a:srgbClr val="000000"/>
              </a:solidFill>
              <a:effectLst/>
              <a:uLnTx/>
              <a:uFillTx/>
              <a:latin typeface="Calibri" pitchFamily="34"/>
              <a:ea typeface="+mn-ea"/>
              <a:cs typeface="+mn-cs"/>
            </a:endParaRPr>
          </a:p>
        </p:txBody>
      </p:sp>
      <p:sp>
        <p:nvSpPr>
          <p:cNvPr id="46" name="Rounded Rectangle 35"/>
          <p:cNvSpPr/>
          <p:nvPr/>
        </p:nvSpPr>
        <p:spPr>
          <a:xfrm>
            <a:off x="3825027" y="4362413"/>
            <a:ext cx="8246667" cy="871181"/>
          </a:xfrm>
          <a:prstGeom prst="roundRect">
            <a:avLst/>
          </a:prstGeom>
          <a:noFill/>
          <a:ln w="6350">
            <a:solidFill>
              <a:srgbClr val="B9EC6E"/>
            </a:solidFill>
          </a:ln>
        </p:spPr>
        <p:style>
          <a:lnRef idx="2">
            <a:schemeClr val="accent3"/>
          </a:lnRef>
          <a:fillRef idx="1">
            <a:schemeClr val="lt1"/>
          </a:fillRef>
          <a:effectRef idx="0">
            <a:schemeClr val="accent3"/>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More than 1 in 4 (28%) say they have seen advertisements for water safety recently.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Keeping a close eye on family and friends when swimming (33%) was the most common action taken after seeing water safety advertising.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in 3 (67%) took at least one form of action upon seeing the advertising.</a:t>
            </a:r>
          </a:p>
        </p:txBody>
      </p:sp>
      <p:sp>
        <p:nvSpPr>
          <p:cNvPr id="48" name="Rounded Rectangle 38"/>
          <p:cNvSpPr/>
          <p:nvPr/>
        </p:nvSpPr>
        <p:spPr>
          <a:xfrm>
            <a:off x="1615015" y="1244011"/>
            <a:ext cx="10456679" cy="1166665"/>
          </a:xfrm>
          <a:prstGeom prst="roundRect">
            <a:avLst/>
          </a:prstGeom>
          <a:solidFill>
            <a:srgbClr val="B9EC6E"/>
          </a:solidFill>
          <a:ln w="6350">
            <a:solidFill>
              <a:srgbClr val="B9EC6E"/>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1170357"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endParaRPr>
          </a:p>
          <a:p>
            <a:pPr marL="0" marR="0" lvl="0" indent="0" algn="just" defTabSz="1170357"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iReach Insights conducted this research for Water Safety Ireland, examining awareness of water safety in Ireland. The research conducted is nationally representative by Age, Gender, Region, SES demographics and received 1,000 responses. The research report provides insights into association of swimming and water education as life skills and water safety knowledge. The report also provides insights into the effects of water safety advertising and actions taken.</a:t>
            </a:r>
          </a:p>
          <a:p>
            <a:pPr marL="0" marR="0" lvl="0" indent="0" algn="l" defTabSz="1170357"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endParaRPr>
          </a:p>
        </p:txBody>
      </p:sp>
      <p:sp>
        <p:nvSpPr>
          <p:cNvPr id="49" name="Rounded Rectangle 42"/>
          <p:cNvSpPr/>
          <p:nvPr/>
        </p:nvSpPr>
        <p:spPr>
          <a:xfrm>
            <a:off x="3825027" y="3432625"/>
            <a:ext cx="8227855" cy="871181"/>
          </a:xfrm>
          <a:prstGeom prst="roundRect">
            <a:avLst/>
          </a:prstGeom>
          <a:noFill/>
          <a:ln w="6350">
            <a:solidFill>
              <a:srgbClr val="B9EC6E"/>
            </a:solidFill>
          </a:ln>
        </p:spPr>
        <p:style>
          <a:lnRef idx="2">
            <a:schemeClr val="accent3"/>
          </a:lnRef>
          <a:fillRef idx="1">
            <a:schemeClr val="lt1"/>
          </a:fillRef>
          <a:effectRef idx="0">
            <a:schemeClr val="accent3"/>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31% of all adults have had Difficulty in Water, down from 45% in 2017.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Those that experienced difficulties in swimming pools is down 6% from 2017 to 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There has been a significant drop in water safety knowledge (57%, down 25% from 2017%) for adults.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More than half (56%) say their child(ren)’s water safety knowledge is good or better, down 14%.</a:t>
            </a: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ounded Rectangle 43"/>
          <p:cNvSpPr/>
          <p:nvPr/>
        </p:nvSpPr>
        <p:spPr>
          <a:xfrm>
            <a:off x="3825027" y="5291586"/>
            <a:ext cx="8268903" cy="791248"/>
          </a:xfrm>
          <a:prstGeom prst="roundRect">
            <a:avLst/>
          </a:prstGeom>
          <a:noFill/>
          <a:ln w="6350">
            <a:solidFill>
              <a:srgbClr val="B9EC6E"/>
            </a:solidFill>
          </a:ln>
        </p:spPr>
        <p:style>
          <a:lnRef idx="2">
            <a:schemeClr val="accent3"/>
          </a:lnRef>
          <a:fillRef idx="1">
            <a:schemeClr val="lt1"/>
          </a:fillRef>
          <a:effectRef idx="0">
            <a:schemeClr val="accent3"/>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average estimation of lives lost to drownings each month in Ireland is 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Water Safety Ireland (50%) is still the most associated with educating people about water safety to promote drownings, though down 3% from 2017.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ight Arrow 46"/>
          <p:cNvSpPr/>
          <p:nvPr/>
        </p:nvSpPr>
        <p:spPr>
          <a:xfrm>
            <a:off x="3450401" y="2820430"/>
            <a:ext cx="250715" cy="188941"/>
          </a:xfrm>
          <a:prstGeom prst="rightArrow">
            <a:avLst/>
          </a:prstGeom>
          <a:solidFill>
            <a:srgbClr val="B9EC6E"/>
          </a:solidFill>
          <a:ln w="6350">
            <a:solidFill>
              <a:srgbClr val="B9EC6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w="22225">
                <a:solidFill>
                  <a:srgbClr val="ED7D31"/>
                </a:solidFill>
                <a:prstDash val="solid"/>
              </a:ln>
              <a:solidFill>
                <a:prstClr val="black">
                  <a:lumMod val="85000"/>
                  <a:lumOff val="15000"/>
                </a:prstClr>
              </a:solidFill>
              <a:effectLst/>
              <a:uLnTx/>
              <a:uFillTx/>
              <a:latin typeface="Calibri" panose="020F0502020204030204"/>
              <a:ea typeface="+mn-ea"/>
              <a:cs typeface="+mn-cs"/>
            </a:endParaRPr>
          </a:p>
        </p:txBody>
      </p:sp>
      <p:sp>
        <p:nvSpPr>
          <p:cNvPr id="59" name="Right Arrow 49"/>
          <p:cNvSpPr/>
          <p:nvPr/>
        </p:nvSpPr>
        <p:spPr>
          <a:xfrm>
            <a:off x="3437071" y="4736656"/>
            <a:ext cx="250715" cy="188941"/>
          </a:xfrm>
          <a:prstGeom prst="rightArrow">
            <a:avLst/>
          </a:prstGeom>
          <a:solidFill>
            <a:srgbClr val="B9EC6E"/>
          </a:solidFill>
          <a:ln w="6350">
            <a:solidFill>
              <a:srgbClr val="B9EC6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w="22225">
                <a:solidFill>
                  <a:srgbClr val="ED7D31"/>
                </a:solidFill>
                <a:prstDash val="solid"/>
              </a:ln>
              <a:solidFill>
                <a:prstClr val="black">
                  <a:lumMod val="85000"/>
                  <a:lumOff val="15000"/>
                </a:prstClr>
              </a:solidFill>
              <a:effectLst/>
              <a:uLnTx/>
              <a:uFillTx/>
              <a:latin typeface="Calibri" panose="020F0502020204030204"/>
              <a:ea typeface="+mn-ea"/>
              <a:cs typeface="+mn-cs"/>
            </a:endParaRPr>
          </a:p>
        </p:txBody>
      </p:sp>
      <p:sp>
        <p:nvSpPr>
          <p:cNvPr id="60" name="Rectangle 59"/>
          <p:cNvSpPr/>
          <p:nvPr/>
        </p:nvSpPr>
        <p:spPr>
          <a:xfrm>
            <a:off x="165754" y="1642677"/>
            <a:ext cx="1231043" cy="369332"/>
          </a:xfrm>
          <a:prstGeom prst="rect">
            <a:avLst/>
          </a:prstGeom>
        </p:spPr>
        <p:txBody>
          <a:bodyPr wrap="none">
            <a:spAutoFit/>
          </a:bodyP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OVERVIEW</a:t>
            </a:r>
          </a:p>
        </p:txBody>
      </p:sp>
      <p:sp>
        <p:nvSpPr>
          <p:cNvPr id="61" name="Left Brace 60"/>
          <p:cNvSpPr/>
          <p:nvPr/>
        </p:nvSpPr>
        <p:spPr>
          <a:xfrm>
            <a:off x="1403711" y="1244011"/>
            <a:ext cx="45719" cy="1166665"/>
          </a:xfrm>
          <a:prstGeom prst="leftBrace">
            <a:avLst/>
          </a:prstGeom>
          <a:solidFill>
            <a:srgbClr val="83C91B"/>
          </a:solidFill>
          <a:ln>
            <a:solidFill>
              <a:srgbClr val="B9EC6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Rectangle 61"/>
          <p:cNvSpPr/>
          <p:nvPr/>
        </p:nvSpPr>
        <p:spPr>
          <a:xfrm>
            <a:off x="343690" y="3980641"/>
            <a:ext cx="898452" cy="646331"/>
          </a:xfrm>
          <a:prstGeom prst="rect">
            <a:avLst/>
          </a:prstGeom>
        </p:spPr>
        <p:txBody>
          <a:bodyPr wrap="none">
            <a:spAutoFit/>
          </a:bodyP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KEY</a:t>
            </a:r>
          </a:p>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POINTS</a:t>
            </a:r>
          </a:p>
        </p:txBody>
      </p:sp>
      <p:sp>
        <p:nvSpPr>
          <p:cNvPr id="63" name="Left Brace 62"/>
          <p:cNvSpPr/>
          <p:nvPr/>
        </p:nvSpPr>
        <p:spPr>
          <a:xfrm>
            <a:off x="1400195" y="2724142"/>
            <a:ext cx="45719" cy="3159331"/>
          </a:xfrm>
          <a:prstGeom prst="leftBrace">
            <a:avLst/>
          </a:prstGeom>
          <a:solidFill>
            <a:srgbClr val="83C91B"/>
          </a:solidFill>
          <a:ln>
            <a:solidFill>
              <a:srgbClr val="B9EC6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ight Arrow 56"/>
          <p:cNvSpPr/>
          <p:nvPr/>
        </p:nvSpPr>
        <p:spPr>
          <a:xfrm>
            <a:off x="3433859" y="3805571"/>
            <a:ext cx="250715" cy="188941"/>
          </a:xfrm>
          <a:prstGeom prst="rightArrow">
            <a:avLst/>
          </a:prstGeom>
          <a:solidFill>
            <a:srgbClr val="B9EC6E"/>
          </a:solidFill>
          <a:ln w="6350">
            <a:solidFill>
              <a:srgbClr val="B9EC6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w="22225">
                <a:solidFill>
                  <a:srgbClr val="ED7D31"/>
                </a:solidFill>
                <a:prstDash val="solid"/>
              </a:ln>
              <a:solidFill>
                <a:prstClr val="black">
                  <a:lumMod val="85000"/>
                  <a:lumOff val="15000"/>
                </a:prstClr>
              </a:solidFill>
              <a:effectLst/>
              <a:uLnTx/>
              <a:uFillTx/>
              <a:latin typeface="Calibri" panose="020F0502020204030204"/>
              <a:ea typeface="+mn-ea"/>
              <a:cs typeface="+mn-cs"/>
            </a:endParaRPr>
          </a:p>
        </p:txBody>
      </p:sp>
      <p:sp>
        <p:nvSpPr>
          <p:cNvPr id="65" name="Right Arrow 57"/>
          <p:cNvSpPr/>
          <p:nvPr/>
        </p:nvSpPr>
        <p:spPr>
          <a:xfrm>
            <a:off x="3437071" y="5549599"/>
            <a:ext cx="250715" cy="188941"/>
          </a:xfrm>
          <a:prstGeom prst="rightArrow">
            <a:avLst/>
          </a:prstGeom>
          <a:solidFill>
            <a:srgbClr val="B9EC6E"/>
          </a:solidFill>
          <a:ln w="6350">
            <a:solidFill>
              <a:srgbClr val="B9EC6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w="22225">
                <a:solidFill>
                  <a:srgbClr val="ED7D31"/>
                </a:solidFill>
                <a:prstDash val="solid"/>
              </a:ln>
              <a:solidFill>
                <a:prstClr val="black">
                  <a:lumMod val="85000"/>
                  <a:lumOff val="15000"/>
                </a:prstClr>
              </a:solidFill>
              <a:effectLst/>
              <a:uLnTx/>
              <a:uFillTx/>
              <a:latin typeface="Calibri" panose="020F0502020204030204"/>
              <a:ea typeface="+mn-ea"/>
              <a:cs typeface="+mn-cs"/>
            </a:endParaRPr>
          </a:p>
        </p:txBody>
      </p:sp>
      <p:sp>
        <p:nvSpPr>
          <p:cNvPr id="66" name="Rounded Rectangle 38"/>
          <p:cNvSpPr/>
          <p:nvPr/>
        </p:nvSpPr>
        <p:spPr>
          <a:xfrm>
            <a:off x="1624928" y="5382882"/>
            <a:ext cx="1682821" cy="791247"/>
          </a:xfrm>
          <a:prstGeom prst="roundRect">
            <a:avLst/>
          </a:prstGeom>
          <a:solidFill>
            <a:srgbClr val="B9EC6E"/>
          </a:solidFill>
          <a:ln w="6350">
            <a:solidFill>
              <a:srgbClr val="B9EC6E"/>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I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Preventing Drownings</a:t>
            </a:r>
            <a:endPar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endParaRPr>
          </a:p>
        </p:txBody>
      </p:sp>
      <p:sp>
        <p:nvSpPr>
          <p:cNvPr id="67" name="Rounded Rectangle 38"/>
          <p:cNvSpPr/>
          <p:nvPr/>
        </p:nvSpPr>
        <p:spPr>
          <a:xfrm>
            <a:off x="1647023" y="2540628"/>
            <a:ext cx="1660726" cy="796830"/>
          </a:xfrm>
          <a:prstGeom prst="roundRect">
            <a:avLst/>
          </a:prstGeom>
          <a:solidFill>
            <a:srgbClr val="B9EC6E"/>
          </a:solidFill>
          <a:ln w="6350">
            <a:solidFill>
              <a:srgbClr val="B9EC6E"/>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Life Skills and Life Jackets</a:t>
            </a:r>
          </a:p>
        </p:txBody>
      </p:sp>
      <p:sp>
        <p:nvSpPr>
          <p:cNvPr id="68" name="Rounded Rectangle 38"/>
          <p:cNvSpPr/>
          <p:nvPr/>
        </p:nvSpPr>
        <p:spPr>
          <a:xfrm>
            <a:off x="1624928" y="4367735"/>
            <a:ext cx="1682821" cy="926782"/>
          </a:xfrm>
          <a:prstGeom prst="roundRect">
            <a:avLst/>
          </a:prstGeom>
          <a:solidFill>
            <a:srgbClr val="B9EC6E"/>
          </a:solidFill>
          <a:ln w="6350">
            <a:solidFill>
              <a:srgbClr val="B9EC6E"/>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Advertising</a:t>
            </a:r>
          </a:p>
        </p:txBody>
      </p:sp>
      <p:sp>
        <p:nvSpPr>
          <p:cNvPr id="69" name="Rounded Rectangle 38"/>
          <p:cNvSpPr/>
          <p:nvPr/>
        </p:nvSpPr>
        <p:spPr>
          <a:xfrm>
            <a:off x="1624928" y="3428070"/>
            <a:ext cx="1682821" cy="851300"/>
          </a:xfrm>
          <a:prstGeom prst="roundRect">
            <a:avLst/>
          </a:prstGeom>
          <a:solidFill>
            <a:srgbClr val="B9EC6E"/>
          </a:solidFill>
          <a:ln w="6350">
            <a:solidFill>
              <a:srgbClr val="B9EC6E"/>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I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Difficulty in Water / Safety Knowledge</a:t>
            </a:r>
            <a:endPar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endParaRPr>
          </a:p>
        </p:txBody>
      </p:sp>
      <p:sp>
        <p:nvSpPr>
          <p:cNvPr id="23" name="Rounded Rectangle 42">
            <a:extLst>
              <a:ext uri="{FF2B5EF4-FFF2-40B4-BE49-F238E27FC236}">
                <a16:creationId xmlns:a16="http://schemas.microsoft.com/office/drawing/2014/main" id="{7A0CD516-DE40-4280-932C-06DC983BB7D6}"/>
              </a:ext>
            </a:extLst>
          </p:cNvPr>
          <p:cNvSpPr/>
          <p:nvPr/>
        </p:nvSpPr>
        <p:spPr>
          <a:xfrm>
            <a:off x="3825027" y="2503452"/>
            <a:ext cx="8246667" cy="871181"/>
          </a:xfrm>
          <a:prstGeom prst="roundRect">
            <a:avLst/>
          </a:prstGeom>
          <a:noFill/>
          <a:ln w="6350">
            <a:solidFill>
              <a:srgbClr val="B9EC6E"/>
            </a:solidFill>
          </a:ln>
        </p:spPr>
        <p:style>
          <a:lnRef idx="2">
            <a:schemeClr val="accent3"/>
          </a:lnRef>
          <a:fillRef idx="1">
            <a:schemeClr val="lt1"/>
          </a:fillRef>
          <a:effectRef idx="0">
            <a:schemeClr val="accent3"/>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Almost 4 in 5 (78%) say swimming is a necessary life skill, up a further 4% from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More than 4 in 5 (83%) say water education is very or extremely necessary.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 in 5 (80%) say they wear a lifejacket when pursuing water-based activities, up significantly (17%) from 2019.</a:t>
            </a:r>
          </a:p>
        </p:txBody>
      </p:sp>
      <p:sp>
        <p:nvSpPr>
          <p:cNvPr id="3" name="Slide Number Placeholder 2">
            <a:extLst>
              <a:ext uri="{FF2B5EF4-FFF2-40B4-BE49-F238E27FC236}">
                <a16:creationId xmlns:a16="http://schemas.microsoft.com/office/drawing/2014/main" id="{3C046954-E884-435A-B6A5-981A0A24BC7C}"/>
              </a:ext>
            </a:extLst>
          </p:cNvPr>
          <p:cNvSpPr>
            <a:spLocks noGrp="1"/>
          </p:cNvSpPr>
          <p:nvPr>
            <p:ph type="sldNum" sz="quarter" idx="12"/>
          </p:nvPr>
        </p:nvSpPr>
        <p:spPr>
          <a:xfrm>
            <a:off x="9448800" y="631817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descr="Courtown Water Safety Week — Water Safety Ireland">
            <a:extLst>
              <a:ext uri="{FF2B5EF4-FFF2-40B4-BE49-F238E27FC236}">
                <a16:creationId xmlns:a16="http://schemas.microsoft.com/office/drawing/2014/main" id="{4BCFC085-9D2D-36EF-AB64-0248642CF5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50" t="9263" r="6123" b="5673"/>
          <a:stretch/>
        </p:blipFill>
        <p:spPr bwMode="auto">
          <a:xfrm>
            <a:off x="380999" y="72038"/>
            <a:ext cx="867295" cy="79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119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9387A"/>
        </a:solid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FC3CA5B-DB12-EA1D-3CCE-DCED8A63F1B5}"/>
              </a:ext>
            </a:extLst>
          </p:cNvPr>
          <p:cNvSpPr txBox="1">
            <a:spLocks noChangeArrowheads="1"/>
          </p:cNvSpPr>
          <p:nvPr/>
        </p:nvSpPr>
        <p:spPr bwMode="auto">
          <a:xfrm>
            <a:off x="788988" y="852488"/>
            <a:ext cx="10421937"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srgbClr val="F14237"/>
                </a:solidFill>
                <a:effectLst/>
                <a:uLnTx/>
                <a:uFillTx/>
                <a:latin typeface="Rubik Black" pitchFamily="2" charset="0"/>
                <a:ea typeface="+mn-ea"/>
                <a:cs typeface="Rubik Black" pitchFamily="2" charset="0"/>
              </a:rPr>
              <a:t>PARAMOUNT TO </a:t>
            </a:r>
            <a:br>
              <a:rPr kumimoji="0" lang="en-US" altLang="en-US" sz="7200" b="1" i="0" u="none" strike="noStrike" kern="1200" cap="none" spc="0" normalizeH="0" baseline="0" noProof="0">
                <a:ln>
                  <a:noFill/>
                </a:ln>
                <a:solidFill>
                  <a:srgbClr val="F14237"/>
                </a:solidFill>
                <a:effectLst/>
                <a:uLnTx/>
                <a:uFillTx/>
                <a:latin typeface="Rubik Black" pitchFamily="2" charset="0"/>
                <a:ea typeface="+mn-ea"/>
                <a:cs typeface="Rubik Black" pitchFamily="2" charset="0"/>
              </a:rPr>
            </a:br>
            <a:r>
              <a:rPr kumimoji="0" lang="en-US" altLang="en-US" sz="7200" b="1" i="0" u="none" strike="noStrike" kern="1200" cap="none" spc="0" normalizeH="0" baseline="0" noProof="0">
                <a:ln>
                  <a:noFill/>
                </a:ln>
                <a:solidFill>
                  <a:srgbClr val="F14237"/>
                </a:solidFill>
                <a:effectLst/>
                <a:uLnTx/>
                <a:uFillTx/>
                <a:latin typeface="Rubik Black" pitchFamily="2" charset="0"/>
                <a:ea typeface="+mn-ea"/>
                <a:cs typeface="Rubik Black" pitchFamily="2" charset="0"/>
              </a:rPr>
              <a:t>THIS STRATEGY ARE OUR VOLUNTEERS.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srgbClr val="FFFF00"/>
                </a:solidFill>
                <a:effectLst/>
                <a:uLnTx/>
                <a:uFillTx/>
                <a:latin typeface="Rubik Black" pitchFamily="2" charset="0"/>
                <a:ea typeface="+mn-ea"/>
                <a:cs typeface="Rubik Black" pitchFamily="2" charset="0"/>
              </a:rPr>
              <a:t>THANK YOU.</a:t>
            </a:r>
          </a:p>
        </p:txBody>
      </p:sp>
    </p:spTree>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498B448F-2BCE-F124-3C3A-0B8F7D6DD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8750"/>
            <a:ext cx="35433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a:extLst>
              <a:ext uri="{FF2B5EF4-FFF2-40B4-BE49-F238E27FC236}">
                <a16:creationId xmlns:a16="http://schemas.microsoft.com/office/drawing/2014/main" id="{8AD58885-0440-DE77-018C-DA8A2FD95386}"/>
              </a:ext>
            </a:extLst>
          </p:cNvPr>
          <p:cNvSpPr>
            <a:spLocks noGrp="1"/>
          </p:cNvSpPr>
          <p:nvPr>
            <p:ph type="title"/>
          </p:nvPr>
        </p:nvSpPr>
        <p:spPr/>
        <p:txBody>
          <a:bodyPr/>
          <a:lstStyle/>
          <a:p>
            <a:endParaRPr lang="en-IE" altLang="en-US">
              <a:latin typeface="Rubik Black" pitchFamily="2" charset="0"/>
              <a:cs typeface="Rubik Black" pitchFamily="2" charset="0"/>
            </a:endParaRPr>
          </a:p>
        </p:txBody>
      </p:sp>
      <p:pic>
        <p:nvPicPr>
          <p:cNvPr id="9220" name="Content Placeholder 4">
            <a:extLst>
              <a:ext uri="{FF2B5EF4-FFF2-40B4-BE49-F238E27FC236}">
                <a16:creationId xmlns:a16="http://schemas.microsoft.com/office/drawing/2014/main" id="{E969AB8D-FD5F-87F6-1B57-34B9D1B710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2675" y="1498600"/>
            <a:ext cx="2619375" cy="1743075"/>
          </a:xfrm>
        </p:spPr>
      </p:pic>
      <p:pic>
        <p:nvPicPr>
          <p:cNvPr id="9221" name="Picture 5">
            <a:extLst>
              <a:ext uri="{FF2B5EF4-FFF2-40B4-BE49-F238E27FC236}">
                <a16:creationId xmlns:a16="http://schemas.microsoft.com/office/drawing/2014/main" id="{B42DAAC8-953F-E487-AAA9-F7A2C66D7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450" y="4763"/>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a:extLst>
              <a:ext uri="{FF2B5EF4-FFF2-40B4-BE49-F238E27FC236}">
                <a16:creationId xmlns:a16="http://schemas.microsoft.com/office/drawing/2014/main" id="{61C37286-5371-84AA-62F3-AE6A060BB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5025" y="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a:extLst>
              <a:ext uri="{FF2B5EF4-FFF2-40B4-BE49-F238E27FC236}">
                <a16:creationId xmlns:a16="http://schemas.microsoft.com/office/drawing/2014/main" id="{8F0019B0-7F84-CC79-128E-2DC06A0D48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588" y="3146425"/>
            <a:ext cx="30289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a:extLst>
              <a:ext uri="{FF2B5EF4-FFF2-40B4-BE49-F238E27FC236}">
                <a16:creationId xmlns:a16="http://schemas.microsoft.com/office/drawing/2014/main" id="{3247AADC-1CD9-A04C-3BCE-6ABB3AA5BF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3562350"/>
            <a:ext cx="2952751"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0">
            <a:extLst>
              <a:ext uri="{FF2B5EF4-FFF2-40B4-BE49-F238E27FC236}">
                <a16:creationId xmlns:a16="http://schemas.microsoft.com/office/drawing/2014/main" id="{90616699-91C8-8F6B-9583-2A73F7DF88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3950" y="1665288"/>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2">
            <a:extLst>
              <a:ext uri="{FF2B5EF4-FFF2-40B4-BE49-F238E27FC236}">
                <a16:creationId xmlns:a16="http://schemas.microsoft.com/office/drawing/2014/main" id="{15C249CB-E5EC-F33D-299A-499C07FC29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2213" y="3155950"/>
            <a:ext cx="27527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3">
            <a:extLst>
              <a:ext uri="{FF2B5EF4-FFF2-40B4-BE49-F238E27FC236}">
                <a16:creationId xmlns:a16="http://schemas.microsoft.com/office/drawing/2014/main" id="{B9498D1C-BC05-D1F0-5AE5-FE3235994B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7335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2">
            <a:extLst>
              <a:ext uri="{FF2B5EF4-FFF2-40B4-BE49-F238E27FC236}">
                <a16:creationId xmlns:a16="http://schemas.microsoft.com/office/drawing/2014/main" id="{74F498B4-0017-84EA-474D-8117E1AC8A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5063" y="1498600"/>
            <a:ext cx="2619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2">
            <a:extLst>
              <a:ext uri="{FF2B5EF4-FFF2-40B4-BE49-F238E27FC236}">
                <a16:creationId xmlns:a16="http://schemas.microsoft.com/office/drawing/2014/main" id="{55C6941E-BC61-1637-3FE8-75A4EA2B8D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88" y="5114925"/>
            <a:ext cx="2952751"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3">
            <a:extLst>
              <a:ext uri="{FF2B5EF4-FFF2-40B4-BE49-F238E27FC236}">
                <a16:creationId xmlns:a16="http://schemas.microsoft.com/office/drawing/2014/main" id="{228B310D-FFD3-4337-F77C-FFCC6F8C14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10538" y="3155950"/>
            <a:ext cx="2305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4">
            <a:extLst>
              <a:ext uri="{FF2B5EF4-FFF2-40B4-BE49-F238E27FC236}">
                <a16:creationId xmlns:a16="http://schemas.microsoft.com/office/drawing/2014/main" id="{FA729FD1-9314-03A9-B012-1003F9AE95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0700" y="5087938"/>
            <a:ext cx="35909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5">
            <a:extLst>
              <a:ext uri="{FF2B5EF4-FFF2-40B4-BE49-F238E27FC236}">
                <a16:creationId xmlns:a16="http://schemas.microsoft.com/office/drawing/2014/main" id="{07692A81-8FAE-27F9-B122-317E25B2B3B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6538" y="4822825"/>
            <a:ext cx="29527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6">
            <a:extLst>
              <a:ext uri="{FF2B5EF4-FFF2-40B4-BE49-F238E27FC236}">
                <a16:creationId xmlns:a16="http://schemas.microsoft.com/office/drawing/2014/main" id="{2C4AE3A4-A803-89CA-FC07-9D58CEEF4E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5563"/>
            <a:ext cx="2971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7">
            <a:extLst>
              <a:ext uri="{FF2B5EF4-FFF2-40B4-BE49-F238E27FC236}">
                <a16:creationId xmlns:a16="http://schemas.microsoft.com/office/drawing/2014/main" id="{498AABF9-1878-B189-0BBE-3E74CF23A21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58413" y="1684338"/>
            <a:ext cx="2028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062177"/>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0587" y="2875002"/>
            <a:ext cx="74961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APPENDIX</a:t>
            </a:r>
          </a:p>
        </p:txBody>
      </p:sp>
    </p:spTree>
    <p:extLst>
      <p:ext uri="{BB962C8B-B14F-4D97-AF65-F5344CB8AC3E}">
        <p14:creationId xmlns:p14="http://schemas.microsoft.com/office/powerpoint/2010/main" val="1344385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EACA0-E9B0-4610-A7B5-FC1F7AEFC98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87CA2EA7-1435-952E-4C87-81AC80D5B79A}"/>
              </a:ext>
            </a:extLst>
          </p:cNvPr>
          <p:cNvSpPr/>
          <p:nvPr/>
        </p:nvSpPr>
        <p:spPr>
          <a:xfrm>
            <a:off x="161529" y="122965"/>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Swimming Necessary Life Skill</a:t>
            </a:r>
          </a:p>
        </p:txBody>
      </p:sp>
      <p:graphicFrame>
        <p:nvGraphicFramePr>
          <p:cNvPr id="6" name="Table 5">
            <a:extLst>
              <a:ext uri="{FF2B5EF4-FFF2-40B4-BE49-F238E27FC236}">
                <a16:creationId xmlns:a16="http://schemas.microsoft.com/office/drawing/2014/main" id="{CD9C528B-C7F6-750E-7A23-5B05C7B33A31}"/>
              </a:ext>
            </a:extLst>
          </p:cNvPr>
          <p:cNvGraphicFramePr>
            <a:graphicFrameLocks noGrp="1"/>
          </p:cNvGraphicFramePr>
          <p:nvPr/>
        </p:nvGraphicFramePr>
        <p:xfrm>
          <a:off x="317241" y="1427584"/>
          <a:ext cx="11346019" cy="4096139"/>
        </p:xfrm>
        <a:graphic>
          <a:graphicData uri="http://schemas.openxmlformats.org/drawingml/2006/table">
            <a:tbl>
              <a:tblPr>
                <a:tableStyleId>{5C22544A-7EE6-4342-B048-85BDC9FD1C3A}</a:tableStyleId>
              </a:tblPr>
              <a:tblGrid>
                <a:gridCol w="2071299">
                  <a:extLst>
                    <a:ext uri="{9D8B030D-6E8A-4147-A177-3AD203B41FA5}">
                      <a16:colId xmlns:a16="http://schemas.microsoft.com/office/drawing/2014/main" val="2501843857"/>
                    </a:ext>
                  </a:extLst>
                </a:gridCol>
                <a:gridCol w="662480">
                  <a:extLst>
                    <a:ext uri="{9D8B030D-6E8A-4147-A177-3AD203B41FA5}">
                      <a16:colId xmlns:a16="http://schemas.microsoft.com/office/drawing/2014/main" val="2876362218"/>
                    </a:ext>
                  </a:extLst>
                </a:gridCol>
                <a:gridCol w="662480">
                  <a:extLst>
                    <a:ext uri="{9D8B030D-6E8A-4147-A177-3AD203B41FA5}">
                      <a16:colId xmlns:a16="http://schemas.microsoft.com/office/drawing/2014/main" val="86902602"/>
                    </a:ext>
                  </a:extLst>
                </a:gridCol>
                <a:gridCol w="662480">
                  <a:extLst>
                    <a:ext uri="{9D8B030D-6E8A-4147-A177-3AD203B41FA5}">
                      <a16:colId xmlns:a16="http://schemas.microsoft.com/office/drawing/2014/main" val="2509301079"/>
                    </a:ext>
                  </a:extLst>
                </a:gridCol>
                <a:gridCol w="662480">
                  <a:extLst>
                    <a:ext uri="{9D8B030D-6E8A-4147-A177-3AD203B41FA5}">
                      <a16:colId xmlns:a16="http://schemas.microsoft.com/office/drawing/2014/main" val="2020086621"/>
                    </a:ext>
                  </a:extLst>
                </a:gridCol>
                <a:gridCol w="662480">
                  <a:extLst>
                    <a:ext uri="{9D8B030D-6E8A-4147-A177-3AD203B41FA5}">
                      <a16:colId xmlns:a16="http://schemas.microsoft.com/office/drawing/2014/main" val="3737518444"/>
                    </a:ext>
                  </a:extLst>
                </a:gridCol>
                <a:gridCol w="662480">
                  <a:extLst>
                    <a:ext uri="{9D8B030D-6E8A-4147-A177-3AD203B41FA5}">
                      <a16:colId xmlns:a16="http://schemas.microsoft.com/office/drawing/2014/main" val="782728902"/>
                    </a:ext>
                  </a:extLst>
                </a:gridCol>
                <a:gridCol w="662480">
                  <a:extLst>
                    <a:ext uri="{9D8B030D-6E8A-4147-A177-3AD203B41FA5}">
                      <a16:colId xmlns:a16="http://schemas.microsoft.com/office/drawing/2014/main" val="1703419176"/>
                    </a:ext>
                  </a:extLst>
                </a:gridCol>
                <a:gridCol w="662480">
                  <a:extLst>
                    <a:ext uri="{9D8B030D-6E8A-4147-A177-3AD203B41FA5}">
                      <a16:colId xmlns:a16="http://schemas.microsoft.com/office/drawing/2014/main" val="1532237791"/>
                    </a:ext>
                  </a:extLst>
                </a:gridCol>
                <a:gridCol w="662480">
                  <a:extLst>
                    <a:ext uri="{9D8B030D-6E8A-4147-A177-3AD203B41FA5}">
                      <a16:colId xmlns:a16="http://schemas.microsoft.com/office/drawing/2014/main" val="307660124"/>
                    </a:ext>
                  </a:extLst>
                </a:gridCol>
                <a:gridCol w="662480">
                  <a:extLst>
                    <a:ext uri="{9D8B030D-6E8A-4147-A177-3AD203B41FA5}">
                      <a16:colId xmlns:a16="http://schemas.microsoft.com/office/drawing/2014/main" val="3825075993"/>
                    </a:ext>
                  </a:extLst>
                </a:gridCol>
                <a:gridCol w="662480">
                  <a:extLst>
                    <a:ext uri="{9D8B030D-6E8A-4147-A177-3AD203B41FA5}">
                      <a16:colId xmlns:a16="http://schemas.microsoft.com/office/drawing/2014/main" val="2477965949"/>
                    </a:ext>
                  </a:extLst>
                </a:gridCol>
                <a:gridCol w="662480">
                  <a:extLst>
                    <a:ext uri="{9D8B030D-6E8A-4147-A177-3AD203B41FA5}">
                      <a16:colId xmlns:a16="http://schemas.microsoft.com/office/drawing/2014/main" val="3894268769"/>
                    </a:ext>
                  </a:extLst>
                </a:gridCol>
                <a:gridCol w="662480">
                  <a:extLst>
                    <a:ext uri="{9D8B030D-6E8A-4147-A177-3AD203B41FA5}">
                      <a16:colId xmlns:a16="http://schemas.microsoft.com/office/drawing/2014/main" val="4240589951"/>
                    </a:ext>
                  </a:extLst>
                </a:gridCol>
                <a:gridCol w="662480">
                  <a:extLst>
                    <a:ext uri="{9D8B030D-6E8A-4147-A177-3AD203B41FA5}">
                      <a16:colId xmlns:a16="http://schemas.microsoft.com/office/drawing/2014/main" val="3373375219"/>
                    </a:ext>
                  </a:extLst>
                </a:gridCol>
              </a:tblGrid>
              <a:tr h="365709">
                <a:tc gridSpan="15">
                  <a:txBody>
                    <a:bodyPr/>
                    <a:lstStyle/>
                    <a:p>
                      <a:pPr algn="l" fontAlgn="ctr"/>
                      <a:r>
                        <a:rPr lang="en-US" sz="1200" u="none" strike="noStrike">
                          <a:effectLst/>
                        </a:rPr>
                        <a:t>Do you believe that swimming is a necessary life skill?</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299907700"/>
                  </a:ext>
                </a:extLst>
              </a:tr>
              <a:tr h="813852">
                <a:tc rowSpan="2">
                  <a:txBody>
                    <a:bodyPr/>
                    <a:lstStyle/>
                    <a:p>
                      <a:pPr algn="l" fontAlgn="ctr"/>
                      <a:r>
                        <a:rPr lang="en-US" sz="1200" u="none" strike="noStrike">
                          <a:effectLst/>
                        </a:rPr>
                        <a:t>Cell content:</a:t>
                      </a:r>
                      <a:br>
                        <a:rPr lang="en-US" sz="1200" u="none" strike="noStrike">
                          <a:effectLst/>
                        </a:rPr>
                      </a:br>
                      <a:r>
                        <a:rPr lang="en-US" sz="1200" u="none" strike="noStrike">
                          <a:effectLst/>
                        </a:rPr>
                        <a:t> Column%</a:t>
                      </a:r>
                      <a:br>
                        <a:rPr lang="en-US" sz="1200" u="none" strike="noStrike">
                          <a:effectLst/>
                        </a:rPr>
                      </a:br>
                      <a:r>
                        <a:rPr lang="en-US" sz="1200" u="none" strike="noStrike">
                          <a:effectLst/>
                        </a:rPr>
                        <a:t> Chi2 level(W): 5</a:t>
                      </a:r>
                      <a:endParaRPr lang="en-US" sz="1200" b="0"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gridSpan="2">
                  <a:txBody>
                    <a:bodyPr/>
                    <a:lstStyle/>
                    <a:p>
                      <a:pPr algn="ctr" fontAlgn="ctr"/>
                      <a:r>
                        <a:rPr lang="en-IE" sz="1200" u="none" strike="noStrike">
                          <a:effectLst/>
                        </a:rPr>
                        <a:t>What gender are you?</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gridSpan="5">
                  <a:txBody>
                    <a:bodyPr/>
                    <a:lstStyle/>
                    <a:p>
                      <a:pPr algn="ctr" fontAlgn="ctr"/>
                      <a:r>
                        <a:rPr lang="en-IE" sz="1200" u="none" strike="noStrike">
                          <a:effectLst/>
                        </a:rPr>
                        <a:t>Age</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4">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ctr"/>
                      <a:r>
                        <a:rPr lang="en-IE" sz="1200" u="none" strike="noStrike">
                          <a:effectLst/>
                        </a:rPr>
                        <a:t>Socio-Economic Status</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extLst>
                  <a:ext uri="{0D108BD9-81ED-4DB2-BD59-A6C34878D82A}">
                    <a16:rowId xmlns:a16="http://schemas.microsoft.com/office/drawing/2014/main" val="1201035327"/>
                  </a:ext>
                </a:extLst>
              </a:tr>
              <a:tr h="722324">
                <a:tc vMerge="1">
                  <a:txBody>
                    <a:bodyPr/>
                    <a:lstStyle/>
                    <a:p>
                      <a:endParaRPr lang="en-IE"/>
                    </a:p>
                  </a:txBody>
                  <a:tcPr/>
                </a:tc>
                <a:tc>
                  <a:txBody>
                    <a:bodyPr/>
                    <a:lstStyle/>
                    <a:p>
                      <a:pPr algn="ctr" fontAlgn="ctr"/>
                      <a:r>
                        <a:rPr lang="en-IE" sz="1200" u="none" strike="noStrike">
                          <a:effectLst/>
                        </a:rPr>
                        <a:t>Total</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Female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18-24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25-34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35-44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45-54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55+</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Dublin</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Rest of Leinster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Munster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Connacht + Ulster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ABC1</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C2DE</a:t>
                      </a:r>
                      <a:endParaRPr lang="en-IE" sz="1200" b="1"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538880003"/>
                  </a:ext>
                </a:extLst>
              </a:tr>
              <a:tr h="365709">
                <a:tc>
                  <a:txBody>
                    <a:bodyPr/>
                    <a:lstStyle/>
                    <a:p>
                      <a:pPr algn="l" fontAlgn="ctr"/>
                      <a:r>
                        <a:rPr lang="en-IE" sz="1200" u="none" strike="noStrike">
                          <a:effectLst/>
                        </a:rPr>
                        <a: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430</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703115440"/>
                  </a:ext>
                </a:extLst>
              </a:tr>
              <a:tr h="365709">
                <a:tc>
                  <a:txBody>
                    <a:bodyPr/>
                    <a:lstStyle/>
                    <a:p>
                      <a:pPr algn="l" fontAlgn="ctr"/>
                      <a:r>
                        <a:rPr lang="en-IE" sz="1200" u="none" strike="noStrike">
                          <a:effectLst/>
                        </a:rPr>
                        <a:t>Extremely necessary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902385025"/>
                  </a:ext>
                </a:extLst>
              </a:tr>
              <a:tr h="365709">
                <a:tc>
                  <a:txBody>
                    <a:bodyPr/>
                    <a:lstStyle/>
                    <a:p>
                      <a:pPr algn="l" fontAlgn="ctr"/>
                      <a:r>
                        <a:rPr lang="en-IE" sz="1200" u="none" strike="noStrike">
                          <a:effectLst/>
                        </a:rPr>
                        <a:t>Very necessary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005839508"/>
                  </a:ext>
                </a:extLst>
              </a:tr>
              <a:tr h="365709">
                <a:tc>
                  <a:txBody>
                    <a:bodyPr/>
                    <a:lstStyle/>
                    <a:p>
                      <a:pPr algn="l" fontAlgn="ctr"/>
                      <a:r>
                        <a:rPr lang="en-IE" sz="1200" u="none" strike="noStrike">
                          <a:effectLst/>
                        </a:rPr>
                        <a:t>Fairly necessary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921473567"/>
                  </a:ext>
                </a:extLst>
              </a:tr>
              <a:tr h="365709">
                <a:tc>
                  <a:txBody>
                    <a:bodyPr/>
                    <a:lstStyle/>
                    <a:p>
                      <a:pPr algn="l" fontAlgn="ctr"/>
                      <a:r>
                        <a:rPr lang="en-IE" sz="1200" u="none" strike="noStrike">
                          <a:effectLst/>
                        </a:rPr>
                        <a:t>Not very necessary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311961885"/>
                  </a:ext>
                </a:extLst>
              </a:tr>
              <a:tr h="365709">
                <a:tc>
                  <a:txBody>
                    <a:bodyPr/>
                    <a:lstStyle/>
                    <a:p>
                      <a:pPr algn="l" fontAlgn="ctr"/>
                      <a:r>
                        <a:rPr lang="en-IE" sz="1200" u="none" strike="noStrike">
                          <a:effectLst/>
                        </a:rPr>
                        <a:t>Not at all necessary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dirty="0">
                          <a:effectLst/>
                        </a:rPr>
                        <a:t>8 %</a:t>
                      </a:r>
                      <a:endParaRPr lang="en-IE" sz="1200" b="0" i="0" u="none" strike="noStrike" dirty="0">
                        <a:effectLst/>
                        <a:latin typeface="Calibri" panose="020F0502020204030204" pitchFamily="34" charset="0"/>
                      </a:endParaRPr>
                    </a:p>
                  </a:txBody>
                  <a:tcPr marL="4663" marR="4663" marT="4663" marB="0" anchor="ctr"/>
                </a:tc>
                <a:extLst>
                  <a:ext uri="{0D108BD9-81ED-4DB2-BD59-A6C34878D82A}">
                    <a16:rowId xmlns:a16="http://schemas.microsoft.com/office/drawing/2014/main" val="1481132799"/>
                  </a:ext>
                </a:extLst>
              </a:tr>
            </a:tbl>
          </a:graphicData>
        </a:graphic>
      </p:graphicFrame>
    </p:spTree>
    <p:extLst>
      <p:ext uri="{BB962C8B-B14F-4D97-AF65-F5344CB8AC3E}">
        <p14:creationId xmlns:p14="http://schemas.microsoft.com/office/powerpoint/2010/main" val="1549995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EACA0-E9B0-4610-A7B5-FC1F7AEFC98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3ADE1875-69A9-E0E9-978D-0BB5CCF4B0BD}"/>
              </a:ext>
            </a:extLst>
          </p:cNvPr>
          <p:cNvSpPr/>
          <p:nvPr/>
        </p:nvSpPr>
        <p:spPr>
          <a:xfrm>
            <a:off x="170860" y="141756"/>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Water Safety Education Necessary Life Skill</a:t>
            </a:r>
          </a:p>
        </p:txBody>
      </p:sp>
      <p:graphicFrame>
        <p:nvGraphicFramePr>
          <p:cNvPr id="6" name="Table 5">
            <a:extLst>
              <a:ext uri="{FF2B5EF4-FFF2-40B4-BE49-F238E27FC236}">
                <a16:creationId xmlns:a16="http://schemas.microsoft.com/office/drawing/2014/main" id="{69692C11-D8E8-A9A7-A4A6-94D31A359553}"/>
              </a:ext>
            </a:extLst>
          </p:cNvPr>
          <p:cNvGraphicFramePr>
            <a:graphicFrameLocks noGrp="1"/>
          </p:cNvGraphicFramePr>
          <p:nvPr/>
        </p:nvGraphicFramePr>
        <p:xfrm>
          <a:off x="317241" y="1343608"/>
          <a:ext cx="11439325" cy="4366725"/>
        </p:xfrm>
        <a:graphic>
          <a:graphicData uri="http://schemas.openxmlformats.org/drawingml/2006/table">
            <a:tbl>
              <a:tblPr>
                <a:tableStyleId>{5C22544A-7EE6-4342-B048-85BDC9FD1C3A}</a:tableStyleId>
              </a:tblPr>
              <a:tblGrid>
                <a:gridCol w="2088333">
                  <a:extLst>
                    <a:ext uri="{9D8B030D-6E8A-4147-A177-3AD203B41FA5}">
                      <a16:colId xmlns:a16="http://schemas.microsoft.com/office/drawing/2014/main" val="2173821111"/>
                    </a:ext>
                  </a:extLst>
                </a:gridCol>
                <a:gridCol w="667928">
                  <a:extLst>
                    <a:ext uri="{9D8B030D-6E8A-4147-A177-3AD203B41FA5}">
                      <a16:colId xmlns:a16="http://schemas.microsoft.com/office/drawing/2014/main" val="54933977"/>
                    </a:ext>
                  </a:extLst>
                </a:gridCol>
                <a:gridCol w="667928">
                  <a:extLst>
                    <a:ext uri="{9D8B030D-6E8A-4147-A177-3AD203B41FA5}">
                      <a16:colId xmlns:a16="http://schemas.microsoft.com/office/drawing/2014/main" val="2049579134"/>
                    </a:ext>
                  </a:extLst>
                </a:gridCol>
                <a:gridCol w="667928">
                  <a:extLst>
                    <a:ext uri="{9D8B030D-6E8A-4147-A177-3AD203B41FA5}">
                      <a16:colId xmlns:a16="http://schemas.microsoft.com/office/drawing/2014/main" val="3706763112"/>
                    </a:ext>
                  </a:extLst>
                </a:gridCol>
                <a:gridCol w="667928">
                  <a:extLst>
                    <a:ext uri="{9D8B030D-6E8A-4147-A177-3AD203B41FA5}">
                      <a16:colId xmlns:a16="http://schemas.microsoft.com/office/drawing/2014/main" val="1181520749"/>
                    </a:ext>
                  </a:extLst>
                </a:gridCol>
                <a:gridCol w="667928">
                  <a:extLst>
                    <a:ext uri="{9D8B030D-6E8A-4147-A177-3AD203B41FA5}">
                      <a16:colId xmlns:a16="http://schemas.microsoft.com/office/drawing/2014/main" val="231881089"/>
                    </a:ext>
                  </a:extLst>
                </a:gridCol>
                <a:gridCol w="667928">
                  <a:extLst>
                    <a:ext uri="{9D8B030D-6E8A-4147-A177-3AD203B41FA5}">
                      <a16:colId xmlns:a16="http://schemas.microsoft.com/office/drawing/2014/main" val="2084164043"/>
                    </a:ext>
                  </a:extLst>
                </a:gridCol>
                <a:gridCol w="667928">
                  <a:extLst>
                    <a:ext uri="{9D8B030D-6E8A-4147-A177-3AD203B41FA5}">
                      <a16:colId xmlns:a16="http://schemas.microsoft.com/office/drawing/2014/main" val="1385669749"/>
                    </a:ext>
                  </a:extLst>
                </a:gridCol>
                <a:gridCol w="667928">
                  <a:extLst>
                    <a:ext uri="{9D8B030D-6E8A-4147-A177-3AD203B41FA5}">
                      <a16:colId xmlns:a16="http://schemas.microsoft.com/office/drawing/2014/main" val="3948245725"/>
                    </a:ext>
                  </a:extLst>
                </a:gridCol>
                <a:gridCol w="667928">
                  <a:extLst>
                    <a:ext uri="{9D8B030D-6E8A-4147-A177-3AD203B41FA5}">
                      <a16:colId xmlns:a16="http://schemas.microsoft.com/office/drawing/2014/main" val="2965230792"/>
                    </a:ext>
                  </a:extLst>
                </a:gridCol>
                <a:gridCol w="667928">
                  <a:extLst>
                    <a:ext uri="{9D8B030D-6E8A-4147-A177-3AD203B41FA5}">
                      <a16:colId xmlns:a16="http://schemas.microsoft.com/office/drawing/2014/main" val="2992321399"/>
                    </a:ext>
                  </a:extLst>
                </a:gridCol>
                <a:gridCol w="667928">
                  <a:extLst>
                    <a:ext uri="{9D8B030D-6E8A-4147-A177-3AD203B41FA5}">
                      <a16:colId xmlns:a16="http://schemas.microsoft.com/office/drawing/2014/main" val="284224698"/>
                    </a:ext>
                  </a:extLst>
                </a:gridCol>
                <a:gridCol w="667928">
                  <a:extLst>
                    <a:ext uri="{9D8B030D-6E8A-4147-A177-3AD203B41FA5}">
                      <a16:colId xmlns:a16="http://schemas.microsoft.com/office/drawing/2014/main" val="3477604110"/>
                    </a:ext>
                  </a:extLst>
                </a:gridCol>
                <a:gridCol w="667928">
                  <a:extLst>
                    <a:ext uri="{9D8B030D-6E8A-4147-A177-3AD203B41FA5}">
                      <a16:colId xmlns:a16="http://schemas.microsoft.com/office/drawing/2014/main" val="3547122485"/>
                    </a:ext>
                  </a:extLst>
                </a:gridCol>
                <a:gridCol w="667928">
                  <a:extLst>
                    <a:ext uri="{9D8B030D-6E8A-4147-A177-3AD203B41FA5}">
                      <a16:colId xmlns:a16="http://schemas.microsoft.com/office/drawing/2014/main" val="1009294557"/>
                    </a:ext>
                  </a:extLst>
                </a:gridCol>
              </a:tblGrid>
              <a:tr h="389867">
                <a:tc gridSpan="15">
                  <a:txBody>
                    <a:bodyPr/>
                    <a:lstStyle/>
                    <a:p>
                      <a:pPr algn="l" fontAlgn="ctr"/>
                      <a:r>
                        <a:rPr lang="en-US" sz="1200" u="none" strike="noStrike">
                          <a:effectLst/>
                        </a:rPr>
                        <a:t>Do you believe that water safety education is a necessary life skill?</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56668448"/>
                  </a:ext>
                </a:extLst>
              </a:tr>
              <a:tr h="867615">
                <a:tc rowSpan="2">
                  <a:txBody>
                    <a:bodyPr/>
                    <a:lstStyle/>
                    <a:p>
                      <a:pPr algn="l" fontAlgn="ctr"/>
                      <a:r>
                        <a:rPr lang="en-US" sz="1200" u="none" strike="noStrike">
                          <a:effectLst/>
                        </a:rPr>
                        <a:t>Cell content:</a:t>
                      </a:r>
                      <a:br>
                        <a:rPr lang="en-US" sz="1200" u="none" strike="noStrike">
                          <a:effectLst/>
                        </a:rPr>
                      </a:br>
                      <a:r>
                        <a:rPr lang="en-US" sz="1200" u="none" strike="noStrike">
                          <a:effectLst/>
                        </a:rPr>
                        <a:t> Column%</a:t>
                      </a:r>
                      <a:br>
                        <a:rPr lang="en-US" sz="1200" u="none" strike="noStrike">
                          <a:effectLst/>
                        </a:rPr>
                      </a:br>
                      <a:r>
                        <a:rPr lang="en-US" sz="1200" u="none" strike="noStrike">
                          <a:effectLst/>
                        </a:rPr>
                        <a:t> Chi2 level(W): 5</a:t>
                      </a:r>
                      <a:endParaRPr lang="en-US" sz="1200" b="0"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gridSpan="2">
                  <a:txBody>
                    <a:bodyPr/>
                    <a:lstStyle/>
                    <a:p>
                      <a:pPr algn="ctr" fontAlgn="ctr"/>
                      <a:r>
                        <a:rPr lang="en-IE" sz="1200" u="none" strike="noStrike">
                          <a:effectLst/>
                        </a:rPr>
                        <a:t>What gender are you?</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gridSpan="5">
                  <a:txBody>
                    <a:bodyPr/>
                    <a:lstStyle/>
                    <a:p>
                      <a:pPr algn="ctr" fontAlgn="ctr"/>
                      <a:r>
                        <a:rPr lang="en-IE" sz="1200" u="none" strike="noStrike">
                          <a:effectLst/>
                        </a:rPr>
                        <a:t>Age</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4">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ctr"/>
                      <a:r>
                        <a:rPr lang="en-IE" sz="1200" u="none" strike="noStrike">
                          <a:effectLst/>
                        </a:rPr>
                        <a:t>Socio-Economic Status</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extLst>
                  <a:ext uri="{0D108BD9-81ED-4DB2-BD59-A6C34878D82A}">
                    <a16:rowId xmlns:a16="http://schemas.microsoft.com/office/drawing/2014/main" val="2437631649"/>
                  </a:ext>
                </a:extLst>
              </a:tr>
              <a:tr h="770041">
                <a:tc vMerge="1">
                  <a:txBody>
                    <a:bodyPr/>
                    <a:lstStyle/>
                    <a:p>
                      <a:endParaRPr lang="en-IE"/>
                    </a:p>
                  </a:txBody>
                  <a:tcPr/>
                </a:tc>
                <a:tc>
                  <a:txBody>
                    <a:bodyPr/>
                    <a:lstStyle/>
                    <a:p>
                      <a:pPr algn="ctr" fontAlgn="ctr"/>
                      <a:r>
                        <a:rPr lang="en-IE" sz="1200" u="none" strike="noStrike">
                          <a:effectLst/>
                        </a:rPr>
                        <a:t>Total</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Female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18-24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25-34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35-44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45-54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55+</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Dublin</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Rest of Leinster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Munster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Connacht + Ulster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ABC1</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C2DE</a:t>
                      </a:r>
                      <a:endParaRPr lang="en-IE" sz="1200" b="1"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516353999"/>
                  </a:ext>
                </a:extLst>
              </a:tr>
              <a:tr h="389867">
                <a:tc>
                  <a:txBody>
                    <a:bodyPr/>
                    <a:lstStyle/>
                    <a:p>
                      <a:pPr algn="l" fontAlgn="ctr"/>
                      <a:r>
                        <a:rPr lang="en-IE" sz="1200" u="none" strike="noStrike">
                          <a:effectLst/>
                        </a:rPr>
                        <a: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430</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683406731"/>
                  </a:ext>
                </a:extLst>
              </a:tr>
              <a:tr h="389867">
                <a:tc>
                  <a:txBody>
                    <a:bodyPr/>
                    <a:lstStyle/>
                    <a:p>
                      <a:pPr algn="l" fontAlgn="ctr"/>
                      <a:r>
                        <a:rPr lang="en-IE" sz="1200" u="none" strike="noStrike">
                          <a:effectLst/>
                        </a:rPr>
                        <a:t>Extremely necessary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54 %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778410075"/>
                  </a:ext>
                </a:extLst>
              </a:tr>
              <a:tr h="389867">
                <a:tc>
                  <a:txBody>
                    <a:bodyPr/>
                    <a:lstStyle/>
                    <a:p>
                      <a:pPr algn="l" fontAlgn="ctr"/>
                      <a:r>
                        <a:rPr lang="en-IE" sz="1200" u="none" strike="noStrike">
                          <a:effectLst/>
                        </a:rPr>
                        <a:t>Very necessary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4018232062"/>
                  </a:ext>
                </a:extLst>
              </a:tr>
              <a:tr h="389867">
                <a:tc>
                  <a:txBody>
                    <a:bodyPr/>
                    <a:lstStyle/>
                    <a:p>
                      <a:pPr algn="l" fontAlgn="ctr"/>
                      <a:r>
                        <a:rPr lang="en-IE" sz="1200" u="none" strike="noStrike">
                          <a:effectLst/>
                        </a:rPr>
                        <a:t>Fairly necessary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694310387"/>
                  </a:ext>
                </a:extLst>
              </a:tr>
              <a:tr h="389867">
                <a:tc>
                  <a:txBody>
                    <a:bodyPr/>
                    <a:lstStyle/>
                    <a:p>
                      <a:pPr algn="l" fontAlgn="ctr"/>
                      <a:r>
                        <a:rPr lang="en-IE" sz="1200" u="none" strike="noStrike">
                          <a:effectLst/>
                        </a:rPr>
                        <a:t>Not very necessary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462642378"/>
                  </a:ext>
                </a:extLst>
              </a:tr>
              <a:tr h="389867">
                <a:tc>
                  <a:txBody>
                    <a:bodyPr/>
                    <a:lstStyle/>
                    <a:p>
                      <a:pPr algn="l" fontAlgn="ctr"/>
                      <a:r>
                        <a:rPr lang="en-IE" sz="1200" u="none" strike="noStrike">
                          <a:effectLst/>
                        </a:rPr>
                        <a:t>Not at all necessary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dirty="0">
                          <a:effectLst/>
                        </a:rPr>
                        <a:t>7 %</a:t>
                      </a:r>
                      <a:endParaRPr lang="en-IE" sz="1200" b="0" i="0" u="none" strike="noStrike" dirty="0">
                        <a:effectLst/>
                        <a:latin typeface="Calibri" panose="020F0502020204030204" pitchFamily="34" charset="0"/>
                      </a:endParaRPr>
                    </a:p>
                  </a:txBody>
                  <a:tcPr marL="4663" marR="4663" marT="4663" marB="0" anchor="ctr"/>
                </a:tc>
                <a:extLst>
                  <a:ext uri="{0D108BD9-81ED-4DB2-BD59-A6C34878D82A}">
                    <a16:rowId xmlns:a16="http://schemas.microsoft.com/office/drawing/2014/main" val="952694749"/>
                  </a:ext>
                </a:extLst>
              </a:tr>
            </a:tbl>
          </a:graphicData>
        </a:graphic>
      </p:graphicFrame>
    </p:spTree>
    <p:extLst>
      <p:ext uri="{BB962C8B-B14F-4D97-AF65-F5344CB8AC3E}">
        <p14:creationId xmlns:p14="http://schemas.microsoft.com/office/powerpoint/2010/main" val="2347730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EACA0-E9B0-4610-A7B5-FC1F7AEFC98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7944D557-5B70-9731-B743-A2C4F8815A77}"/>
              </a:ext>
            </a:extLst>
          </p:cNvPr>
          <p:cNvSpPr/>
          <p:nvPr/>
        </p:nvSpPr>
        <p:spPr>
          <a:xfrm>
            <a:off x="137067" y="152368"/>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Wearing Life Jacket </a:t>
            </a:r>
          </a:p>
        </p:txBody>
      </p:sp>
      <p:graphicFrame>
        <p:nvGraphicFramePr>
          <p:cNvPr id="5" name="Table 4">
            <a:extLst>
              <a:ext uri="{FF2B5EF4-FFF2-40B4-BE49-F238E27FC236}">
                <a16:creationId xmlns:a16="http://schemas.microsoft.com/office/drawing/2014/main" id="{94D43C3C-0D33-F315-715C-1150820F41CD}"/>
              </a:ext>
            </a:extLst>
          </p:cNvPr>
          <p:cNvGraphicFramePr>
            <a:graphicFrameLocks noGrp="1"/>
          </p:cNvGraphicFramePr>
          <p:nvPr/>
        </p:nvGraphicFramePr>
        <p:xfrm>
          <a:off x="279919" y="1352939"/>
          <a:ext cx="11523311" cy="4329402"/>
        </p:xfrm>
        <a:graphic>
          <a:graphicData uri="http://schemas.openxmlformats.org/drawingml/2006/table">
            <a:tbl>
              <a:tblPr>
                <a:tableStyleId>{5C22544A-7EE6-4342-B048-85BDC9FD1C3A}</a:tableStyleId>
              </a:tblPr>
              <a:tblGrid>
                <a:gridCol w="2103663">
                  <a:extLst>
                    <a:ext uri="{9D8B030D-6E8A-4147-A177-3AD203B41FA5}">
                      <a16:colId xmlns:a16="http://schemas.microsoft.com/office/drawing/2014/main" val="1154716269"/>
                    </a:ext>
                  </a:extLst>
                </a:gridCol>
                <a:gridCol w="672832">
                  <a:extLst>
                    <a:ext uri="{9D8B030D-6E8A-4147-A177-3AD203B41FA5}">
                      <a16:colId xmlns:a16="http://schemas.microsoft.com/office/drawing/2014/main" val="452049918"/>
                    </a:ext>
                  </a:extLst>
                </a:gridCol>
                <a:gridCol w="672832">
                  <a:extLst>
                    <a:ext uri="{9D8B030D-6E8A-4147-A177-3AD203B41FA5}">
                      <a16:colId xmlns:a16="http://schemas.microsoft.com/office/drawing/2014/main" val="2686899986"/>
                    </a:ext>
                  </a:extLst>
                </a:gridCol>
                <a:gridCol w="672832">
                  <a:extLst>
                    <a:ext uri="{9D8B030D-6E8A-4147-A177-3AD203B41FA5}">
                      <a16:colId xmlns:a16="http://schemas.microsoft.com/office/drawing/2014/main" val="1526193117"/>
                    </a:ext>
                  </a:extLst>
                </a:gridCol>
                <a:gridCol w="672832">
                  <a:extLst>
                    <a:ext uri="{9D8B030D-6E8A-4147-A177-3AD203B41FA5}">
                      <a16:colId xmlns:a16="http://schemas.microsoft.com/office/drawing/2014/main" val="3135618252"/>
                    </a:ext>
                  </a:extLst>
                </a:gridCol>
                <a:gridCol w="672832">
                  <a:extLst>
                    <a:ext uri="{9D8B030D-6E8A-4147-A177-3AD203B41FA5}">
                      <a16:colId xmlns:a16="http://schemas.microsoft.com/office/drawing/2014/main" val="835794800"/>
                    </a:ext>
                  </a:extLst>
                </a:gridCol>
                <a:gridCol w="672832">
                  <a:extLst>
                    <a:ext uri="{9D8B030D-6E8A-4147-A177-3AD203B41FA5}">
                      <a16:colId xmlns:a16="http://schemas.microsoft.com/office/drawing/2014/main" val="4242263980"/>
                    </a:ext>
                  </a:extLst>
                </a:gridCol>
                <a:gridCol w="672832">
                  <a:extLst>
                    <a:ext uri="{9D8B030D-6E8A-4147-A177-3AD203B41FA5}">
                      <a16:colId xmlns:a16="http://schemas.microsoft.com/office/drawing/2014/main" val="2714252198"/>
                    </a:ext>
                  </a:extLst>
                </a:gridCol>
                <a:gridCol w="672832">
                  <a:extLst>
                    <a:ext uri="{9D8B030D-6E8A-4147-A177-3AD203B41FA5}">
                      <a16:colId xmlns:a16="http://schemas.microsoft.com/office/drawing/2014/main" val="1443571105"/>
                    </a:ext>
                  </a:extLst>
                </a:gridCol>
                <a:gridCol w="672832">
                  <a:extLst>
                    <a:ext uri="{9D8B030D-6E8A-4147-A177-3AD203B41FA5}">
                      <a16:colId xmlns:a16="http://schemas.microsoft.com/office/drawing/2014/main" val="2145483201"/>
                    </a:ext>
                  </a:extLst>
                </a:gridCol>
                <a:gridCol w="672832">
                  <a:extLst>
                    <a:ext uri="{9D8B030D-6E8A-4147-A177-3AD203B41FA5}">
                      <a16:colId xmlns:a16="http://schemas.microsoft.com/office/drawing/2014/main" val="2927350059"/>
                    </a:ext>
                  </a:extLst>
                </a:gridCol>
                <a:gridCol w="672832">
                  <a:extLst>
                    <a:ext uri="{9D8B030D-6E8A-4147-A177-3AD203B41FA5}">
                      <a16:colId xmlns:a16="http://schemas.microsoft.com/office/drawing/2014/main" val="2581813829"/>
                    </a:ext>
                  </a:extLst>
                </a:gridCol>
                <a:gridCol w="672832">
                  <a:extLst>
                    <a:ext uri="{9D8B030D-6E8A-4147-A177-3AD203B41FA5}">
                      <a16:colId xmlns:a16="http://schemas.microsoft.com/office/drawing/2014/main" val="2196068277"/>
                    </a:ext>
                  </a:extLst>
                </a:gridCol>
                <a:gridCol w="672832">
                  <a:extLst>
                    <a:ext uri="{9D8B030D-6E8A-4147-A177-3AD203B41FA5}">
                      <a16:colId xmlns:a16="http://schemas.microsoft.com/office/drawing/2014/main" val="2558604920"/>
                    </a:ext>
                  </a:extLst>
                </a:gridCol>
                <a:gridCol w="672832">
                  <a:extLst>
                    <a:ext uri="{9D8B030D-6E8A-4147-A177-3AD203B41FA5}">
                      <a16:colId xmlns:a16="http://schemas.microsoft.com/office/drawing/2014/main" val="3721105482"/>
                    </a:ext>
                  </a:extLst>
                </a:gridCol>
              </a:tblGrid>
              <a:tr h="527941">
                <a:tc gridSpan="15">
                  <a:txBody>
                    <a:bodyPr/>
                    <a:lstStyle/>
                    <a:p>
                      <a:pPr algn="l" fontAlgn="ctr"/>
                      <a:r>
                        <a:rPr lang="en-US" sz="1200" u="none" strike="noStrike">
                          <a:effectLst/>
                        </a:rPr>
                        <a:t>Do you wear a lifejacket when pursuing water-based activities such as boating, canoeing or angling?</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833950100"/>
                  </a:ext>
                </a:extLst>
              </a:tr>
              <a:tr h="1174884">
                <a:tc rowSpan="2">
                  <a:txBody>
                    <a:bodyPr/>
                    <a:lstStyle/>
                    <a:p>
                      <a:pPr algn="l" fontAlgn="ctr"/>
                      <a:r>
                        <a:rPr lang="en-US" sz="1200" u="none" strike="noStrike">
                          <a:effectLst/>
                        </a:rPr>
                        <a:t>Cell content:</a:t>
                      </a:r>
                      <a:br>
                        <a:rPr lang="en-US" sz="1200" u="none" strike="noStrike">
                          <a:effectLst/>
                        </a:rPr>
                      </a:br>
                      <a:r>
                        <a:rPr lang="en-US" sz="1200" u="none" strike="noStrike">
                          <a:effectLst/>
                        </a:rPr>
                        <a:t> Column%</a:t>
                      </a:r>
                      <a:br>
                        <a:rPr lang="en-US" sz="1200" u="none" strike="noStrike">
                          <a:effectLst/>
                        </a:rPr>
                      </a:br>
                      <a:r>
                        <a:rPr lang="en-US" sz="1200" u="none" strike="noStrike">
                          <a:effectLst/>
                        </a:rPr>
                        <a:t> Chi2 level(W): 5</a:t>
                      </a:r>
                      <a:endParaRPr lang="en-US" sz="1200" b="0"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gridSpan="2">
                  <a:txBody>
                    <a:bodyPr/>
                    <a:lstStyle/>
                    <a:p>
                      <a:pPr algn="ctr" fontAlgn="ctr"/>
                      <a:r>
                        <a:rPr lang="en-IE" sz="1200" u="none" strike="noStrike">
                          <a:effectLst/>
                        </a:rPr>
                        <a:t>What gender are you?</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gridSpan="5">
                  <a:txBody>
                    <a:bodyPr/>
                    <a:lstStyle/>
                    <a:p>
                      <a:pPr algn="ctr" fontAlgn="ctr"/>
                      <a:r>
                        <a:rPr lang="en-IE" sz="1200" u="none" strike="noStrike">
                          <a:effectLst/>
                        </a:rPr>
                        <a:t>Age</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4">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ctr"/>
                      <a:r>
                        <a:rPr lang="en-IE" sz="1200" u="none" strike="noStrike">
                          <a:effectLst/>
                        </a:rPr>
                        <a:t>Socio-Economic Status</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extLst>
                  <a:ext uri="{0D108BD9-81ED-4DB2-BD59-A6C34878D82A}">
                    <a16:rowId xmlns:a16="http://schemas.microsoft.com/office/drawing/2014/main" val="3149365387"/>
                  </a:ext>
                </a:extLst>
              </a:tr>
              <a:tr h="1042754">
                <a:tc vMerge="1">
                  <a:txBody>
                    <a:bodyPr/>
                    <a:lstStyle/>
                    <a:p>
                      <a:endParaRPr lang="en-IE"/>
                    </a:p>
                  </a:txBody>
                  <a:tcPr/>
                </a:tc>
                <a:tc>
                  <a:txBody>
                    <a:bodyPr/>
                    <a:lstStyle/>
                    <a:p>
                      <a:pPr algn="ctr" fontAlgn="ctr"/>
                      <a:r>
                        <a:rPr lang="en-IE" sz="1200" u="none" strike="noStrike">
                          <a:effectLst/>
                        </a:rPr>
                        <a:t>Total</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Female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18-24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25-34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35-44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45-54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55+</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Dublin</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Rest of Leinster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Munster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Connacht + Ulster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ABC1</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C2DE</a:t>
                      </a:r>
                      <a:endParaRPr lang="en-IE" sz="1200" b="1"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519013193"/>
                  </a:ext>
                </a:extLst>
              </a:tr>
              <a:tr h="527941">
                <a:tc>
                  <a:txBody>
                    <a:bodyPr/>
                    <a:lstStyle/>
                    <a:p>
                      <a:pPr algn="l" fontAlgn="ctr"/>
                      <a:r>
                        <a:rPr lang="en-IE" sz="1200" u="none" strike="noStrike">
                          <a:effectLst/>
                        </a:rPr>
                        <a: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605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307</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132</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183</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108</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323</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240</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140262854"/>
                  </a:ext>
                </a:extLst>
              </a:tr>
              <a:tr h="527941">
                <a:tc>
                  <a:txBody>
                    <a:bodyPr/>
                    <a:lstStyle/>
                    <a:p>
                      <a:pPr algn="l" fontAlgn="ctr"/>
                      <a:r>
                        <a:rPr lang="en-IE" sz="1200" u="none" strike="noStrike">
                          <a:effectLst/>
                        </a:rPr>
                        <a:t>Yes</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82 %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722475138"/>
                  </a:ext>
                </a:extLst>
              </a:tr>
              <a:tr h="527941">
                <a:tc>
                  <a:txBody>
                    <a:bodyPr/>
                    <a:lstStyle/>
                    <a:p>
                      <a:pPr algn="l" fontAlgn="ctr"/>
                      <a:r>
                        <a:rPr lang="en-IE" sz="1200" u="none" strike="noStrike">
                          <a:effectLst/>
                        </a:rPr>
                        <a:t>No</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dirty="0">
                          <a:effectLst/>
                        </a:rPr>
                        <a:t>18 %</a:t>
                      </a:r>
                      <a:endParaRPr lang="en-IE" sz="1200" b="0" i="0" u="none" strike="noStrike" dirty="0">
                        <a:effectLst/>
                        <a:latin typeface="Calibri" panose="020F0502020204030204" pitchFamily="34" charset="0"/>
                      </a:endParaRPr>
                    </a:p>
                  </a:txBody>
                  <a:tcPr marL="4663" marR="4663" marT="4663" marB="0" anchor="ctr"/>
                </a:tc>
                <a:extLst>
                  <a:ext uri="{0D108BD9-81ED-4DB2-BD59-A6C34878D82A}">
                    <a16:rowId xmlns:a16="http://schemas.microsoft.com/office/drawing/2014/main" val="1992539698"/>
                  </a:ext>
                </a:extLst>
              </a:tr>
            </a:tbl>
          </a:graphicData>
        </a:graphic>
      </p:graphicFrame>
    </p:spTree>
    <p:extLst>
      <p:ext uri="{BB962C8B-B14F-4D97-AF65-F5344CB8AC3E}">
        <p14:creationId xmlns:p14="http://schemas.microsoft.com/office/powerpoint/2010/main" val="2963170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EACA0-E9B0-4610-A7B5-FC1F7AEFC98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66BFCBD2-7380-C0A1-5B0C-F2CA93C32B72}"/>
              </a:ext>
            </a:extLst>
          </p:cNvPr>
          <p:cNvSpPr/>
          <p:nvPr/>
        </p:nvSpPr>
        <p:spPr>
          <a:xfrm>
            <a:off x="207597" y="75188"/>
            <a:ext cx="3244730"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Difficulty in Water</a:t>
            </a:r>
          </a:p>
        </p:txBody>
      </p:sp>
      <p:graphicFrame>
        <p:nvGraphicFramePr>
          <p:cNvPr id="5" name="Table 4">
            <a:extLst>
              <a:ext uri="{FF2B5EF4-FFF2-40B4-BE49-F238E27FC236}">
                <a16:creationId xmlns:a16="http://schemas.microsoft.com/office/drawing/2014/main" id="{A1B1F902-CEAE-F880-0B47-DC7B2E9AB7E1}"/>
              </a:ext>
            </a:extLst>
          </p:cNvPr>
          <p:cNvGraphicFramePr>
            <a:graphicFrameLocks noGrp="1"/>
          </p:cNvGraphicFramePr>
          <p:nvPr/>
        </p:nvGraphicFramePr>
        <p:xfrm>
          <a:off x="207597" y="1371601"/>
          <a:ext cx="11604955" cy="4441372"/>
        </p:xfrm>
        <a:graphic>
          <a:graphicData uri="http://schemas.openxmlformats.org/drawingml/2006/table">
            <a:tbl>
              <a:tblPr>
                <a:tableStyleId>{5C22544A-7EE6-4342-B048-85BDC9FD1C3A}</a:tableStyleId>
              </a:tblPr>
              <a:tblGrid>
                <a:gridCol w="2118569">
                  <a:extLst>
                    <a:ext uri="{9D8B030D-6E8A-4147-A177-3AD203B41FA5}">
                      <a16:colId xmlns:a16="http://schemas.microsoft.com/office/drawing/2014/main" val="1020066135"/>
                    </a:ext>
                  </a:extLst>
                </a:gridCol>
                <a:gridCol w="677599">
                  <a:extLst>
                    <a:ext uri="{9D8B030D-6E8A-4147-A177-3AD203B41FA5}">
                      <a16:colId xmlns:a16="http://schemas.microsoft.com/office/drawing/2014/main" val="1371507980"/>
                    </a:ext>
                  </a:extLst>
                </a:gridCol>
                <a:gridCol w="677599">
                  <a:extLst>
                    <a:ext uri="{9D8B030D-6E8A-4147-A177-3AD203B41FA5}">
                      <a16:colId xmlns:a16="http://schemas.microsoft.com/office/drawing/2014/main" val="127535200"/>
                    </a:ext>
                  </a:extLst>
                </a:gridCol>
                <a:gridCol w="677599">
                  <a:extLst>
                    <a:ext uri="{9D8B030D-6E8A-4147-A177-3AD203B41FA5}">
                      <a16:colId xmlns:a16="http://schemas.microsoft.com/office/drawing/2014/main" val="3153321506"/>
                    </a:ext>
                  </a:extLst>
                </a:gridCol>
                <a:gridCol w="677599">
                  <a:extLst>
                    <a:ext uri="{9D8B030D-6E8A-4147-A177-3AD203B41FA5}">
                      <a16:colId xmlns:a16="http://schemas.microsoft.com/office/drawing/2014/main" val="2694471096"/>
                    </a:ext>
                  </a:extLst>
                </a:gridCol>
                <a:gridCol w="677599">
                  <a:extLst>
                    <a:ext uri="{9D8B030D-6E8A-4147-A177-3AD203B41FA5}">
                      <a16:colId xmlns:a16="http://schemas.microsoft.com/office/drawing/2014/main" val="45769617"/>
                    </a:ext>
                  </a:extLst>
                </a:gridCol>
                <a:gridCol w="677599">
                  <a:extLst>
                    <a:ext uri="{9D8B030D-6E8A-4147-A177-3AD203B41FA5}">
                      <a16:colId xmlns:a16="http://schemas.microsoft.com/office/drawing/2014/main" val="2013162835"/>
                    </a:ext>
                  </a:extLst>
                </a:gridCol>
                <a:gridCol w="677599">
                  <a:extLst>
                    <a:ext uri="{9D8B030D-6E8A-4147-A177-3AD203B41FA5}">
                      <a16:colId xmlns:a16="http://schemas.microsoft.com/office/drawing/2014/main" val="4109029072"/>
                    </a:ext>
                  </a:extLst>
                </a:gridCol>
                <a:gridCol w="677599">
                  <a:extLst>
                    <a:ext uri="{9D8B030D-6E8A-4147-A177-3AD203B41FA5}">
                      <a16:colId xmlns:a16="http://schemas.microsoft.com/office/drawing/2014/main" val="833725935"/>
                    </a:ext>
                  </a:extLst>
                </a:gridCol>
                <a:gridCol w="677599">
                  <a:extLst>
                    <a:ext uri="{9D8B030D-6E8A-4147-A177-3AD203B41FA5}">
                      <a16:colId xmlns:a16="http://schemas.microsoft.com/office/drawing/2014/main" val="3741039211"/>
                    </a:ext>
                  </a:extLst>
                </a:gridCol>
                <a:gridCol w="677599">
                  <a:extLst>
                    <a:ext uri="{9D8B030D-6E8A-4147-A177-3AD203B41FA5}">
                      <a16:colId xmlns:a16="http://schemas.microsoft.com/office/drawing/2014/main" val="47428828"/>
                    </a:ext>
                  </a:extLst>
                </a:gridCol>
                <a:gridCol w="677599">
                  <a:extLst>
                    <a:ext uri="{9D8B030D-6E8A-4147-A177-3AD203B41FA5}">
                      <a16:colId xmlns:a16="http://schemas.microsoft.com/office/drawing/2014/main" val="1164210574"/>
                    </a:ext>
                  </a:extLst>
                </a:gridCol>
                <a:gridCol w="677599">
                  <a:extLst>
                    <a:ext uri="{9D8B030D-6E8A-4147-A177-3AD203B41FA5}">
                      <a16:colId xmlns:a16="http://schemas.microsoft.com/office/drawing/2014/main" val="3228444501"/>
                    </a:ext>
                  </a:extLst>
                </a:gridCol>
                <a:gridCol w="677599">
                  <a:extLst>
                    <a:ext uri="{9D8B030D-6E8A-4147-A177-3AD203B41FA5}">
                      <a16:colId xmlns:a16="http://schemas.microsoft.com/office/drawing/2014/main" val="1305617379"/>
                    </a:ext>
                  </a:extLst>
                </a:gridCol>
                <a:gridCol w="677599">
                  <a:extLst>
                    <a:ext uri="{9D8B030D-6E8A-4147-A177-3AD203B41FA5}">
                      <a16:colId xmlns:a16="http://schemas.microsoft.com/office/drawing/2014/main" val="3241807339"/>
                    </a:ext>
                  </a:extLst>
                </a:gridCol>
              </a:tblGrid>
              <a:tr h="292664">
                <a:tc gridSpan="15">
                  <a:txBody>
                    <a:bodyPr/>
                    <a:lstStyle/>
                    <a:p>
                      <a:pPr algn="l" fontAlgn="ctr"/>
                      <a:r>
                        <a:rPr lang="en-US" sz="1200" u="none" strike="noStrike">
                          <a:effectLst/>
                        </a:rPr>
                        <a:t>Have you ever found yourself in difficulty in water? (Please select all that apply).</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192989316"/>
                  </a:ext>
                </a:extLst>
              </a:tr>
              <a:tr h="651296">
                <a:tc rowSpan="2">
                  <a:txBody>
                    <a:bodyPr/>
                    <a:lstStyle/>
                    <a:p>
                      <a:pPr algn="l" fontAlgn="ctr"/>
                      <a:r>
                        <a:rPr lang="en-US" sz="1200" u="none" strike="noStrike">
                          <a:effectLst/>
                        </a:rPr>
                        <a:t>Cell content:</a:t>
                      </a:r>
                      <a:br>
                        <a:rPr lang="en-US" sz="1200" u="none" strike="noStrike">
                          <a:effectLst/>
                        </a:rPr>
                      </a:br>
                      <a:r>
                        <a:rPr lang="en-US" sz="1200" u="none" strike="noStrike">
                          <a:effectLst/>
                        </a:rPr>
                        <a:t> Column%</a:t>
                      </a:r>
                      <a:br>
                        <a:rPr lang="en-US" sz="1200" u="none" strike="noStrike">
                          <a:effectLst/>
                        </a:rPr>
                      </a:br>
                      <a:r>
                        <a:rPr lang="en-US" sz="1200" u="none" strike="noStrike">
                          <a:effectLst/>
                        </a:rPr>
                        <a:t> Chi2 level(W): 5</a:t>
                      </a:r>
                      <a:endParaRPr lang="en-US" sz="1200" b="0"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gridSpan="2">
                  <a:txBody>
                    <a:bodyPr/>
                    <a:lstStyle/>
                    <a:p>
                      <a:pPr algn="ctr" fontAlgn="ctr"/>
                      <a:r>
                        <a:rPr lang="en-IE" sz="1200" u="none" strike="noStrike">
                          <a:effectLst/>
                        </a:rPr>
                        <a:t>What gender are you?</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gridSpan="5">
                  <a:txBody>
                    <a:bodyPr/>
                    <a:lstStyle/>
                    <a:p>
                      <a:pPr algn="ctr" fontAlgn="ctr"/>
                      <a:r>
                        <a:rPr lang="en-IE" sz="1200" u="none" strike="noStrike">
                          <a:effectLst/>
                        </a:rPr>
                        <a:t>Age</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4">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ctr"/>
                      <a:r>
                        <a:rPr lang="en-IE" sz="1200" u="none" strike="noStrike">
                          <a:effectLst/>
                        </a:rPr>
                        <a:t>Socio-Economic Status</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extLst>
                  <a:ext uri="{0D108BD9-81ED-4DB2-BD59-A6C34878D82A}">
                    <a16:rowId xmlns:a16="http://schemas.microsoft.com/office/drawing/2014/main" val="2128940709"/>
                  </a:ext>
                </a:extLst>
              </a:tr>
              <a:tr h="578050">
                <a:tc vMerge="1">
                  <a:txBody>
                    <a:bodyPr/>
                    <a:lstStyle/>
                    <a:p>
                      <a:endParaRPr lang="en-IE"/>
                    </a:p>
                  </a:txBody>
                  <a:tcPr/>
                </a:tc>
                <a:tc>
                  <a:txBody>
                    <a:bodyPr/>
                    <a:lstStyle/>
                    <a:p>
                      <a:pPr algn="ctr" fontAlgn="ctr"/>
                      <a:r>
                        <a:rPr lang="en-IE" sz="1200" u="none" strike="noStrike">
                          <a:effectLst/>
                        </a:rPr>
                        <a:t>Total</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Female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18-24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25-34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35-44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45-54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55+</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Dublin</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Rest of Leinster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Munster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Connacht + Ulster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ABC1</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C2DE</a:t>
                      </a:r>
                      <a:endParaRPr lang="en-IE" sz="1200" b="1"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166114133"/>
                  </a:ext>
                </a:extLst>
              </a:tr>
              <a:tr h="292664">
                <a:tc>
                  <a:txBody>
                    <a:bodyPr/>
                    <a:lstStyle/>
                    <a:p>
                      <a:pPr algn="l" fontAlgn="ctr"/>
                      <a:r>
                        <a:rPr lang="en-IE" sz="1200" u="none" strike="noStrike">
                          <a:effectLst/>
                        </a:rPr>
                        <a: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430</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569056303"/>
                  </a:ext>
                </a:extLst>
              </a:tr>
              <a:tr h="292664">
                <a:tc>
                  <a:txBody>
                    <a:bodyPr/>
                    <a:lstStyle/>
                    <a:p>
                      <a:pPr algn="l" fontAlgn="ctr"/>
                      <a:r>
                        <a:rPr lang="en-IE" sz="1200" u="none" strike="noStrike">
                          <a:effectLst/>
                        </a:rPr>
                        <a:t>A swimming pool</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15027234"/>
                  </a:ext>
                </a:extLst>
              </a:tr>
              <a:tr h="292664">
                <a:tc>
                  <a:txBody>
                    <a:bodyPr/>
                    <a:lstStyle/>
                    <a:p>
                      <a:pPr algn="l" fontAlgn="ctr"/>
                      <a:r>
                        <a:rPr lang="en-IE" sz="1200" u="none" strike="noStrike">
                          <a:effectLst/>
                        </a:rPr>
                        <a:t>The sea</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814876258"/>
                  </a:ext>
                </a:extLst>
              </a:tr>
              <a:tr h="292664">
                <a:tc>
                  <a:txBody>
                    <a:bodyPr/>
                    <a:lstStyle/>
                    <a:p>
                      <a:pPr algn="l" fontAlgn="ctr"/>
                      <a:r>
                        <a:rPr lang="en-IE" sz="1200" u="none" strike="noStrike">
                          <a:effectLst/>
                        </a:rPr>
                        <a:t>A lake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210017141"/>
                  </a:ext>
                </a:extLst>
              </a:tr>
              <a:tr h="292664">
                <a:tc>
                  <a:txBody>
                    <a:bodyPr/>
                    <a:lstStyle/>
                    <a:p>
                      <a:pPr algn="l" fontAlgn="ctr"/>
                      <a:r>
                        <a:rPr lang="en-IE" sz="1200" u="none" strike="noStrike">
                          <a:effectLst/>
                        </a:rPr>
                        <a:t>A river</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667930750"/>
                  </a:ext>
                </a:extLst>
              </a:tr>
              <a:tr h="292664">
                <a:tc>
                  <a:txBody>
                    <a:bodyPr/>
                    <a:lstStyle/>
                    <a:p>
                      <a:pPr algn="l" fontAlgn="ctr"/>
                      <a:r>
                        <a:rPr lang="en-IE" sz="1200" u="none" strike="noStrike">
                          <a:effectLst/>
                        </a:rPr>
                        <a:t>Canal</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459017371"/>
                  </a:ext>
                </a:extLst>
              </a:tr>
              <a:tr h="292664">
                <a:tc>
                  <a:txBody>
                    <a:bodyPr/>
                    <a:lstStyle/>
                    <a:p>
                      <a:pPr algn="l" fontAlgn="ctr"/>
                      <a:r>
                        <a:rPr lang="en-IE" sz="1200" u="none" strike="noStrike">
                          <a:effectLst/>
                        </a:rPr>
                        <a:t>Quarry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511981856"/>
                  </a:ext>
                </a:extLst>
              </a:tr>
              <a:tr h="292664">
                <a:tc>
                  <a:txBody>
                    <a:bodyPr/>
                    <a:lstStyle/>
                    <a:p>
                      <a:pPr algn="l" fontAlgn="ctr"/>
                      <a:r>
                        <a:rPr lang="en-US" sz="1200" u="none" strike="noStrike">
                          <a:effectLst/>
                        </a:rPr>
                        <a:t>Other (e.g. home, farm etc.)</a:t>
                      </a:r>
                      <a:endParaRPr lang="en-US"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120423656"/>
                  </a:ext>
                </a:extLst>
              </a:tr>
              <a:tr h="578050">
                <a:tc>
                  <a:txBody>
                    <a:bodyPr/>
                    <a:lstStyle/>
                    <a:p>
                      <a:pPr algn="l" fontAlgn="ctr"/>
                      <a:r>
                        <a:rPr lang="en-US" sz="1200" u="none" strike="noStrike">
                          <a:effectLst/>
                        </a:rPr>
                        <a:t>I’ve never had any difficulty in water</a:t>
                      </a:r>
                      <a:endParaRPr lang="en-US"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dirty="0">
                          <a:effectLst/>
                        </a:rPr>
                        <a:t>72 %</a:t>
                      </a:r>
                      <a:endParaRPr lang="en-IE" sz="1200" b="0" i="0" u="none" strike="noStrike" dirty="0">
                        <a:effectLst/>
                        <a:latin typeface="Calibri" panose="020F0502020204030204" pitchFamily="34" charset="0"/>
                      </a:endParaRPr>
                    </a:p>
                  </a:txBody>
                  <a:tcPr marL="4663" marR="4663" marT="4663" marB="0" anchor="ctr"/>
                </a:tc>
                <a:extLst>
                  <a:ext uri="{0D108BD9-81ED-4DB2-BD59-A6C34878D82A}">
                    <a16:rowId xmlns:a16="http://schemas.microsoft.com/office/drawing/2014/main" val="2734762459"/>
                  </a:ext>
                </a:extLst>
              </a:tr>
            </a:tbl>
          </a:graphicData>
        </a:graphic>
      </p:graphicFrame>
    </p:spTree>
    <p:extLst>
      <p:ext uri="{BB962C8B-B14F-4D97-AF65-F5344CB8AC3E}">
        <p14:creationId xmlns:p14="http://schemas.microsoft.com/office/powerpoint/2010/main" val="2466018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EACA0-E9B0-4610-A7B5-FC1F7AEFC98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6A0D017F-1E51-D382-379E-04DECCC6CC60}"/>
              </a:ext>
            </a:extLst>
          </p:cNvPr>
          <p:cNvSpPr/>
          <p:nvPr/>
        </p:nvSpPr>
        <p:spPr>
          <a:xfrm>
            <a:off x="169643" y="121736"/>
            <a:ext cx="5204789"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Level of Water Safety Knowledge</a:t>
            </a:r>
          </a:p>
        </p:txBody>
      </p:sp>
      <p:graphicFrame>
        <p:nvGraphicFramePr>
          <p:cNvPr id="6" name="Table 5">
            <a:extLst>
              <a:ext uri="{FF2B5EF4-FFF2-40B4-BE49-F238E27FC236}">
                <a16:creationId xmlns:a16="http://schemas.microsoft.com/office/drawing/2014/main" id="{B7E5026E-EC41-58A6-8E8A-B51B68691255}"/>
              </a:ext>
            </a:extLst>
          </p:cNvPr>
          <p:cNvGraphicFramePr>
            <a:graphicFrameLocks noGrp="1"/>
          </p:cNvGraphicFramePr>
          <p:nvPr/>
        </p:nvGraphicFramePr>
        <p:xfrm>
          <a:off x="169643" y="1081379"/>
          <a:ext cx="11661575" cy="4951340"/>
        </p:xfrm>
        <a:graphic>
          <a:graphicData uri="http://schemas.openxmlformats.org/drawingml/2006/table">
            <a:tbl>
              <a:tblPr>
                <a:tableStyleId>{5C22544A-7EE6-4342-B048-85BDC9FD1C3A}</a:tableStyleId>
              </a:tblPr>
              <a:tblGrid>
                <a:gridCol w="2128905">
                  <a:extLst>
                    <a:ext uri="{9D8B030D-6E8A-4147-A177-3AD203B41FA5}">
                      <a16:colId xmlns:a16="http://schemas.microsoft.com/office/drawing/2014/main" val="1918665638"/>
                    </a:ext>
                  </a:extLst>
                </a:gridCol>
                <a:gridCol w="680905">
                  <a:extLst>
                    <a:ext uri="{9D8B030D-6E8A-4147-A177-3AD203B41FA5}">
                      <a16:colId xmlns:a16="http://schemas.microsoft.com/office/drawing/2014/main" val="761228339"/>
                    </a:ext>
                  </a:extLst>
                </a:gridCol>
                <a:gridCol w="680905">
                  <a:extLst>
                    <a:ext uri="{9D8B030D-6E8A-4147-A177-3AD203B41FA5}">
                      <a16:colId xmlns:a16="http://schemas.microsoft.com/office/drawing/2014/main" val="1891381155"/>
                    </a:ext>
                  </a:extLst>
                </a:gridCol>
                <a:gridCol w="680905">
                  <a:extLst>
                    <a:ext uri="{9D8B030D-6E8A-4147-A177-3AD203B41FA5}">
                      <a16:colId xmlns:a16="http://schemas.microsoft.com/office/drawing/2014/main" val="1348650372"/>
                    </a:ext>
                  </a:extLst>
                </a:gridCol>
                <a:gridCol w="680905">
                  <a:extLst>
                    <a:ext uri="{9D8B030D-6E8A-4147-A177-3AD203B41FA5}">
                      <a16:colId xmlns:a16="http://schemas.microsoft.com/office/drawing/2014/main" val="798860692"/>
                    </a:ext>
                  </a:extLst>
                </a:gridCol>
                <a:gridCol w="680905">
                  <a:extLst>
                    <a:ext uri="{9D8B030D-6E8A-4147-A177-3AD203B41FA5}">
                      <a16:colId xmlns:a16="http://schemas.microsoft.com/office/drawing/2014/main" val="306328039"/>
                    </a:ext>
                  </a:extLst>
                </a:gridCol>
                <a:gridCol w="680905">
                  <a:extLst>
                    <a:ext uri="{9D8B030D-6E8A-4147-A177-3AD203B41FA5}">
                      <a16:colId xmlns:a16="http://schemas.microsoft.com/office/drawing/2014/main" val="1715938374"/>
                    </a:ext>
                  </a:extLst>
                </a:gridCol>
                <a:gridCol w="680905">
                  <a:extLst>
                    <a:ext uri="{9D8B030D-6E8A-4147-A177-3AD203B41FA5}">
                      <a16:colId xmlns:a16="http://schemas.microsoft.com/office/drawing/2014/main" val="380954072"/>
                    </a:ext>
                  </a:extLst>
                </a:gridCol>
                <a:gridCol w="680905">
                  <a:extLst>
                    <a:ext uri="{9D8B030D-6E8A-4147-A177-3AD203B41FA5}">
                      <a16:colId xmlns:a16="http://schemas.microsoft.com/office/drawing/2014/main" val="3691802695"/>
                    </a:ext>
                  </a:extLst>
                </a:gridCol>
                <a:gridCol w="680905">
                  <a:extLst>
                    <a:ext uri="{9D8B030D-6E8A-4147-A177-3AD203B41FA5}">
                      <a16:colId xmlns:a16="http://schemas.microsoft.com/office/drawing/2014/main" val="317621323"/>
                    </a:ext>
                  </a:extLst>
                </a:gridCol>
                <a:gridCol w="680905">
                  <a:extLst>
                    <a:ext uri="{9D8B030D-6E8A-4147-A177-3AD203B41FA5}">
                      <a16:colId xmlns:a16="http://schemas.microsoft.com/office/drawing/2014/main" val="3054693084"/>
                    </a:ext>
                  </a:extLst>
                </a:gridCol>
                <a:gridCol w="680905">
                  <a:extLst>
                    <a:ext uri="{9D8B030D-6E8A-4147-A177-3AD203B41FA5}">
                      <a16:colId xmlns:a16="http://schemas.microsoft.com/office/drawing/2014/main" val="1363248115"/>
                    </a:ext>
                  </a:extLst>
                </a:gridCol>
                <a:gridCol w="680905">
                  <a:extLst>
                    <a:ext uri="{9D8B030D-6E8A-4147-A177-3AD203B41FA5}">
                      <a16:colId xmlns:a16="http://schemas.microsoft.com/office/drawing/2014/main" val="2088465297"/>
                    </a:ext>
                  </a:extLst>
                </a:gridCol>
                <a:gridCol w="680905">
                  <a:extLst>
                    <a:ext uri="{9D8B030D-6E8A-4147-A177-3AD203B41FA5}">
                      <a16:colId xmlns:a16="http://schemas.microsoft.com/office/drawing/2014/main" val="4055206126"/>
                    </a:ext>
                  </a:extLst>
                </a:gridCol>
                <a:gridCol w="680905">
                  <a:extLst>
                    <a:ext uri="{9D8B030D-6E8A-4147-A177-3AD203B41FA5}">
                      <a16:colId xmlns:a16="http://schemas.microsoft.com/office/drawing/2014/main" val="461519461"/>
                    </a:ext>
                  </a:extLst>
                </a:gridCol>
              </a:tblGrid>
              <a:tr h="111918">
                <a:tc gridSpan="15">
                  <a:txBody>
                    <a:bodyPr/>
                    <a:lstStyle/>
                    <a:p>
                      <a:pPr algn="l" fontAlgn="ctr"/>
                      <a:r>
                        <a:rPr lang="en-US" sz="1200" u="none" strike="noStrike">
                          <a:effectLst/>
                        </a:rPr>
                        <a:t>How do you rate the level of water safety knowledge held by yourself:</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95322558"/>
                  </a:ext>
                </a:extLst>
              </a:tr>
              <a:tr h="417360">
                <a:tc rowSpan="2">
                  <a:txBody>
                    <a:bodyPr/>
                    <a:lstStyle/>
                    <a:p>
                      <a:pPr algn="l" fontAlgn="ctr"/>
                      <a:r>
                        <a:rPr lang="en-US" sz="1200" u="none" strike="noStrike">
                          <a:effectLst/>
                        </a:rPr>
                        <a:t>Cell content:</a:t>
                      </a:r>
                      <a:br>
                        <a:rPr lang="en-US" sz="1200" u="none" strike="noStrike">
                          <a:effectLst/>
                        </a:rPr>
                      </a:br>
                      <a:r>
                        <a:rPr lang="en-US" sz="1200" u="none" strike="noStrike">
                          <a:effectLst/>
                        </a:rPr>
                        <a:t> Column%</a:t>
                      </a:r>
                      <a:br>
                        <a:rPr lang="en-US" sz="1200" u="none" strike="noStrike">
                          <a:effectLst/>
                        </a:rPr>
                      </a:br>
                      <a:r>
                        <a:rPr lang="en-US" sz="1200" u="none" strike="noStrike">
                          <a:effectLst/>
                        </a:rPr>
                        <a:t> Chi2 level(W): 5</a:t>
                      </a:r>
                      <a:endParaRPr lang="en-US" sz="1200" b="0"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gridSpan="2">
                  <a:txBody>
                    <a:bodyPr/>
                    <a:lstStyle/>
                    <a:p>
                      <a:pPr algn="ctr" fontAlgn="ctr"/>
                      <a:r>
                        <a:rPr lang="en-IE" sz="1200" u="none" strike="noStrike">
                          <a:effectLst/>
                        </a:rPr>
                        <a:t>What gender are you?</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gridSpan="5">
                  <a:txBody>
                    <a:bodyPr/>
                    <a:lstStyle/>
                    <a:p>
                      <a:pPr algn="ctr" fontAlgn="ctr"/>
                      <a:r>
                        <a:rPr lang="en-IE" sz="1200" u="none" strike="noStrike">
                          <a:effectLst/>
                        </a:rPr>
                        <a:t>Age</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4">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ctr"/>
                      <a:r>
                        <a:rPr lang="en-IE" sz="1200" u="none" strike="noStrike">
                          <a:effectLst/>
                        </a:rPr>
                        <a:t>Socio-Economic Status</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extLst>
                  <a:ext uri="{0D108BD9-81ED-4DB2-BD59-A6C34878D82A}">
                    <a16:rowId xmlns:a16="http://schemas.microsoft.com/office/drawing/2014/main" val="109863849"/>
                  </a:ext>
                </a:extLst>
              </a:tr>
              <a:tr h="223835">
                <a:tc vMerge="1">
                  <a:txBody>
                    <a:bodyPr/>
                    <a:lstStyle/>
                    <a:p>
                      <a:endParaRPr lang="en-IE"/>
                    </a:p>
                  </a:txBody>
                  <a:tcPr/>
                </a:tc>
                <a:tc>
                  <a:txBody>
                    <a:bodyPr/>
                    <a:lstStyle/>
                    <a:p>
                      <a:pPr algn="ctr" fontAlgn="ctr"/>
                      <a:r>
                        <a:rPr lang="en-IE" sz="1200" u="none" strike="noStrike">
                          <a:effectLst/>
                        </a:rPr>
                        <a:t>Total</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Female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18-24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25-34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35-44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45-54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55+</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Dublin</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Rest of Leinster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Munster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Connacht + Ulster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ABC1</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C2DE</a:t>
                      </a:r>
                      <a:endParaRPr lang="en-IE" sz="1200" b="1"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473092310"/>
                  </a:ext>
                </a:extLst>
              </a:tr>
              <a:tr h="111918">
                <a:tc>
                  <a:txBody>
                    <a:bodyPr/>
                    <a:lstStyle/>
                    <a:p>
                      <a:pPr algn="l" fontAlgn="ctr"/>
                      <a:r>
                        <a:rPr lang="en-IE" sz="1200" u="none" strike="noStrike">
                          <a:effectLst/>
                        </a:rPr>
                        <a: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430</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983255263"/>
                  </a:ext>
                </a:extLst>
              </a:tr>
              <a:tr h="111918">
                <a:tc gridSpan="15">
                  <a:txBody>
                    <a:bodyPr/>
                    <a:lstStyle/>
                    <a:p>
                      <a:pPr algn="l" fontAlgn="ctr"/>
                      <a:r>
                        <a:rPr lang="en-IE" sz="1200" u="none" strike="noStrike">
                          <a:effectLst/>
                        </a:rPr>
                        <a:t>Yourself:</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278900997"/>
                  </a:ext>
                </a:extLst>
              </a:tr>
              <a:tr h="111918">
                <a:tc>
                  <a:txBody>
                    <a:bodyPr/>
                    <a:lstStyle/>
                    <a:p>
                      <a:pPr algn="l" fontAlgn="ctr"/>
                      <a:r>
                        <a:rPr lang="en-IE" sz="1200" u="none" strike="noStrike">
                          <a:effectLst/>
                        </a:rPr>
                        <a:t>1 Poor</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821239257"/>
                  </a:ext>
                </a:extLst>
              </a:tr>
              <a:tr h="111918">
                <a:tc>
                  <a:txBody>
                    <a:bodyPr/>
                    <a:lstStyle/>
                    <a:p>
                      <a:pPr algn="l" fontAlgn="ctr"/>
                      <a:r>
                        <a:rPr lang="en-IE" sz="1200" u="none" strike="noStrike">
                          <a:effectLst/>
                        </a:rPr>
                        <a:t>2 Moderate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25 %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233583348"/>
                  </a:ext>
                </a:extLst>
              </a:tr>
              <a:tr h="111918">
                <a:tc>
                  <a:txBody>
                    <a:bodyPr/>
                    <a:lstStyle/>
                    <a:p>
                      <a:pPr algn="l" fontAlgn="ctr"/>
                      <a:r>
                        <a:rPr lang="en-IE" sz="1200" u="none" strike="noStrike">
                          <a:effectLst/>
                        </a:rPr>
                        <a:t>3 Good</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322437547"/>
                  </a:ext>
                </a:extLst>
              </a:tr>
              <a:tr h="111918">
                <a:tc>
                  <a:txBody>
                    <a:bodyPr/>
                    <a:lstStyle/>
                    <a:p>
                      <a:pPr algn="l" fontAlgn="ctr"/>
                      <a:r>
                        <a:rPr lang="en-IE" sz="1200" u="none" strike="noStrike">
                          <a:effectLst/>
                        </a:rPr>
                        <a:t>4 Very good</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365474128"/>
                  </a:ext>
                </a:extLst>
              </a:tr>
              <a:tr h="111918">
                <a:tc>
                  <a:txBody>
                    <a:bodyPr/>
                    <a:lstStyle/>
                    <a:p>
                      <a:pPr algn="l" fontAlgn="ctr"/>
                      <a:r>
                        <a:rPr lang="en-IE" sz="1200" u="none" strike="noStrike">
                          <a:effectLst/>
                        </a:rPr>
                        <a:t>5 Excellent</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268617007"/>
                  </a:ext>
                </a:extLst>
              </a:tr>
              <a:tr h="111918">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tc>
                  <a:txBody>
                    <a:bodyPr/>
                    <a:lstStyle/>
                    <a:p>
                      <a:pPr algn="l" fontAlgn="b"/>
                      <a:endParaRPr lang="en-IE" sz="1200" b="0" i="0" u="none" strike="noStrike">
                        <a:effectLst/>
                        <a:latin typeface="Calibri" panose="020F0502020204030204" pitchFamily="34" charset="0"/>
                      </a:endParaRPr>
                    </a:p>
                  </a:txBody>
                  <a:tcPr marL="4663" marR="4663" marT="4663" marB="0" anchor="b"/>
                </a:tc>
                <a:extLst>
                  <a:ext uri="{0D108BD9-81ED-4DB2-BD59-A6C34878D82A}">
                    <a16:rowId xmlns:a16="http://schemas.microsoft.com/office/drawing/2014/main" val="4258455122"/>
                  </a:ext>
                </a:extLst>
              </a:tr>
              <a:tr h="111918">
                <a:tc gridSpan="15">
                  <a:txBody>
                    <a:bodyPr/>
                    <a:lstStyle/>
                    <a:p>
                      <a:pPr algn="l" fontAlgn="ctr"/>
                      <a:r>
                        <a:rPr lang="en-US" sz="1200" u="none" strike="noStrike">
                          <a:effectLst/>
                        </a:rPr>
                        <a:t>How do you rate the level of water safety knowledge held by your children:</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026618705"/>
                  </a:ext>
                </a:extLst>
              </a:tr>
              <a:tr h="417360">
                <a:tc rowSpan="2">
                  <a:txBody>
                    <a:bodyPr/>
                    <a:lstStyle/>
                    <a:p>
                      <a:pPr algn="l" fontAlgn="ctr"/>
                      <a:r>
                        <a:rPr lang="en-US" sz="1200" u="none" strike="noStrike">
                          <a:effectLst/>
                        </a:rPr>
                        <a:t>Cell content:</a:t>
                      </a:r>
                      <a:br>
                        <a:rPr lang="en-US" sz="1200" u="none" strike="noStrike">
                          <a:effectLst/>
                        </a:rPr>
                      </a:br>
                      <a:r>
                        <a:rPr lang="en-US" sz="1200" u="none" strike="noStrike">
                          <a:effectLst/>
                        </a:rPr>
                        <a:t> Column%</a:t>
                      </a:r>
                      <a:br>
                        <a:rPr lang="en-US" sz="1200" u="none" strike="noStrike">
                          <a:effectLst/>
                        </a:rPr>
                      </a:br>
                      <a:r>
                        <a:rPr lang="en-US" sz="1200" u="none" strike="noStrike">
                          <a:effectLst/>
                        </a:rPr>
                        <a:t> Chi2 level(W): 5</a:t>
                      </a:r>
                      <a:endParaRPr lang="en-US" sz="1200" b="0"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gridSpan="2">
                  <a:txBody>
                    <a:bodyPr/>
                    <a:lstStyle/>
                    <a:p>
                      <a:pPr algn="ctr" fontAlgn="ctr"/>
                      <a:r>
                        <a:rPr lang="en-IE" sz="1200" u="none" strike="noStrike">
                          <a:effectLst/>
                        </a:rPr>
                        <a:t>What gender are you?</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gridSpan="5">
                  <a:txBody>
                    <a:bodyPr/>
                    <a:lstStyle/>
                    <a:p>
                      <a:pPr algn="ctr" fontAlgn="ctr"/>
                      <a:r>
                        <a:rPr lang="en-IE" sz="1200" u="none" strike="noStrike">
                          <a:effectLst/>
                        </a:rPr>
                        <a:t>Age</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4">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ctr"/>
                      <a:r>
                        <a:rPr lang="en-IE" sz="1200" u="none" strike="noStrike">
                          <a:effectLst/>
                        </a:rPr>
                        <a:t>Socio-Economic Status</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extLst>
                  <a:ext uri="{0D108BD9-81ED-4DB2-BD59-A6C34878D82A}">
                    <a16:rowId xmlns:a16="http://schemas.microsoft.com/office/drawing/2014/main" val="2044273649"/>
                  </a:ext>
                </a:extLst>
              </a:tr>
              <a:tr h="223835">
                <a:tc vMerge="1">
                  <a:txBody>
                    <a:bodyPr/>
                    <a:lstStyle/>
                    <a:p>
                      <a:endParaRPr lang="en-IE"/>
                    </a:p>
                  </a:txBody>
                  <a:tcPr/>
                </a:tc>
                <a:tc>
                  <a:txBody>
                    <a:bodyPr/>
                    <a:lstStyle/>
                    <a:p>
                      <a:pPr algn="ctr" fontAlgn="ctr"/>
                      <a:r>
                        <a:rPr lang="en-IE" sz="1200" u="none" strike="noStrike">
                          <a:effectLst/>
                        </a:rPr>
                        <a:t>Total</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Female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18-24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25-34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35-44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45-54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55+</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Dublin</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Rest of Leinster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Munster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Connacht + Ulster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ABC1</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C2DE</a:t>
                      </a:r>
                      <a:endParaRPr lang="en-IE" sz="1200" b="1"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73858510"/>
                  </a:ext>
                </a:extLst>
              </a:tr>
              <a:tr h="111918">
                <a:tc>
                  <a:txBody>
                    <a:bodyPr/>
                    <a:lstStyle/>
                    <a:p>
                      <a:pPr algn="l" fontAlgn="ctr"/>
                      <a:r>
                        <a:rPr lang="en-IE" sz="1200" u="none" strike="noStrike">
                          <a:effectLst/>
                        </a:rPr>
                        <a: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430</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027534236"/>
                  </a:ext>
                </a:extLst>
              </a:tr>
              <a:tr h="111918">
                <a:tc gridSpan="15">
                  <a:txBody>
                    <a:bodyPr/>
                    <a:lstStyle/>
                    <a:p>
                      <a:pPr algn="l" fontAlgn="ctr"/>
                      <a:r>
                        <a:rPr lang="en-IE" sz="1200" u="none" strike="noStrike">
                          <a:effectLst/>
                        </a:rPr>
                        <a:t>Your children:</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68268369"/>
                  </a:ext>
                </a:extLst>
              </a:tr>
              <a:tr h="111918">
                <a:tc>
                  <a:txBody>
                    <a:bodyPr/>
                    <a:lstStyle/>
                    <a:p>
                      <a:pPr algn="l" fontAlgn="ctr"/>
                      <a:r>
                        <a:rPr lang="en-IE" sz="1200" u="none" strike="noStrike">
                          <a:effectLst/>
                        </a:rPr>
                        <a:t>&lt;*&gt;Sample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385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102</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98</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67</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227</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143</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477993264"/>
                  </a:ext>
                </a:extLst>
              </a:tr>
              <a:tr h="111918">
                <a:tc>
                  <a:txBody>
                    <a:bodyPr/>
                    <a:lstStyle/>
                    <a:p>
                      <a:pPr algn="l" fontAlgn="ctr"/>
                      <a:r>
                        <a:rPr lang="en-IE" sz="1200" u="none" strike="noStrike">
                          <a:effectLst/>
                        </a:rPr>
                        <a:t>1 Poor</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488757729"/>
                  </a:ext>
                </a:extLst>
              </a:tr>
              <a:tr h="111918">
                <a:tc>
                  <a:txBody>
                    <a:bodyPr/>
                    <a:lstStyle/>
                    <a:p>
                      <a:pPr algn="l" fontAlgn="ctr"/>
                      <a:r>
                        <a:rPr lang="en-IE" sz="1200" u="none" strike="noStrike">
                          <a:effectLst/>
                        </a:rPr>
                        <a:t>2 Moderate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27 %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407524177"/>
                  </a:ext>
                </a:extLst>
              </a:tr>
              <a:tr h="111918">
                <a:tc>
                  <a:txBody>
                    <a:bodyPr/>
                    <a:lstStyle/>
                    <a:p>
                      <a:pPr algn="l" fontAlgn="ctr"/>
                      <a:r>
                        <a:rPr lang="en-IE" sz="1200" u="none" strike="noStrike">
                          <a:effectLst/>
                        </a:rPr>
                        <a:t>3 Good</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35 %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4081128286"/>
                  </a:ext>
                </a:extLst>
              </a:tr>
              <a:tr h="111918">
                <a:tc>
                  <a:txBody>
                    <a:bodyPr/>
                    <a:lstStyle/>
                    <a:p>
                      <a:pPr algn="l" fontAlgn="ctr"/>
                      <a:r>
                        <a:rPr lang="en-IE" sz="1200" u="none" strike="noStrike">
                          <a:effectLst/>
                        </a:rPr>
                        <a:t>4 Very good</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982632746"/>
                  </a:ext>
                </a:extLst>
              </a:tr>
              <a:tr h="111918">
                <a:tc>
                  <a:txBody>
                    <a:bodyPr/>
                    <a:lstStyle/>
                    <a:p>
                      <a:pPr algn="l" fontAlgn="ctr"/>
                      <a:r>
                        <a:rPr lang="en-IE" sz="1200" u="none" strike="noStrike">
                          <a:effectLst/>
                        </a:rPr>
                        <a:t>5 Excellent</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dirty="0">
                          <a:effectLst/>
                        </a:rPr>
                        <a:t>7 %</a:t>
                      </a:r>
                      <a:endParaRPr lang="en-IE" sz="1200" b="0" i="0" u="none" strike="noStrike" dirty="0">
                        <a:effectLst/>
                        <a:latin typeface="Calibri" panose="020F0502020204030204" pitchFamily="34" charset="0"/>
                      </a:endParaRPr>
                    </a:p>
                  </a:txBody>
                  <a:tcPr marL="4663" marR="4663" marT="4663" marB="0" anchor="ctr"/>
                </a:tc>
                <a:extLst>
                  <a:ext uri="{0D108BD9-81ED-4DB2-BD59-A6C34878D82A}">
                    <a16:rowId xmlns:a16="http://schemas.microsoft.com/office/drawing/2014/main" val="2367939395"/>
                  </a:ext>
                </a:extLst>
              </a:tr>
            </a:tbl>
          </a:graphicData>
        </a:graphic>
      </p:graphicFrame>
    </p:spTree>
    <p:extLst>
      <p:ext uri="{BB962C8B-B14F-4D97-AF65-F5344CB8AC3E}">
        <p14:creationId xmlns:p14="http://schemas.microsoft.com/office/powerpoint/2010/main" val="274346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439E326-DCA2-D3B7-570E-8CF4094B5E37}"/>
              </a:ext>
            </a:extLst>
          </p:cNvPr>
          <p:cNvSpPr>
            <a:spLocks noGrp="1"/>
          </p:cNvSpPr>
          <p:nvPr>
            <p:ph type="ctrTitle"/>
          </p:nvPr>
        </p:nvSpPr>
        <p:spPr>
          <a:xfrm>
            <a:off x="4038600" y="2351088"/>
            <a:ext cx="9144000" cy="1655762"/>
          </a:xfrm>
        </p:spPr>
        <p:txBody>
          <a:bodyPr/>
          <a:lstStyle/>
          <a:p>
            <a:endParaRPr lang="en-US" altLang="en-US">
              <a:latin typeface="Rubik Black" pitchFamily="2" charset="0"/>
              <a:cs typeface="Rubik Black" pitchFamily="2" charset="0"/>
            </a:endParaRPr>
          </a:p>
        </p:txBody>
      </p:sp>
      <p:sp>
        <p:nvSpPr>
          <p:cNvPr id="17411" name="Subtitle 2">
            <a:extLst>
              <a:ext uri="{FF2B5EF4-FFF2-40B4-BE49-F238E27FC236}">
                <a16:creationId xmlns:a16="http://schemas.microsoft.com/office/drawing/2014/main" id="{56C2968F-FC8E-17EA-0FD0-0B34A2B13FD4}"/>
              </a:ext>
            </a:extLst>
          </p:cNvPr>
          <p:cNvSpPr>
            <a:spLocks noGrp="1"/>
          </p:cNvSpPr>
          <p:nvPr>
            <p:ph type="subTitle" idx="1"/>
          </p:nvPr>
        </p:nvSpPr>
        <p:spPr>
          <a:xfrm>
            <a:off x="4038600" y="3776663"/>
            <a:ext cx="6629400" cy="1655762"/>
          </a:xfrm>
        </p:spPr>
        <p:txBody>
          <a:bodyPr/>
          <a:lstStyle/>
          <a:p>
            <a:endParaRPr lang="en-US" altLang="en-US">
              <a:latin typeface="Rubik Light" pitchFamily="2" charset="0"/>
              <a:cs typeface="Rubik Light" pitchFamily="2" charset="0"/>
            </a:endParaRPr>
          </a:p>
        </p:txBody>
      </p:sp>
      <p:pic>
        <p:nvPicPr>
          <p:cNvPr id="17412" name="Picture 6">
            <a:extLst>
              <a:ext uri="{FF2B5EF4-FFF2-40B4-BE49-F238E27FC236}">
                <a16:creationId xmlns:a16="http://schemas.microsoft.com/office/drawing/2014/main" id="{C6FC3DB7-8D47-3F44-D973-64C116612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EACA0-E9B0-4610-A7B5-FC1F7AEFC98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0DE5F67D-C269-C369-88FE-4FAB2C2E3606}"/>
              </a:ext>
            </a:extLst>
          </p:cNvPr>
          <p:cNvSpPr/>
          <p:nvPr/>
        </p:nvSpPr>
        <p:spPr>
          <a:xfrm>
            <a:off x="127736" y="174701"/>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Advertisements for Water Safety </a:t>
            </a:r>
          </a:p>
        </p:txBody>
      </p:sp>
      <p:graphicFrame>
        <p:nvGraphicFramePr>
          <p:cNvPr id="5" name="Table 4">
            <a:extLst>
              <a:ext uri="{FF2B5EF4-FFF2-40B4-BE49-F238E27FC236}">
                <a16:creationId xmlns:a16="http://schemas.microsoft.com/office/drawing/2014/main" id="{1E6E52AA-C836-5C38-9E82-196C999C9808}"/>
              </a:ext>
            </a:extLst>
          </p:cNvPr>
          <p:cNvGraphicFramePr>
            <a:graphicFrameLocks noGrp="1"/>
          </p:cNvGraphicFramePr>
          <p:nvPr/>
        </p:nvGraphicFramePr>
        <p:xfrm>
          <a:off x="233264" y="1352939"/>
          <a:ext cx="11383353" cy="4142790"/>
        </p:xfrm>
        <a:graphic>
          <a:graphicData uri="http://schemas.openxmlformats.org/drawingml/2006/table">
            <a:tbl>
              <a:tblPr>
                <a:tableStyleId>{5C22544A-7EE6-4342-B048-85BDC9FD1C3A}</a:tableStyleId>
              </a:tblPr>
              <a:tblGrid>
                <a:gridCol w="2078113">
                  <a:extLst>
                    <a:ext uri="{9D8B030D-6E8A-4147-A177-3AD203B41FA5}">
                      <a16:colId xmlns:a16="http://schemas.microsoft.com/office/drawing/2014/main" val="977240259"/>
                    </a:ext>
                  </a:extLst>
                </a:gridCol>
                <a:gridCol w="664660">
                  <a:extLst>
                    <a:ext uri="{9D8B030D-6E8A-4147-A177-3AD203B41FA5}">
                      <a16:colId xmlns:a16="http://schemas.microsoft.com/office/drawing/2014/main" val="1906042781"/>
                    </a:ext>
                  </a:extLst>
                </a:gridCol>
                <a:gridCol w="664660">
                  <a:extLst>
                    <a:ext uri="{9D8B030D-6E8A-4147-A177-3AD203B41FA5}">
                      <a16:colId xmlns:a16="http://schemas.microsoft.com/office/drawing/2014/main" val="2925663131"/>
                    </a:ext>
                  </a:extLst>
                </a:gridCol>
                <a:gridCol w="664660">
                  <a:extLst>
                    <a:ext uri="{9D8B030D-6E8A-4147-A177-3AD203B41FA5}">
                      <a16:colId xmlns:a16="http://schemas.microsoft.com/office/drawing/2014/main" val="481122680"/>
                    </a:ext>
                  </a:extLst>
                </a:gridCol>
                <a:gridCol w="664660">
                  <a:extLst>
                    <a:ext uri="{9D8B030D-6E8A-4147-A177-3AD203B41FA5}">
                      <a16:colId xmlns:a16="http://schemas.microsoft.com/office/drawing/2014/main" val="1108584732"/>
                    </a:ext>
                  </a:extLst>
                </a:gridCol>
                <a:gridCol w="664660">
                  <a:extLst>
                    <a:ext uri="{9D8B030D-6E8A-4147-A177-3AD203B41FA5}">
                      <a16:colId xmlns:a16="http://schemas.microsoft.com/office/drawing/2014/main" val="1302100257"/>
                    </a:ext>
                  </a:extLst>
                </a:gridCol>
                <a:gridCol w="664660">
                  <a:extLst>
                    <a:ext uri="{9D8B030D-6E8A-4147-A177-3AD203B41FA5}">
                      <a16:colId xmlns:a16="http://schemas.microsoft.com/office/drawing/2014/main" val="972462779"/>
                    </a:ext>
                  </a:extLst>
                </a:gridCol>
                <a:gridCol w="664660">
                  <a:extLst>
                    <a:ext uri="{9D8B030D-6E8A-4147-A177-3AD203B41FA5}">
                      <a16:colId xmlns:a16="http://schemas.microsoft.com/office/drawing/2014/main" val="1607149717"/>
                    </a:ext>
                  </a:extLst>
                </a:gridCol>
                <a:gridCol w="664660">
                  <a:extLst>
                    <a:ext uri="{9D8B030D-6E8A-4147-A177-3AD203B41FA5}">
                      <a16:colId xmlns:a16="http://schemas.microsoft.com/office/drawing/2014/main" val="2547828436"/>
                    </a:ext>
                  </a:extLst>
                </a:gridCol>
                <a:gridCol w="664660">
                  <a:extLst>
                    <a:ext uri="{9D8B030D-6E8A-4147-A177-3AD203B41FA5}">
                      <a16:colId xmlns:a16="http://schemas.microsoft.com/office/drawing/2014/main" val="2182051252"/>
                    </a:ext>
                  </a:extLst>
                </a:gridCol>
                <a:gridCol w="664660">
                  <a:extLst>
                    <a:ext uri="{9D8B030D-6E8A-4147-A177-3AD203B41FA5}">
                      <a16:colId xmlns:a16="http://schemas.microsoft.com/office/drawing/2014/main" val="679960395"/>
                    </a:ext>
                  </a:extLst>
                </a:gridCol>
                <a:gridCol w="664660">
                  <a:extLst>
                    <a:ext uri="{9D8B030D-6E8A-4147-A177-3AD203B41FA5}">
                      <a16:colId xmlns:a16="http://schemas.microsoft.com/office/drawing/2014/main" val="834085347"/>
                    </a:ext>
                  </a:extLst>
                </a:gridCol>
                <a:gridCol w="664660">
                  <a:extLst>
                    <a:ext uri="{9D8B030D-6E8A-4147-A177-3AD203B41FA5}">
                      <a16:colId xmlns:a16="http://schemas.microsoft.com/office/drawing/2014/main" val="3324470578"/>
                    </a:ext>
                  </a:extLst>
                </a:gridCol>
                <a:gridCol w="664660">
                  <a:extLst>
                    <a:ext uri="{9D8B030D-6E8A-4147-A177-3AD203B41FA5}">
                      <a16:colId xmlns:a16="http://schemas.microsoft.com/office/drawing/2014/main" val="3849945722"/>
                    </a:ext>
                  </a:extLst>
                </a:gridCol>
                <a:gridCol w="664660">
                  <a:extLst>
                    <a:ext uri="{9D8B030D-6E8A-4147-A177-3AD203B41FA5}">
                      <a16:colId xmlns:a16="http://schemas.microsoft.com/office/drawing/2014/main" val="3416219747"/>
                    </a:ext>
                  </a:extLst>
                </a:gridCol>
              </a:tblGrid>
              <a:tr h="505185">
                <a:tc gridSpan="15">
                  <a:txBody>
                    <a:bodyPr/>
                    <a:lstStyle/>
                    <a:p>
                      <a:pPr algn="l" fontAlgn="ctr"/>
                      <a:r>
                        <a:rPr lang="en-US" sz="1200" u="none" strike="noStrike">
                          <a:effectLst/>
                        </a:rPr>
                        <a:t>Have you seen any advertisements regarding water safety recently?</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603167362"/>
                  </a:ext>
                </a:extLst>
              </a:tr>
              <a:tr h="1124242">
                <a:tc rowSpan="2">
                  <a:txBody>
                    <a:bodyPr/>
                    <a:lstStyle/>
                    <a:p>
                      <a:pPr algn="l" fontAlgn="ctr"/>
                      <a:r>
                        <a:rPr lang="en-US" sz="1200" u="none" strike="noStrike">
                          <a:effectLst/>
                        </a:rPr>
                        <a:t>Cell content:</a:t>
                      </a:r>
                      <a:br>
                        <a:rPr lang="en-US" sz="1200" u="none" strike="noStrike">
                          <a:effectLst/>
                        </a:rPr>
                      </a:br>
                      <a:r>
                        <a:rPr lang="en-US" sz="1200" u="none" strike="noStrike">
                          <a:effectLst/>
                        </a:rPr>
                        <a:t> Column%</a:t>
                      </a:r>
                      <a:br>
                        <a:rPr lang="en-US" sz="1200" u="none" strike="noStrike">
                          <a:effectLst/>
                        </a:rPr>
                      </a:br>
                      <a:r>
                        <a:rPr lang="en-US" sz="1200" u="none" strike="noStrike">
                          <a:effectLst/>
                        </a:rPr>
                        <a:t> Chi2 level(W): 5</a:t>
                      </a:r>
                      <a:endParaRPr lang="en-US" sz="1200" b="0"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gridSpan="2">
                  <a:txBody>
                    <a:bodyPr/>
                    <a:lstStyle/>
                    <a:p>
                      <a:pPr algn="ctr" fontAlgn="ctr"/>
                      <a:r>
                        <a:rPr lang="en-IE" sz="1200" u="none" strike="noStrike">
                          <a:effectLst/>
                        </a:rPr>
                        <a:t>What gender are you?</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gridSpan="5">
                  <a:txBody>
                    <a:bodyPr/>
                    <a:lstStyle/>
                    <a:p>
                      <a:pPr algn="ctr" fontAlgn="ctr"/>
                      <a:r>
                        <a:rPr lang="en-IE" sz="1200" u="none" strike="noStrike">
                          <a:effectLst/>
                        </a:rPr>
                        <a:t>Age</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4">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ctr"/>
                      <a:r>
                        <a:rPr lang="en-IE" sz="1200" u="none" strike="noStrike">
                          <a:effectLst/>
                        </a:rPr>
                        <a:t>Socio-Economic Status</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extLst>
                  <a:ext uri="{0D108BD9-81ED-4DB2-BD59-A6C34878D82A}">
                    <a16:rowId xmlns:a16="http://schemas.microsoft.com/office/drawing/2014/main" val="1204061281"/>
                  </a:ext>
                </a:extLst>
              </a:tr>
              <a:tr h="997808">
                <a:tc vMerge="1">
                  <a:txBody>
                    <a:bodyPr/>
                    <a:lstStyle/>
                    <a:p>
                      <a:endParaRPr lang="en-IE"/>
                    </a:p>
                  </a:txBody>
                  <a:tcPr/>
                </a:tc>
                <a:tc>
                  <a:txBody>
                    <a:bodyPr/>
                    <a:lstStyle/>
                    <a:p>
                      <a:pPr algn="ctr" fontAlgn="ctr"/>
                      <a:r>
                        <a:rPr lang="en-IE" sz="1200" u="none" strike="noStrike">
                          <a:effectLst/>
                        </a:rPr>
                        <a:t>Total</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Female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18-24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25-34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35-44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45-54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55+</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Dublin</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Rest of Leinster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Munster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Connacht + Ulster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ABC1</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C2DE</a:t>
                      </a:r>
                      <a:endParaRPr lang="en-IE" sz="1200" b="1"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250005665"/>
                  </a:ext>
                </a:extLst>
              </a:tr>
              <a:tr h="505185">
                <a:tc>
                  <a:txBody>
                    <a:bodyPr/>
                    <a:lstStyle/>
                    <a:p>
                      <a:pPr algn="l" fontAlgn="ctr"/>
                      <a:r>
                        <a:rPr lang="en-IE" sz="1200" u="none" strike="noStrike">
                          <a:effectLst/>
                        </a:rPr>
                        <a: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430</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312336985"/>
                  </a:ext>
                </a:extLst>
              </a:tr>
              <a:tr h="505185">
                <a:tc>
                  <a:txBody>
                    <a:bodyPr/>
                    <a:lstStyle/>
                    <a:p>
                      <a:pPr algn="l" fontAlgn="ctr"/>
                      <a:r>
                        <a:rPr lang="en-IE" sz="1200" u="none" strike="noStrike">
                          <a:effectLst/>
                        </a:rPr>
                        <a:t>Yes</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934642998"/>
                  </a:ext>
                </a:extLst>
              </a:tr>
              <a:tr h="505185">
                <a:tc>
                  <a:txBody>
                    <a:bodyPr/>
                    <a:lstStyle/>
                    <a:p>
                      <a:pPr algn="l" fontAlgn="ctr"/>
                      <a:r>
                        <a:rPr lang="en-IE" sz="1200" u="none" strike="noStrike">
                          <a:effectLst/>
                        </a:rPr>
                        <a:t>No</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dirty="0">
                          <a:effectLst/>
                        </a:rPr>
                        <a:t>71 %</a:t>
                      </a:r>
                      <a:endParaRPr lang="en-IE" sz="1200" b="0" i="0" u="none" strike="noStrike" dirty="0">
                        <a:effectLst/>
                        <a:latin typeface="Calibri" panose="020F0502020204030204" pitchFamily="34" charset="0"/>
                      </a:endParaRPr>
                    </a:p>
                  </a:txBody>
                  <a:tcPr marL="4663" marR="4663" marT="4663" marB="0" anchor="ctr"/>
                </a:tc>
                <a:extLst>
                  <a:ext uri="{0D108BD9-81ED-4DB2-BD59-A6C34878D82A}">
                    <a16:rowId xmlns:a16="http://schemas.microsoft.com/office/drawing/2014/main" val="2291004459"/>
                  </a:ext>
                </a:extLst>
              </a:tr>
            </a:tbl>
          </a:graphicData>
        </a:graphic>
      </p:graphicFrame>
    </p:spTree>
    <p:extLst>
      <p:ext uri="{BB962C8B-B14F-4D97-AF65-F5344CB8AC3E}">
        <p14:creationId xmlns:p14="http://schemas.microsoft.com/office/powerpoint/2010/main" val="1386450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EACA0-E9B0-4610-A7B5-FC1F7AEFC98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B8963E06-0F85-489B-6E4E-C559B3FF1B4D}"/>
              </a:ext>
            </a:extLst>
          </p:cNvPr>
          <p:cNvSpPr/>
          <p:nvPr/>
        </p:nvSpPr>
        <p:spPr>
          <a:xfrm>
            <a:off x="118406" y="142928"/>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Taken Action After Seeing Advertisements</a:t>
            </a:r>
          </a:p>
        </p:txBody>
      </p:sp>
      <p:graphicFrame>
        <p:nvGraphicFramePr>
          <p:cNvPr id="5" name="Table 4">
            <a:extLst>
              <a:ext uri="{FF2B5EF4-FFF2-40B4-BE49-F238E27FC236}">
                <a16:creationId xmlns:a16="http://schemas.microsoft.com/office/drawing/2014/main" id="{BAB63B59-B54E-D028-1216-A04785942251}"/>
              </a:ext>
            </a:extLst>
          </p:cNvPr>
          <p:cNvGraphicFramePr>
            <a:graphicFrameLocks noGrp="1"/>
          </p:cNvGraphicFramePr>
          <p:nvPr/>
        </p:nvGraphicFramePr>
        <p:xfrm>
          <a:off x="289248" y="1268962"/>
          <a:ext cx="11411337" cy="4637319"/>
        </p:xfrm>
        <a:graphic>
          <a:graphicData uri="http://schemas.openxmlformats.org/drawingml/2006/table">
            <a:tbl>
              <a:tblPr>
                <a:tableStyleId>{5C22544A-7EE6-4342-B048-85BDC9FD1C3A}</a:tableStyleId>
              </a:tblPr>
              <a:tblGrid>
                <a:gridCol w="2083221">
                  <a:extLst>
                    <a:ext uri="{9D8B030D-6E8A-4147-A177-3AD203B41FA5}">
                      <a16:colId xmlns:a16="http://schemas.microsoft.com/office/drawing/2014/main" val="4091878604"/>
                    </a:ext>
                  </a:extLst>
                </a:gridCol>
                <a:gridCol w="666294">
                  <a:extLst>
                    <a:ext uri="{9D8B030D-6E8A-4147-A177-3AD203B41FA5}">
                      <a16:colId xmlns:a16="http://schemas.microsoft.com/office/drawing/2014/main" val="3506804362"/>
                    </a:ext>
                  </a:extLst>
                </a:gridCol>
                <a:gridCol w="666294">
                  <a:extLst>
                    <a:ext uri="{9D8B030D-6E8A-4147-A177-3AD203B41FA5}">
                      <a16:colId xmlns:a16="http://schemas.microsoft.com/office/drawing/2014/main" val="4197801207"/>
                    </a:ext>
                  </a:extLst>
                </a:gridCol>
                <a:gridCol w="666294">
                  <a:extLst>
                    <a:ext uri="{9D8B030D-6E8A-4147-A177-3AD203B41FA5}">
                      <a16:colId xmlns:a16="http://schemas.microsoft.com/office/drawing/2014/main" val="4169774179"/>
                    </a:ext>
                  </a:extLst>
                </a:gridCol>
                <a:gridCol w="666294">
                  <a:extLst>
                    <a:ext uri="{9D8B030D-6E8A-4147-A177-3AD203B41FA5}">
                      <a16:colId xmlns:a16="http://schemas.microsoft.com/office/drawing/2014/main" val="1820332360"/>
                    </a:ext>
                  </a:extLst>
                </a:gridCol>
                <a:gridCol w="666294">
                  <a:extLst>
                    <a:ext uri="{9D8B030D-6E8A-4147-A177-3AD203B41FA5}">
                      <a16:colId xmlns:a16="http://schemas.microsoft.com/office/drawing/2014/main" val="3589170329"/>
                    </a:ext>
                  </a:extLst>
                </a:gridCol>
                <a:gridCol w="666294">
                  <a:extLst>
                    <a:ext uri="{9D8B030D-6E8A-4147-A177-3AD203B41FA5}">
                      <a16:colId xmlns:a16="http://schemas.microsoft.com/office/drawing/2014/main" val="569868141"/>
                    </a:ext>
                  </a:extLst>
                </a:gridCol>
                <a:gridCol w="666294">
                  <a:extLst>
                    <a:ext uri="{9D8B030D-6E8A-4147-A177-3AD203B41FA5}">
                      <a16:colId xmlns:a16="http://schemas.microsoft.com/office/drawing/2014/main" val="1099323802"/>
                    </a:ext>
                  </a:extLst>
                </a:gridCol>
                <a:gridCol w="666294">
                  <a:extLst>
                    <a:ext uri="{9D8B030D-6E8A-4147-A177-3AD203B41FA5}">
                      <a16:colId xmlns:a16="http://schemas.microsoft.com/office/drawing/2014/main" val="1057899461"/>
                    </a:ext>
                  </a:extLst>
                </a:gridCol>
                <a:gridCol w="666294">
                  <a:extLst>
                    <a:ext uri="{9D8B030D-6E8A-4147-A177-3AD203B41FA5}">
                      <a16:colId xmlns:a16="http://schemas.microsoft.com/office/drawing/2014/main" val="3613842100"/>
                    </a:ext>
                  </a:extLst>
                </a:gridCol>
                <a:gridCol w="666294">
                  <a:extLst>
                    <a:ext uri="{9D8B030D-6E8A-4147-A177-3AD203B41FA5}">
                      <a16:colId xmlns:a16="http://schemas.microsoft.com/office/drawing/2014/main" val="3247464274"/>
                    </a:ext>
                  </a:extLst>
                </a:gridCol>
                <a:gridCol w="666294">
                  <a:extLst>
                    <a:ext uri="{9D8B030D-6E8A-4147-A177-3AD203B41FA5}">
                      <a16:colId xmlns:a16="http://schemas.microsoft.com/office/drawing/2014/main" val="2237028847"/>
                    </a:ext>
                  </a:extLst>
                </a:gridCol>
                <a:gridCol w="666294">
                  <a:extLst>
                    <a:ext uri="{9D8B030D-6E8A-4147-A177-3AD203B41FA5}">
                      <a16:colId xmlns:a16="http://schemas.microsoft.com/office/drawing/2014/main" val="3300050097"/>
                    </a:ext>
                  </a:extLst>
                </a:gridCol>
                <a:gridCol w="666294">
                  <a:extLst>
                    <a:ext uri="{9D8B030D-6E8A-4147-A177-3AD203B41FA5}">
                      <a16:colId xmlns:a16="http://schemas.microsoft.com/office/drawing/2014/main" val="782758777"/>
                    </a:ext>
                  </a:extLst>
                </a:gridCol>
                <a:gridCol w="666294">
                  <a:extLst>
                    <a:ext uri="{9D8B030D-6E8A-4147-A177-3AD203B41FA5}">
                      <a16:colId xmlns:a16="http://schemas.microsoft.com/office/drawing/2014/main" val="4075317905"/>
                    </a:ext>
                  </a:extLst>
                </a:gridCol>
              </a:tblGrid>
              <a:tr h="210297">
                <a:tc gridSpan="15">
                  <a:txBody>
                    <a:bodyPr/>
                    <a:lstStyle/>
                    <a:p>
                      <a:pPr algn="l" fontAlgn="ctr"/>
                      <a:r>
                        <a:rPr lang="en-US" sz="1200" u="none" strike="noStrike">
                          <a:effectLst/>
                        </a:rPr>
                        <a:t>Did you take any action after seeing water safety advertising? (Tick all that apply)</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051056170"/>
                  </a:ext>
                </a:extLst>
              </a:tr>
              <a:tr h="467995">
                <a:tc rowSpan="2">
                  <a:txBody>
                    <a:bodyPr/>
                    <a:lstStyle/>
                    <a:p>
                      <a:pPr algn="l" fontAlgn="ctr"/>
                      <a:r>
                        <a:rPr lang="en-US" sz="1200" u="none" strike="noStrike">
                          <a:effectLst/>
                        </a:rPr>
                        <a:t>Cell content:</a:t>
                      </a:r>
                      <a:br>
                        <a:rPr lang="en-US" sz="1200" u="none" strike="noStrike">
                          <a:effectLst/>
                        </a:rPr>
                      </a:br>
                      <a:r>
                        <a:rPr lang="en-US" sz="1200" u="none" strike="noStrike">
                          <a:effectLst/>
                        </a:rPr>
                        <a:t> Column%</a:t>
                      </a:r>
                      <a:br>
                        <a:rPr lang="en-US" sz="1200" u="none" strike="noStrike">
                          <a:effectLst/>
                        </a:rPr>
                      </a:br>
                      <a:r>
                        <a:rPr lang="en-US" sz="1200" u="none" strike="noStrike">
                          <a:effectLst/>
                        </a:rPr>
                        <a:t> Chi2 level(W): 5</a:t>
                      </a:r>
                      <a:endParaRPr lang="en-US" sz="1200" b="0"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gridSpan="2">
                  <a:txBody>
                    <a:bodyPr/>
                    <a:lstStyle/>
                    <a:p>
                      <a:pPr algn="ctr" fontAlgn="ctr"/>
                      <a:r>
                        <a:rPr lang="en-IE" sz="1200" u="none" strike="noStrike">
                          <a:effectLst/>
                        </a:rPr>
                        <a:t>What gender are you?</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gridSpan="5">
                  <a:txBody>
                    <a:bodyPr/>
                    <a:lstStyle/>
                    <a:p>
                      <a:pPr algn="ctr" fontAlgn="ctr"/>
                      <a:r>
                        <a:rPr lang="en-IE" sz="1200" u="none" strike="noStrike">
                          <a:effectLst/>
                        </a:rPr>
                        <a:t>Age</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4">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ctr"/>
                      <a:r>
                        <a:rPr lang="en-IE" sz="1200" u="none" strike="noStrike">
                          <a:effectLst/>
                        </a:rPr>
                        <a:t>Socio-Economic Status</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extLst>
                  <a:ext uri="{0D108BD9-81ED-4DB2-BD59-A6C34878D82A}">
                    <a16:rowId xmlns:a16="http://schemas.microsoft.com/office/drawing/2014/main" val="2158032710"/>
                  </a:ext>
                </a:extLst>
              </a:tr>
              <a:tr h="415363">
                <a:tc vMerge="1">
                  <a:txBody>
                    <a:bodyPr/>
                    <a:lstStyle/>
                    <a:p>
                      <a:endParaRPr lang="en-IE"/>
                    </a:p>
                  </a:txBody>
                  <a:tcPr/>
                </a:tc>
                <a:tc>
                  <a:txBody>
                    <a:bodyPr/>
                    <a:lstStyle/>
                    <a:p>
                      <a:pPr algn="ctr" fontAlgn="ctr"/>
                      <a:r>
                        <a:rPr lang="en-IE" sz="1200" u="none" strike="noStrike">
                          <a:effectLst/>
                        </a:rPr>
                        <a:t>Total</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Female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18-24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25-34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35-44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45-54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55+</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Dublin</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Rest of Leinster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Munster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Connacht + Ulster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ABC1</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C2DE</a:t>
                      </a:r>
                      <a:endParaRPr lang="en-IE" sz="1200" b="1"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974991144"/>
                  </a:ext>
                </a:extLst>
              </a:tr>
              <a:tr h="210297">
                <a:tc>
                  <a:txBody>
                    <a:bodyPr/>
                    <a:lstStyle/>
                    <a:p>
                      <a:pPr algn="l" fontAlgn="ctr"/>
                      <a:r>
                        <a:rPr lang="en-IE" sz="1200" u="none" strike="noStrike">
                          <a:effectLst/>
                        </a:rPr>
                        <a: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430</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52049734"/>
                  </a:ext>
                </a:extLst>
              </a:tr>
              <a:tr h="210297">
                <a:tc>
                  <a:txBody>
                    <a:bodyPr/>
                    <a:lstStyle/>
                    <a:p>
                      <a:pPr algn="l" fontAlgn="ctr"/>
                      <a:r>
                        <a:rPr lang="en-IE" sz="1200" u="none" strike="noStrike">
                          <a:effectLst/>
                        </a:rPr>
                        <a:t>&lt;*&gt;Sample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276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137</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57</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108</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127</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123</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725363283"/>
                  </a:ext>
                </a:extLst>
              </a:tr>
              <a:tr h="210297">
                <a:tc>
                  <a:txBody>
                    <a:bodyPr/>
                    <a:lstStyle/>
                    <a:p>
                      <a:pPr algn="l" fontAlgn="ctr"/>
                      <a:r>
                        <a:rPr lang="en-IE" sz="1200" u="none" strike="noStrike">
                          <a:effectLst/>
                        </a:rPr>
                        <a:t>Visited watersafety.ie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927049164"/>
                  </a:ext>
                </a:extLst>
              </a:tr>
              <a:tr h="415363">
                <a:tc>
                  <a:txBody>
                    <a:bodyPr/>
                    <a:lstStyle/>
                    <a:p>
                      <a:pPr algn="l" fontAlgn="ctr"/>
                      <a:r>
                        <a:rPr lang="en-US" sz="1200" u="none" strike="noStrike">
                          <a:effectLst/>
                        </a:rPr>
                        <a:t>Reminded children to be safe/stay within their depth</a:t>
                      </a:r>
                      <a:endParaRPr lang="en-US"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62671010"/>
                  </a:ext>
                </a:extLst>
              </a:tr>
              <a:tr h="415363">
                <a:tc>
                  <a:txBody>
                    <a:bodyPr/>
                    <a:lstStyle/>
                    <a:p>
                      <a:pPr algn="l" fontAlgn="ctr"/>
                      <a:r>
                        <a:rPr lang="en-US" sz="1200" u="none" strike="noStrike">
                          <a:effectLst/>
                        </a:rPr>
                        <a:t>Made sure Lifeguard was on duty before swimming</a:t>
                      </a:r>
                      <a:endParaRPr lang="en-US"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297358572"/>
                  </a:ext>
                </a:extLst>
              </a:tr>
              <a:tr h="415363">
                <a:tc>
                  <a:txBody>
                    <a:bodyPr/>
                    <a:lstStyle/>
                    <a:p>
                      <a:pPr algn="l" fontAlgn="ctr"/>
                      <a:r>
                        <a:rPr lang="en-US" sz="1200" u="none" strike="noStrike">
                          <a:effectLst/>
                        </a:rPr>
                        <a:t>Made sure Lifejacket was worn when boating or when angling</a:t>
                      </a:r>
                      <a:endParaRPr lang="en-US"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23 %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53838682"/>
                  </a:ext>
                </a:extLst>
              </a:tr>
              <a:tr h="415363">
                <a:tc>
                  <a:txBody>
                    <a:bodyPr/>
                    <a:lstStyle/>
                    <a:p>
                      <a:pPr algn="l" fontAlgn="ctr"/>
                      <a:r>
                        <a:rPr lang="en-US" sz="1200" u="none" strike="noStrike">
                          <a:effectLst/>
                        </a:rPr>
                        <a:t>Kept a close eye on family and friends when swimming</a:t>
                      </a:r>
                      <a:endParaRPr lang="en-US"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35 %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409979652"/>
                  </a:ext>
                </a:extLst>
              </a:tr>
              <a:tr h="620430">
                <a:tc>
                  <a:txBody>
                    <a:bodyPr/>
                    <a:lstStyle/>
                    <a:p>
                      <a:pPr algn="l" fontAlgn="ctr"/>
                      <a:r>
                        <a:rPr lang="en-US" sz="1200" u="none" strike="noStrike">
                          <a:effectLst/>
                        </a:rPr>
                        <a:t>Provide constant, uninterrupted adult supervision to children</a:t>
                      </a:r>
                      <a:endParaRPr lang="en-US"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127236097"/>
                  </a:ext>
                </a:extLst>
              </a:tr>
              <a:tr h="210297">
                <a:tc>
                  <a:txBody>
                    <a:bodyPr/>
                    <a:lstStyle/>
                    <a:p>
                      <a:pPr algn="l" fontAlgn="ctr"/>
                      <a:r>
                        <a:rPr lang="en-IE" sz="1200" u="none" strike="noStrike">
                          <a:effectLst/>
                        </a:rPr>
                        <a:t>Enrolled in lifesaving classes</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890152638"/>
                  </a:ext>
                </a:extLst>
              </a:tr>
              <a:tr h="210297">
                <a:tc>
                  <a:txBody>
                    <a:bodyPr/>
                    <a:lstStyle/>
                    <a:p>
                      <a:pPr algn="l" fontAlgn="ctr"/>
                      <a:r>
                        <a:rPr lang="en-IE" sz="1200" u="none" strike="noStrike">
                          <a:effectLst/>
                        </a:rPr>
                        <a:t>None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908969140"/>
                  </a:ext>
                </a:extLst>
              </a:tr>
              <a:tr h="210297">
                <a:tc>
                  <a:txBody>
                    <a:bodyPr/>
                    <a:lstStyle/>
                    <a:p>
                      <a:pPr algn="l" fontAlgn="ctr"/>
                      <a:r>
                        <a:rPr lang="en-IE" sz="1200" u="none" strike="noStrike">
                          <a:effectLst/>
                        </a:rPr>
                        <a:t>Other (Please specify)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dirty="0">
                          <a:effectLst/>
                        </a:rPr>
                        <a:t>0 %</a:t>
                      </a:r>
                      <a:endParaRPr lang="en-IE" sz="1200" b="0" i="0" u="none" strike="noStrike" dirty="0">
                        <a:effectLst/>
                        <a:latin typeface="Calibri" panose="020F0502020204030204" pitchFamily="34" charset="0"/>
                      </a:endParaRPr>
                    </a:p>
                  </a:txBody>
                  <a:tcPr marL="4663" marR="4663" marT="4663" marB="0" anchor="ctr"/>
                </a:tc>
                <a:extLst>
                  <a:ext uri="{0D108BD9-81ED-4DB2-BD59-A6C34878D82A}">
                    <a16:rowId xmlns:a16="http://schemas.microsoft.com/office/drawing/2014/main" val="1625172339"/>
                  </a:ext>
                </a:extLst>
              </a:tr>
            </a:tbl>
          </a:graphicData>
        </a:graphic>
      </p:graphicFrame>
    </p:spTree>
    <p:extLst>
      <p:ext uri="{BB962C8B-B14F-4D97-AF65-F5344CB8AC3E}">
        <p14:creationId xmlns:p14="http://schemas.microsoft.com/office/powerpoint/2010/main" val="140149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EACA0-E9B0-4610-A7B5-FC1F7AEFC98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B1797381-CC7F-20F1-DC6F-01C55AA77F0B}"/>
              </a:ext>
            </a:extLst>
          </p:cNvPr>
          <p:cNvSpPr/>
          <p:nvPr/>
        </p:nvSpPr>
        <p:spPr>
          <a:xfrm>
            <a:off x="261256" y="155093"/>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Water Safety Education Programmes </a:t>
            </a:r>
          </a:p>
        </p:txBody>
      </p:sp>
      <p:graphicFrame>
        <p:nvGraphicFramePr>
          <p:cNvPr id="7" name="Table 6">
            <a:extLst>
              <a:ext uri="{FF2B5EF4-FFF2-40B4-BE49-F238E27FC236}">
                <a16:creationId xmlns:a16="http://schemas.microsoft.com/office/drawing/2014/main" id="{32BB7758-3440-79E3-B272-1F4C735E0AAE}"/>
              </a:ext>
            </a:extLst>
          </p:cNvPr>
          <p:cNvGraphicFramePr>
            <a:graphicFrameLocks noGrp="1"/>
          </p:cNvGraphicFramePr>
          <p:nvPr/>
        </p:nvGraphicFramePr>
        <p:xfrm>
          <a:off x="261257" y="1343608"/>
          <a:ext cx="11579297" cy="4627990"/>
        </p:xfrm>
        <a:graphic>
          <a:graphicData uri="http://schemas.openxmlformats.org/drawingml/2006/table">
            <a:tbl>
              <a:tblPr>
                <a:tableStyleId>{5C22544A-7EE6-4342-B048-85BDC9FD1C3A}</a:tableStyleId>
              </a:tblPr>
              <a:tblGrid>
                <a:gridCol w="2113883">
                  <a:extLst>
                    <a:ext uri="{9D8B030D-6E8A-4147-A177-3AD203B41FA5}">
                      <a16:colId xmlns:a16="http://schemas.microsoft.com/office/drawing/2014/main" val="1502101453"/>
                    </a:ext>
                  </a:extLst>
                </a:gridCol>
                <a:gridCol w="676101">
                  <a:extLst>
                    <a:ext uri="{9D8B030D-6E8A-4147-A177-3AD203B41FA5}">
                      <a16:colId xmlns:a16="http://schemas.microsoft.com/office/drawing/2014/main" val="3553655511"/>
                    </a:ext>
                  </a:extLst>
                </a:gridCol>
                <a:gridCol w="676101">
                  <a:extLst>
                    <a:ext uri="{9D8B030D-6E8A-4147-A177-3AD203B41FA5}">
                      <a16:colId xmlns:a16="http://schemas.microsoft.com/office/drawing/2014/main" val="1272886792"/>
                    </a:ext>
                  </a:extLst>
                </a:gridCol>
                <a:gridCol w="676101">
                  <a:extLst>
                    <a:ext uri="{9D8B030D-6E8A-4147-A177-3AD203B41FA5}">
                      <a16:colId xmlns:a16="http://schemas.microsoft.com/office/drawing/2014/main" val="1511999189"/>
                    </a:ext>
                  </a:extLst>
                </a:gridCol>
                <a:gridCol w="676101">
                  <a:extLst>
                    <a:ext uri="{9D8B030D-6E8A-4147-A177-3AD203B41FA5}">
                      <a16:colId xmlns:a16="http://schemas.microsoft.com/office/drawing/2014/main" val="3244844089"/>
                    </a:ext>
                  </a:extLst>
                </a:gridCol>
                <a:gridCol w="676101">
                  <a:extLst>
                    <a:ext uri="{9D8B030D-6E8A-4147-A177-3AD203B41FA5}">
                      <a16:colId xmlns:a16="http://schemas.microsoft.com/office/drawing/2014/main" val="2745266586"/>
                    </a:ext>
                  </a:extLst>
                </a:gridCol>
                <a:gridCol w="676101">
                  <a:extLst>
                    <a:ext uri="{9D8B030D-6E8A-4147-A177-3AD203B41FA5}">
                      <a16:colId xmlns:a16="http://schemas.microsoft.com/office/drawing/2014/main" val="599285820"/>
                    </a:ext>
                  </a:extLst>
                </a:gridCol>
                <a:gridCol w="676101">
                  <a:extLst>
                    <a:ext uri="{9D8B030D-6E8A-4147-A177-3AD203B41FA5}">
                      <a16:colId xmlns:a16="http://schemas.microsoft.com/office/drawing/2014/main" val="2440282862"/>
                    </a:ext>
                  </a:extLst>
                </a:gridCol>
                <a:gridCol w="676101">
                  <a:extLst>
                    <a:ext uri="{9D8B030D-6E8A-4147-A177-3AD203B41FA5}">
                      <a16:colId xmlns:a16="http://schemas.microsoft.com/office/drawing/2014/main" val="2345878434"/>
                    </a:ext>
                  </a:extLst>
                </a:gridCol>
                <a:gridCol w="676101">
                  <a:extLst>
                    <a:ext uri="{9D8B030D-6E8A-4147-A177-3AD203B41FA5}">
                      <a16:colId xmlns:a16="http://schemas.microsoft.com/office/drawing/2014/main" val="2676741109"/>
                    </a:ext>
                  </a:extLst>
                </a:gridCol>
                <a:gridCol w="676101">
                  <a:extLst>
                    <a:ext uri="{9D8B030D-6E8A-4147-A177-3AD203B41FA5}">
                      <a16:colId xmlns:a16="http://schemas.microsoft.com/office/drawing/2014/main" val="3992436952"/>
                    </a:ext>
                  </a:extLst>
                </a:gridCol>
                <a:gridCol w="676101">
                  <a:extLst>
                    <a:ext uri="{9D8B030D-6E8A-4147-A177-3AD203B41FA5}">
                      <a16:colId xmlns:a16="http://schemas.microsoft.com/office/drawing/2014/main" val="238880750"/>
                    </a:ext>
                  </a:extLst>
                </a:gridCol>
                <a:gridCol w="676101">
                  <a:extLst>
                    <a:ext uri="{9D8B030D-6E8A-4147-A177-3AD203B41FA5}">
                      <a16:colId xmlns:a16="http://schemas.microsoft.com/office/drawing/2014/main" val="1455048254"/>
                    </a:ext>
                  </a:extLst>
                </a:gridCol>
                <a:gridCol w="676101">
                  <a:extLst>
                    <a:ext uri="{9D8B030D-6E8A-4147-A177-3AD203B41FA5}">
                      <a16:colId xmlns:a16="http://schemas.microsoft.com/office/drawing/2014/main" val="1213042255"/>
                    </a:ext>
                  </a:extLst>
                </a:gridCol>
                <a:gridCol w="676101">
                  <a:extLst>
                    <a:ext uri="{9D8B030D-6E8A-4147-A177-3AD203B41FA5}">
                      <a16:colId xmlns:a16="http://schemas.microsoft.com/office/drawing/2014/main" val="3216364693"/>
                    </a:ext>
                  </a:extLst>
                </a:gridCol>
              </a:tblGrid>
              <a:tr h="218296">
                <a:tc gridSpan="15">
                  <a:txBody>
                    <a:bodyPr/>
                    <a:lstStyle/>
                    <a:p>
                      <a:pPr algn="l" fontAlgn="ctr"/>
                      <a:r>
                        <a:rPr lang="en-US" sz="1200" u="none" strike="noStrike">
                          <a:effectLst/>
                        </a:rPr>
                        <a:t>Has any child in your care received any of the following water safety education programmes?</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971140124"/>
                  </a:ext>
                </a:extLst>
              </a:tr>
              <a:tr h="485795">
                <a:tc rowSpan="2">
                  <a:txBody>
                    <a:bodyPr/>
                    <a:lstStyle/>
                    <a:p>
                      <a:pPr algn="l" fontAlgn="ctr"/>
                      <a:r>
                        <a:rPr lang="en-US" sz="1200" u="none" strike="noStrike">
                          <a:effectLst/>
                        </a:rPr>
                        <a:t>Cell content:</a:t>
                      </a:r>
                      <a:br>
                        <a:rPr lang="en-US" sz="1200" u="none" strike="noStrike">
                          <a:effectLst/>
                        </a:rPr>
                      </a:br>
                      <a:r>
                        <a:rPr lang="en-US" sz="1200" u="none" strike="noStrike">
                          <a:effectLst/>
                        </a:rPr>
                        <a:t> Column%</a:t>
                      </a:r>
                      <a:br>
                        <a:rPr lang="en-US" sz="1200" u="none" strike="noStrike">
                          <a:effectLst/>
                        </a:rPr>
                      </a:br>
                      <a:r>
                        <a:rPr lang="en-US" sz="1200" u="none" strike="noStrike">
                          <a:effectLst/>
                        </a:rPr>
                        <a:t> Chi2 level(W): 5</a:t>
                      </a:r>
                      <a:endParaRPr lang="en-US" sz="1200" b="0"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gridSpan="2">
                  <a:txBody>
                    <a:bodyPr/>
                    <a:lstStyle/>
                    <a:p>
                      <a:pPr algn="ctr" fontAlgn="ctr"/>
                      <a:r>
                        <a:rPr lang="en-IE" sz="1200" u="none" strike="noStrike">
                          <a:effectLst/>
                        </a:rPr>
                        <a:t>What gender are you?</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gridSpan="5">
                  <a:txBody>
                    <a:bodyPr/>
                    <a:lstStyle/>
                    <a:p>
                      <a:pPr algn="ctr" fontAlgn="ctr"/>
                      <a:r>
                        <a:rPr lang="en-IE" sz="1200" u="none" strike="noStrike">
                          <a:effectLst/>
                        </a:rPr>
                        <a:t>Age</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4">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ctr"/>
                      <a:r>
                        <a:rPr lang="en-IE" sz="1200" u="none" strike="noStrike">
                          <a:effectLst/>
                        </a:rPr>
                        <a:t>Socio-Economic Status</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extLst>
                  <a:ext uri="{0D108BD9-81ED-4DB2-BD59-A6C34878D82A}">
                    <a16:rowId xmlns:a16="http://schemas.microsoft.com/office/drawing/2014/main" val="2326547112"/>
                  </a:ext>
                </a:extLst>
              </a:tr>
              <a:tr h="431163">
                <a:tc vMerge="1">
                  <a:txBody>
                    <a:bodyPr/>
                    <a:lstStyle/>
                    <a:p>
                      <a:endParaRPr lang="en-IE"/>
                    </a:p>
                  </a:txBody>
                  <a:tcPr/>
                </a:tc>
                <a:tc>
                  <a:txBody>
                    <a:bodyPr/>
                    <a:lstStyle/>
                    <a:p>
                      <a:pPr algn="ctr" fontAlgn="ctr"/>
                      <a:r>
                        <a:rPr lang="en-IE" sz="1200" u="none" strike="noStrike">
                          <a:effectLst/>
                        </a:rPr>
                        <a:t>Total</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Female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18-24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25-34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35-44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45-54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55+</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Dublin</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Rest of Leinster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Munster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Connacht + Ulster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ABC1</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C2DE</a:t>
                      </a:r>
                      <a:endParaRPr lang="en-IE" sz="1200" b="1"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4254131945"/>
                  </a:ext>
                </a:extLst>
              </a:tr>
              <a:tr h="218296">
                <a:tc>
                  <a:txBody>
                    <a:bodyPr/>
                    <a:lstStyle/>
                    <a:p>
                      <a:pPr algn="l" fontAlgn="ctr"/>
                      <a:r>
                        <a:rPr lang="en-IE" sz="1200" u="none" strike="noStrike">
                          <a:effectLst/>
                        </a:rPr>
                        <a: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430</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093809777"/>
                  </a:ext>
                </a:extLst>
              </a:tr>
              <a:tr h="218296">
                <a:tc gridSpan="15">
                  <a:txBody>
                    <a:bodyPr/>
                    <a:lstStyle/>
                    <a:p>
                      <a:pPr algn="l" fontAlgn="ctr"/>
                      <a:r>
                        <a:rPr lang="en-US" sz="1200" u="none" strike="noStrike">
                          <a:effectLst/>
                        </a:rPr>
                        <a:t>“HOLD HANDS” in creches and Early Learning Centres (www.holdhands.ie)</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56321238"/>
                  </a:ext>
                </a:extLst>
              </a:tr>
              <a:tr h="218296">
                <a:tc>
                  <a:txBody>
                    <a:bodyPr/>
                    <a:lstStyle/>
                    <a:p>
                      <a:pPr algn="l" fontAlgn="ctr"/>
                      <a:r>
                        <a:rPr lang="en-IE" sz="1200" u="none" strike="noStrike">
                          <a:effectLst/>
                        </a:rPr>
                        <a:t>&lt;*&gt;Sample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68</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57</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364322608"/>
                  </a:ext>
                </a:extLst>
              </a:tr>
              <a:tr h="218296">
                <a:tc>
                  <a:txBody>
                    <a:bodyPr/>
                    <a:lstStyle/>
                    <a:p>
                      <a:pPr algn="l" fontAlgn="ctr"/>
                      <a:r>
                        <a:rPr lang="en-IE" sz="1200" u="none" strike="noStrike">
                          <a:effectLst/>
                        </a:rPr>
                        <a:t>Yes</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720195233"/>
                  </a:ext>
                </a:extLst>
              </a:tr>
              <a:tr h="218296">
                <a:tc>
                  <a:txBody>
                    <a:bodyPr/>
                    <a:lstStyle/>
                    <a:p>
                      <a:pPr algn="l" fontAlgn="ctr"/>
                      <a:r>
                        <a:rPr lang="en-IE" sz="1200" u="none" strike="noStrike">
                          <a:effectLst/>
                        </a:rPr>
                        <a:t>No</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45 %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576752085"/>
                  </a:ext>
                </a:extLst>
              </a:tr>
              <a:tr h="218296">
                <a:tc>
                  <a:txBody>
                    <a:bodyPr/>
                    <a:lstStyle/>
                    <a:p>
                      <a:pPr algn="l" fontAlgn="ctr"/>
                      <a:r>
                        <a:rPr lang="en-IE" sz="1200" u="none" strike="noStrike">
                          <a:effectLst/>
                        </a:rPr>
                        <a:t>Don't Know</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23 %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4213901428"/>
                  </a:ext>
                </a:extLst>
              </a:tr>
              <a:tr h="218296">
                <a:tc gridSpan="15">
                  <a:txBody>
                    <a:bodyPr/>
                    <a:lstStyle/>
                    <a:p>
                      <a:pPr algn="l" fontAlgn="ctr"/>
                      <a:r>
                        <a:rPr lang="en-US" sz="1200" u="none" strike="noStrike">
                          <a:effectLst/>
                        </a:rPr>
                        <a:t>“PAWS” in primary schools (www.teachpaws.ie)</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169976116"/>
                  </a:ext>
                </a:extLst>
              </a:tr>
              <a:tr h="218296">
                <a:tc>
                  <a:txBody>
                    <a:bodyPr/>
                    <a:lstStyle/>
                    <a:p>
                      <a:pPr algn="l" fontAlgn="ctr"/>
                      <a:r>
                        <a:rPr lang="en-IE" sz="1200" u="none" strike="noStrike">
                          <a:effectLst/>
                        </a:rPr>
                        <a:t>&lt;*&gt;Sample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37</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53</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37</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108</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53</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15775211"/>
                  </a:ext>
                </a:extLst>
              </a:tr>
              <a:tr h="218296">
                <a:tc>
                  <a:txBody>
                    <a:bodyPr/>
                    <a:lstStyle/>
                    <a:p>
                      <a:pPr algn="l" fontAlgn="ctr"/>
                      <a:r>
                        <a:rPr lang="en-IE" sz="1200" u="none" strike="noStrike">
                          <a:effectLst/>
                        </a:rPr>
                        <a:t>Yes</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532955261"/>
                  </a:ext>
                </a:extLst>
              </a:tr>
              <a:tr h="218296">
                <a:tc>
                  <a:txBody>
                    <a:bodyPr/>
                    <a:lstStyle/>
                    <a:p>
                      <a:pPr algn="l" fontAlgn="ctr"/>
                      <a:r>
                        <a:rPr lang="en-IE" sz="1200" u="none" strike="noStrike">
                          <a:effectLst/>
                        </a:rPr>
                        <a:t>No</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44 %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833953659"/>
                  </a:ext>
                </a:extLst>
              </a:tr>
              <a:tr h="218296">
                <a:tc>
                  <a:txBody>
                    <a:bodyPr/>
                    <a:lstStyle/>
                    <a:p>
                      <a:pPr algn="l" fontAlgn="ctr"/>
                      <a:r>
                        <a:rPr lang="en-IE" sz="1200" u="none" strike="noStrike">
                          <a:effectLst/>
                        </a:rPr>
                        <a:t>Don't Know</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45 %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176464474"/>
                  </a:ext>
                </a:extLst>
              </a:tr>
              <a:tr h="218296">
                <a:tc gridSpan="15">
                  <a:txBody>
                    <a:bodyPr/>
                    <a:lstStyle/>
                    <a:p>
                      <a:pPr algn="l" fontAlgn="ctr"/>
                      <a:r>
                        <a:rPr lang="en-US" sz="1200" u="none" strike="noStrike">
                          <a:effectLst/>
                        </a:rPr>
                        <a:t>“WISE” in secondary schools (www.teachwise.ie)</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418996131"/>
                  </a:ext>
                </a:extLst>
              </a:tr>
              <a:tr h="218296">
                <a:tc>
                  <a:txBody>
                    <a:bodyPr/>
                    <a:lstStyle/>
                    <a:p>
                      <a:pPr algn="l" fontAlgn="ctr"/>
                      <a:r>
                        <a:rPr lang="en-IE" sz="1200" u="none" strike="noStrike">
                          <a:effectLst/>
                        </a:rPr>
                        <a:t>&lt;*&gt;Sample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107</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62</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44</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2964789935"/>
                  </a:ext>
                </a:extLst>
              </a:tr>
              <a:tr h="218296">
                <a:tc>
                  <a:txBody>
                    <a:bodyPr/>
                    <a:lstStyle/>
                    <a:p>
                      <a:pPr algn="l" fontAlgn="ctr"/>
                      <a:r>
                        <a:rPr lang="en-IE" sz="1200" u="none" strike="noStrike">
                          <a:effectLst/>
                        </a:rPr>
                        <a:t>Yes</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947105453"/>
                  </a:ext>
                </a:extLst>
              </a:tr>
              <a:tr h="218296">
                <a:tc>
                  <a:txBody>
                    <a:bodyPr/>
                    <a:lstStyle/>
                    <a:p>
                      <a:pPr algn="l" fontAlgn="ctr"/>
                      <a:r>
                        <a:rPr lang="en-IE" sz="1200" u="none" strike="noStrike">
                          <a:effectLst/>
                        </a:rPr>
                        <a:t>No</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114800074"/>
                  </a:ext>
                </a:extLst>
              </a:tr>
              <a:tr h="218296">
                <a:tc>
                  <a:txBody>
                    <a:bodyPr/>
                    <a:lstStyle/>
                    <a:p>
                      <a:pPr algn="l" fontAlgn="ctr"/>
                      <a:r>
                        <a:rPr lang="en-IE" sz="1200" u="none" strike="noStrike">
                          <a:effectLst/>
                        </a:rPr>
                        <a:t>Don't Know</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dirty="0">
                          <a:effectLst/>
                        </a:rPr>
                        <a:t>60 %</a:t>
                      </a:r>
                      <a:endParaRPr lang="en-IE" sz="1200" b="0" i="0" u="none" strike="noStrike" dirty="0">
                        <a:effectLst/>
                        <a:latin typeface="Calibri" panose="020F0502020204030204" pitchFamily="34" charset="0"/>
                      </a:endParaRPr>
                    </a:p>
                  </a:txBody>
                  <a:tcPr marL="4663" marR="4663" marT="4663" marB="0" anchor="ctr"/>
                </a:tc>
                <a:extLst>
                  <a:ext uri="{0D108BD9-81ED-4DB2-BD59-A6C34878D82A}">
                    <a16:rowId xmlns:a16="http://schemas.microsoft.com/office/drawing/2014/main" val="381221116"/>
                  </a:ext>
                </a:extLst>
              </a:tr>
            </a:tbl>
          </a:graphicData>
        </a:graphic>
      </p:graphicFrame>
    </p:spTree>
    <p:extLst>
      <p:ext uri="{BB962C8B-B14F-4D97-AF65-F5344CB8AC3E}">
        <p14:creationId xmlns:p14="http://schemas.microsoft.com/office/powerpoint/2010/main" val="4150080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EACA0-E9B0-4610-A7B5-FC1F7AEFC98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C2EDDA74-C77C-40A2-7FE0-CDD063EF4046}"/>
              </a:ext>
            </a:extLst>
          </p:cNvPr>
          <p:cNvSpPr/>
          <p:nvPr/>
        </p:nvSpPr>
        <p:spPr>
          <a:xfrm>
            <a:off x="88002" y="142928"/>
            <a:ext cx="4618653" cy="6422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Preventing Drownings</a:t>
            </a:r>
          </a:p>
        </p:txBody>
      </p:sp>
      <p:graphicFrame>
        <p:nvGraphicFramePr>
          <p:cNvPr id="6" name="Table 5">
            <a:extLst>
              <a:ext uri="{FF2B5EF4-FFF2-40B4-BE49-F238E27FC236}">
                <a16:creationId xmlns:a16="http://schemas.microsoft.com/office/drawing/2014/main" id="{558CC6BC-8F39-AF6F-87A1-3860DFEFC29F}"/>
              </a:ext>
            </a:extLst>
          </p:cNvPr>
          <p:cNvGraphicFramePr>
            <a:graphicFrameLocks noGrp="1"/>
          </p:cNvGraphicFramePr>
          <p:nvPr/>
        </p:nvGraphicFramePr>
        <p:xfrm>
          <a:off x="251927" y="1259634"/>
          <a:ext cx="11513976" cy="4627985"/>
        </p:xfrm>
        <a:graphic>
          <a:graphicData uri="http://schemas.openxmlformats.org/drawingml/2006/table">
            <a:tbl>
              <a:tblPr>
                <a:tableStyleId>{5C22544A-7EE6-4342-B048-85BDC9FD1C3A}</a:tableStyleId>
              </a:tblPr>
              <a:tblGrid>
                <a:gridCol w="2101958">
                  <a:extLst>
                    <a:ext uri="{9D8B030D-6E8A-4147-A177-3AD203B41FA5}">
                      <a16:colId xmlns:a16="http://schemas.microsoft.com/office/drawing/2014/main" val="2418597308"/>
                    </a:ext>
                  </a:extLst>
                </a:gridCol>
                <a:gridCol w="672287">
                  <a:extLst>
                    <a:ext uri="{9D8B030D-6E8A-4147-A177-3AD203B41FA5}">
                      <a16:colId xmlns:a16="http://schemas.microsoft.com/office/drawing/2014/main" val="4234391802"/>
                    </a:ext>
                  </a:extLst>
                </a:gridCol>
                <a:gridCol w="672287">
                  <a:extLst>
                    <a:ext uri="{9D8B030D-6E8A-4147-A177-3AD203B41FA5}">
                      <a16:colId xmlns:a16="http://schemas.microsoft.com/office/drawing/2014/main" val="126953289"/>
                    </a:ext>
                  </a:extLst>
                </a:gridCol>
                <a:gridCol w="672287">
                  <a:extLst>
                    <a:ext uri="{9D8B030D-6E8A-4147-A177-3AD203B41FA5}">
                      <a16:colId xmlns:a16="http://schemas.microsoft.com/office/drawing/2014/main" val="1747976973"/>
                    </a:ext>
                  </a:extLst>
                </a:gridCol>
                <a:gridCol w="672287">
                  <a:extLst>
                    <a:ext uri="{9D8B030D-6E8A-4147-A177-3AD203B41FA5}">
                      <a16:colId xmlns:a16="http://schemas.microsoft.com/office/drawing/2014/main" val="2685368978"/>
                    </a:ext>
                  </a:extLst>
                </a:gridCol>
                <a:gridCol w="672287">
                  <a:extLst>
                    <a:ext uri="{9D8B030D-6E8A-4147-A177-3AD203B41FA5}">
                      <a16:colId xmlns:a16="http://schemas.microsoft.com/office/drawing/2014/main" val="3045429215"/>
                    </a:ext>
                  </a:extLst>
                </a:gridCol>
                <a:gridCol w="672287">
                  <a:extLst>
                    <a:ext uri="{9D8B030D-6E8A-4147-A177-3AD203B41FA5}">
                      <a16:colId xmlns:a16="http://schemas.microsoft.com/office/drawing/2014/main" val="3052725467"/>
                    </a:ext>
                  </a:extLst>
                </a:gridCol>
                <a:gridCol w="672287">
                  <a:extLst>
                    <a:ext uri="{9D8B030D-6E8A-4147-A177-3AD203B41FA5}">
                      <a16:colId xmlns:a16="http://schemas.microsoft.com/office/drawing/2014/main" val="4014358979"/>
                    </a:ext>
                  </a:extLst>
                </a:gridCol>
                <a:gridCol w="672287">
                  <a:extLst>
                    <a:ext uri="{9D8B030D-6E8A-4147-A177-3AD203B41FA5}">
                      <a16:colId xmlns:a16="http://schemas.microsoft.com/office/drawing/2014/main" val="1420429484"/>
                    </a:ext>
                  </a:extLst>
                </a:gridCol>
                <a:gridCol w="672287">
                  <a:extLst>
                    <a:ext uri="{9D8B030D-6E8A-4147-A177-3AD203B41FA5}">
                      <a16:colId xmlns:a16="http://schemas.microsoft.com/office/drawing/2014/main" val="1430748250"/>
                    </a:ext>
                  </a:extLst>
                </a:gridCol>
                <a:gridCol w="672287">
                  <a:extLst>
                    <a:ext uri="{9D8B030D-6E8A-4147-A177-3AD203B41FA5}">
                      <a16:colId xmlns:a16="http://schemas.microsoft.com/office/drawing/2014/main" val="290501471"/>
                    </a:ext>
                  </a:extLst>
                </a:gridCol>
                <a:gridCol w="672287">
                  <a:extLst>
                    <a:ext uri="{9D8B030D-6E8A-4147-A177-3AD203B41FA5}">
                      <a16:colId xmlns:a16="http://schemas.microsoft.com/office/drawing/2014/main" val="2658598991"/>
                    </a:ext>
                  </a:extLst>
                </a:gridCol>
                <a:gridCol w="672287">
                  <a:extLst>
                    <a:ext uri="{9D8B030D-6E8A-4147-A177-3AD203B41FA5}">
                      <a16:colId xmlns:a16="http://schemas.microsoft.com/office/drawing/2014/main" val="129117242"/>
                    </a:ext>
                  </a:extLst>
                </a:gridCol>
                <a:gridCol w="672287">
                  <a:extLst>
                    <a:ext uri="{9D8B030D-6E8A-4147-A177-3AD203B41FA5}">
                      <a16:colId xmlns:a16="http://schemas.microsoft.com/office/drawing/2014/main" val="3535093711"/>
                    </a:ext>
                  </a:extLst>
                </a:gridCol>
                <a:gridCol w="672287">
                  <a:extLst>
                    <a:ext uri="{9D8B030D-6E8A-4147-A177-3AD203B41FA5}">
                      <a16:colId xmlns:a16="http://schemas.microsoft.com/office/drawing/2014/main" val="3743649884"/>
                    </a:ext>
                  </a:extLst>
                </a:gridCol>
              </a:tblGrid>
              <a:tr h="379326">
                <a:tc gridSpan="15">
                  <a:txBody>
                    <a:bodyPr/>
                    <a:lstStyle/>
                    <a:p>
                      <a:pPr algn="l" fontAlgn="ctr"/>
                      <a:r>
                        <a:rPr lang="en-US" sz="1200" u="none" strike="noStrike">
                          <a:effectLst/>
                        </a:rPr>
                        <a:t>Which organisation do you most associate with educating people about water safety to prevent drownings?</a:t>
                      </a:r>
                      <a:endParaRPr lang="en-US"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42507850"/>
                  </a:ext>
                </a:extLst>
              </a:tr>
              <a:tr h="844157">
                <a:tc rowSpan="2">
                  <a:txBody>
                    <a:bodyPr/>
                    <a:lstStyle/>
                    <a:p>
                      <a:pPr algn="l" fontAlgn="ctr"/>
                      <a:r>
                        <a:rPr lang="en-US" sz="1200" u="none" strike="noStrike">
                          <a:effectLst/>
                        </a:rPr>
                        <a:t>Cell content:</a:t>
                      </a:r>
                      <a:br>
                        <a:rPr lang="en-US" sz="1200" u="none" strike="noStrike">
                          <a:effectLst/>
                        </a:rPr>
                      </a:br>
                      <a:r>
                        <a:rPr lang="en-US" sz="1200" u="none" strike="noStrike">
                          <a:effectLst/>
                        </a:rPr>
                        <a:t> Column%</a:t>
                      </a:r>
                      <a:br>
                        <a:rPr lang="en-US" sz="1200" u="none" strike="noStrike">
                          <a:effectLst/>
                        </a:rPr>
                      </a:br>
                      <a:r>
                        <a:rPr lang="en-US" sz="1200" u="none" strike="noStrike">
                          <a:effectLst/>
                        </a:rPr>
                        <a:t> Chi2 level(W): 5</a:t>
                      </a:r>
                      <a:endParaRPr lang="en-US" sz="1200" b="0"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gridSpan="2">
                  <a:txBody>
                    <a:bodyPr/>
                    <a:lstStyle/>
                    <a:p>
                      <a:pPr algn="ctr" fontAlgn="ctr"/>
                      <a:r>
                        <a:rPr lang="en-IE" sz="1200" u="none" strike="noStrike">
                          <a:effectLst/>
                        </a:rPr>
                        <a:t>What gender are you?</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gridSpan="5">
                  <a:txBody>
                    <a:bodyPr/>
                    <a:lstStyle/>
                    <a:p>
                      <a:pPr algn="ctr" fontAlgn="ctr"/>
                      <a:r>
                        <a:rPr lang="en-IE" sz="1200" u="none" strike="noStrike">
                          <a:effectLst/>
                        </a:rPr>
                        <a:t>Age</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4">
                  <a:txBody>
                    <a:bodyPr/>
                    <a:lstStyle/>
                    <a:p>
                      <a:pPr algn="ctr" fontAlgn="ctr"/>
                      <a:r>
                        <a:rPr lang="en-IE" sz="1200" u="none" strike="noStrike">
                          <a:effectLst/>
                        </a:rPr>
                        <a:t> </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ctr"/>
                      <a:r>
                        <a:rPr lang="en-IE" sz="1200" u="none" strike="noStrike">
                          <a:effectLst/>
                        </a:rPr>
                        <a:t>Socio-Economic Status</a:t>
                      </a:r>
                      <a:endParaRPr lang="en-IE" sz="1200" b="1" i="0" u="none" strike="noStrike">
                        <a:effectLst/>
                        <a:latin typeface="Calibri" panose="020F0502020204030204" pitchFamily="34" charset="0"/>
                      </a:endParaRPr>
                    </a:p>
                  </a:txBody>
                  <a:tcPr marL="4663" marR="4663" marT="4663" marB="0" anchor="ctr"/>
                </a:tc>
                <a:tc hMerge="1">
                  <a:txBody>
                    <a:bodyPr/>
                    <a:lstStyle/>
                    <a:p>
                      <a:endParaRPr lang="en-IE"/>
                    </a:p>
                  </a:txBody>
                  <a:tcPr/>
                </a:tc>
                <a:extLst>
                  <a:ext uri="{0D108BD9-81ED-4DB2-BD59-A6C34878D82A}">
                    <a16:rowId xmlns:a16="http://schemas.microsoft.com/office/drawing/2014/main" val="1618706206"/>
                  </a:ext>
                </a:extLst>
              </a:tr>
              <a:tr h="749220">
                <a:tc vMerge="1">
                  <a:txBody>
                    <a:bodyPr/>
                    <a:lstStyle/>
                    <a:p>
                      <a:endParaRPr lang="en-IE"/>
                    </a:p>
                  </a:txBody>
                  <a:tcPr/>
                </a:tc>
                <a:tc>
                  <a:txBody>
                    <a:bodyPr/>
                    <a:lstStyle/>
                    <a:p>
                      <a:pPr algn="ctr" fontAlgn="ctr"/>
                      <a:r>
                        <a:rPr lang="en-IE" sz="1200" u="none" strike="noStrike">
                          <a:effectLst/>
                        </a:rPr>
                        <a:t>Total</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Female</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18-24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25-34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35-44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45-54</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55+</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Dublin</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Rest of Leinster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Munster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Connacht + Ulster</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ABC1</a:t>
                      </a:r>
                      <a:endParaRPr lang="en-IE" sz="1200" b="1" i="0" u="none" strike="noStrike">
                        <a:effectLst/>
                        <a:latin typeface="Calibri" panose="020F0502020204030204" pitchFamily="34" charset="0"/>
                      </a:endParaRPr>
                    </a:p>
                  </a:txBody>
                  <a:tcPr marL="4663" marR="4663" marT="4663" marB="0" anchor="ctr"/>
                </a:tc>
                <a:tc>
                  <a:txBody>
                    <a:bodyPr/>
                    <a:lstStyle/>
                    <a:p>
                      <a:pPr algn="ctr" fontAlgn="ctr"/>
                      <a:r>
                        <a:rPr lang="en-IE" sz="1200" u="none" strike="noStrike">
                          <a:effectLst/>
                        </a:rPr>
                        <a:t>C2DE</a:t>
                      </a:r>
                      <a:endParaRPr lang="en-IE" sz="1200" b="1"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904576545"/>
                  </a:ext>
                </a:extLst>
              </a:tr>
              <a:tr h="379326">
                <a:tc>
                  <a:txBody>
                    <a:bodyPr/>
                    <a:lstStyle/>
                    <a:p>
                      <a:pPr algn="l" fontAlgn="ctr"/>
                      <a:r>
                        <a:rPr lang="en-IE" sz="1200" u="none" strike="noStrike">
                          <a:effectLst/>
                        </a:rPr>
                        <a:t>Sample Size</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1000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175</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321</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289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220</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319</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166</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494</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430</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466447471"/>
                  </a:ext>
                </a:extLst>
              </a:tr>
              <a:tr h="379326">
                <a:tc>
                  <a:txBody>
                    <a:bodyPr/>
                    <a:lstStyle/>
                    <a:p>
                      <a:pPr algn="l" fontAlgn="ctr"/>
                      <a:r>
                        <a:rPr lang="en-IE" sz="1200" u="none" strike="noStrike">
                          <a:effectLst/>
                        </a:rPr>
                        <a:t>Bord Lascaigh Mhara</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596924765"/>
                  </a:ext>
                </a:extLst>
              </a:tr>
              <a:tr h="379326">
                <a:tc>
                  <a:txBody>
                    <a:bodyPr/>
                    <a:lstStyle/>
                    <a:p>
                      <a:pPr algn="l" fontAlgn="ctr"/>
                      <a:r>
                        <a:rPr lang="en-IE" sz="1200" u="none" strike="noStrike">
                          <a:effectLst/>
                        </a:rPr>
                        <a:t>Irish Coastguard</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17 %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3433050133"/>
                  </a:ext>
                </a:extLst>
              </a:tr>
              <a:tr h="379326">
                <a:tc>
                  <a:txBody>
                    <a:bodyPr/>
                    <a:lstStyle/>
                    <a:p>
                      <a:pPr algn="l" fontAlgn="ctr"/>
                      <a:r>
                        <a:rPr lang="en-IE" sz="1200" u="none" strike="noStrike">
                          <a:effectLst/>
                        </a:rPr>
                        <a:t>Water Safety Ireland</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51 %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47 %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381915868"/>
                  </a:ext>
                </a:extLst>
              </a:tr>
              <a:tr h="379326">
                <a:tc>
                  <a:txBody>
                    <a:bodyPr/>
                    <a:lstStyle/>
                    <a:p>
                      <a:pPr algn="l" fontAlgn="ctr"/>
                      <a:r>
                        <a:rPr lang="en-IE" sz="1200" u="none" strike="noStrike">
                          <a:effectLst/>
                        </a:rPr>
                        <a:t>RNLI</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13 %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18 %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50512267"/>
                  </a:ext>
                </a:extLst>
              </a:tr>
              <a:tr h="379326">
                <a:tc>
                  <a:txBody>
                    <a:bodyPr/>
                    <a:lstStyle/>
                    <a:p>
                      <a:pPr algn="l" fontAlgn="ctr"/>
                      <a:r>
                        <a:rPr lang="en-IE" sz="1200" u="none" strike="noStrike">
                          <a:effectLst/>
                        </a:rPr>
                        <a:t>I don’t know</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27 %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20 %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12 %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19 %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15 %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16 %</a:t>
                      </a:r>
                      <a:endParaRPr lang="en-IE" sz="1200" b="0" i="0" u="none" strike="noStrike">
                        <a:effectLst/>
                        <a:latin typeface="Calibri" panose="020F0502020204030204" pitchFamily="34" charset="0"/>
                      </a:endParaRPr>
                    </a:p>
                  </a:txBody>
                  <a:tcPr marL="4663" marR="4663" marT="4663" marB="0" anchor="ctr"/>
                </a:tc>
                <a:extLst>
                  <a:ext uri="{0D108BD9-81ED-4DB2-BD59-A6C34878D82A}">
                    <a16:rowId xmlns:a16="http://schemas.microsoft.com/office/drawing/2014/main" val="1351273688"/>
                  </a:ext>
                </a:extLst>
              </a:tr>
              <a:tr h="379326">
                <a:tc>
                  <a:txBody>
                    <a:bodyPr/>
                    <a:lstStyle/>
                    <a:p>
                      <a:pPr algn="l" fontAlgn="ctr"/>
                      <a:r>
                        <a:rPr lang="en-IE" sz="1200" u="none" strike="noStrike">
                          <a:effectLst/>
                        </a:rPr>
                        <a:t>Other (please specify):</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4 %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0 %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a:effectLst/>
                        </a:rPr>
                        <a:t>1 %</a:t>
                      </a:r>
                      <a:endParaRPr lang="en-IE" sz="1200" b="0" i="0" u="none" strike="noStrike">
                        <a:effectLst/>
                        <a:latin typeface="Calibri" panose="020F0502020204030204" pitchFamily="34" charset="0"/>
                      </a:endParaRPr>
                    </a:p>
                  </a:txBody>
                  <a:tcPr marL="4663" marR="4663" marT="4663" marB="0" anchor="ctr"/>
                </a:tc>
                <a:tc>
                  <a:txBody>
                    <a:bodyPr/>
                    <a:lstStyle/>
                    <a:p>
                      <a:pPr algn="r" fontAlgn="ctr"/>
                      <a:r>
                        <a:rPr lang="en-IE" sz="1200" u="none" strike="noStrike" dirty="0">
                          <a:effectLst/>
                        </a:rPr>
                        <a:t>1 %</a:t>
                      </a:r>
                      <a:endParaRPr lang="en-IE" sz="1200" b="0" i="0" u="none" strike="noStrike" dirty="0">
                        <a:effectLst/>
                        <a:latin typeface="Calibri" panose="020F0502020204030204" pitchFamily="34" charset="0"/>
                      </a:endParaRPr>
                    </a:p>
                  </a:txBody>
                  <a:tcPr marL="4663" marR="4663" marT="4663" marB="0" anchor="ctr"/>
                </a:tc>
                <a:extLst>
                  <a:ext uri="{0D108BD9-81ED-4DB2-BD59-A6C34878D82A}">
                    <a16:rowId xmlns:a16="http://schemas.microsoft.com/office/drawing/2014/main" val="1316535046"/>
                  </a:ext>
                </a:extLst>
              </a:tr>
            </a:tbl>
          </a:graphicData>
        </a:graphic>
      </p:graphicFrame>
    </p:spTree>
    <p:extLst>
      <p:ext uri="{BB962C8B-B14F-4D97-AF65-F5344CB8AC3E}">
        <p14:creationId xmlns:p14="http://schemas.microsoft.com/office/powerpoint/2010/main" val="198512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B3C9078-7214-C517-DA47-D43B22F01D04}"/>
              </a:ext>
            </a:extLst>
          </p:cNvPr>
          <p:cNvSpPr txBox="1">
            <a:spLocks noChangeArrowheads="1"/>
          </p:cNvSpPr>
          <p:nvPr/>
        </p:nvSpPr>
        <p:spPr bwMode="auto">
          <a:xfrm>
            <a:off x="788988" y="852488"/>
            <a:ext cx="9879012"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srgbClr val="F14237"/>
                </a:solidFill>
                <a:effectLst/>
                <a:uLnTx/>
                <a:uFillTx/>
                <a:latin typeface="Rubik Black" pitchFamily="2" charset="0"/>
                <a:ea typeface="+mn-ea"/>
                <a:cs typeface="Rubik Black" pitchFamily="2" charset="0"/>
              </a:rPr>
              <a:t>A STRATEGIC PLAN </a:t>
            </a:r>
            <a:r>
              <a:rPr kumimoji="0" lang="en-US" altLang="en-US" sz="7200" b="1" i="0" u="none" strike="noStrike" kern="1200" cap="none" spc="0" normalizeH="0" baseline="0" noProof="0">
                <a:ln>
                  <a:noFill/>
                </a:ln>
                <a:solidFill>
                  <a:srgbClr val="FFFF00"/>
                </a:solidFill>
                <a:effectLst/>
                <a:uLnTx/>
                <a:uFillTx/>
                <a:latin typeface="Rubik Black" pitchFamily="2" charset="0"/>
                <a:ea typeface="+mn-ea"/>
                <a:cs typeface="Rubik Black" pitchFamily="2" charset="0"/>
              </a:rPr>
              <a:t>FOR NEXT FIVE YEARS WITH </a:t>
            </a:r>
            <a:br>
              <a:rPr kumimoji="0" lang="en-US" altLang="en-US" sz="7200" b="1" i="0" u="none" strike="noStrike" kern="1200" cap="none" spc="0" normalizeH="0" baseline="0" noProof="0">
                <a:ln>
                  <a:noFill/>
                </a:ln>
                <a:solidFill>
                  <a:srgbClr val="FFFF00"/>
                </a:solidFill>
                <a:effectLst/>
                <a:uLnTx/>
                <a:uFillTx/>
                <a:latin typeface="Rubik Black" pitchFamily="2" charset="0"/>
                <a:ea typeface="+mn-ea"/>
                <a:cs typeface="Rubik Black" pitchFamily="2" charset="0"/>
              </a:rPr>
            </a:br>
            <a:r>
              <a:rPr kumimoji="0" lang="en-US" altLang="en-US" sz="7200" b="1" i="0" u="none" strike="noStrike" kern="1200" cap="none" spc="0" normalizeH="0" baseline="0" noProof="0">
                <a:ln>
                  <a:noFill/>
                </a:ln>
                <a:solidFill>
                  <a:srgbClr val="F14237"/>
                </a:solidFill>
                <a:effectLst/>
                <a:uLnTx/>
                <a:uFillTx/>
                <a:latin typeface="Rubik Black" pitchFamily="2" charset="0"/>
                <a:ea typeface="+mn-ea"/>
                <a:cs typeface="Rubik Black" pitchFamily="2" charset="0"/>
              </a:rPr>
              <a:t>CLEAR GOALS </a:t>
            </a:r>
            <a:r>
              <a:rPr kumimoji="0" lang="en-US" altLang="en-US" sz="7200" b="1" i="0" u="none" strike="noStrike" kern="1200" cap="none" spc="0" normalizeH="0" baseline="0" noProof="0">
                <a:ln>
                  <a:noFill/>
                </a:ln>
                <a:solidFill>
                  <a:srgbClr val="FFFF00"/>
                </a:solidFill>
                <a:effectLst/>
                <a:uLnTx/>
                <a:uFillTx/>
                <a:latin typeface="Rubik Black" pitchFamily="2" charset="0"/>
                <a:ea typeface="+mn-ea"/>
                <a:cs typeface="Rubik Black" pitchFamily="2" charset="0"/>
              </a:rPr>
              <a:t>AND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srgbClr val="F14237"/>
                </a:solidFill>
                <a:effectLst/>
                <a:uLnTx/>
                <a:uFillTx/>
                <a:latin typeface="Rubik Black" pitchFamily="2" charset="0"/>
                <a:ea typeface="+mn-ea"/>
                <a:cs typeface="Rubik Black" pitchFamily="2" charset="0"/>
              </a:rPr>
              <a:t>OBJECTIVES</a:t>
            </a: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3B9AE61-51BC-EB88-9433-ABF24974F786}"/>
              </a:ext>
            </a:extLst>
          </p:cNvPr>
          <p:cNvSpPr>
            <a:spLocks noGrp="1" noChangeArrowheads="1"/>
          </p:cNvSpPr>
          <p:nvPr>
            <p:ph type="ctrTitle"/>
          </p:nvPr>
        </p:nvSpPr>
        <p:spPr>
          <a:xfrm>
            <a:off x="788988" y="852488"/>
            <a:ext cx="9879012" cy="2657475"/>
          </a:xfrm>
        </p:spPr>
        <p:txBody>
          <a:bodyPr anchor="t"/>
          <a:lstStyle/>
          <a:p>
            <a:pPr algn="l" eaLnBrk="1" hangingPunct="1"/>
            <a:r>
              <a:rPr lang="en-US" altLang="en-US" sz="4000" b="1">
                <a:solidFill>
                  <a:srgbClr val="F14237"/>
                </a:solidFill>
                <a:latin typeface="Rubik Black" pitchFamily="2" charset="0"/>
                <a:cs typeface="Rubik Black" pitchFamily="2" charset="0"/>
              </a:rPr>
              <a:t>GOAL 1: </a:t>
            </a:r>
            <a:r>
              <a:rPr lang="en-US" altLang="en-US" sz="4000" b="1">
                <a:solidFill>
                  <a:srgbClr val="19387A"/>
                </a:solidFill>
                <a:latin typeface="Rubik Black" pitchFamily="2" charset="0"/>
                <a:cs typeface="Rubik Black" pitchFamily="2" charset="0"/>
              </a:rPr>
              <a:t>TO PROMOTE A PUBLIC AWARENESS OF WATER SAFETY</a:t>
            </a:r>
          </a:p>
        </p:txBody>
      </p:sp>
      <p:sp>
        <p:nvSpPr>
          <p:cNvPr id="10" name="Subtitle 2">
            <a:extLst>
              <a:ext uri="{FF2B5EF4-FFF2-40B4-BE49-F238E27FC236}">
                <a16:creationId xmlns:a16="http://schemas.microsoft.com/office/drawing/2014/main" id="{05C6FFEC-6B6E-1D79-615D-9F13723C56D8}"/>
              </a:ext>
            </a:extLst>
          </p:cNvPr>
          <p:cNvSpPr>
            <a:spLocks noGrp="1"/>
          </p:cNvSpPr>
          <p:nvPr>
            <p:ph type="subTitle" idx="1"/>
          </p:nvPr>
        </p:nvSpPr>
        <p:spPr>
          <a:xfrm>
            <a:off x="909638" y="2319338"/>
            <a:ext cx="9144000" cy="1655762"/>
          </a:xfrm>
        </p:spPr>
        <p:txBody>
          <a:bodyPr rtlCol="0">
            <a:noAutofit/>
          </a:bodyPr>
          <a:lstStyle/>
          <a:p>
            <a:pPr algn="l" eaLnBrk="1" fontAlgn="auto" hangingPunct="1">
              <a:spcAft>
                <a:spcPts val="0"/>
              </a:spcAft>
              <a:defRPr/>
            </a:pPr>
            <a:r>
              <a:rPr lang="en-IE" sz="2000" b="1" dirty="0">
                <a:solidFill>
                  <a:srgbClr val="F14237"/>
                </a:solidFill>
                <a:latin typeface="Rubik Black" pitchFamily="2" charset="-79"/>
                <a:cs typeface="Rubik Black" pitchFamily="2" charset="-79"/>
              </a:rPr>
              <a:t>OBJECTIVES</a:t>
            </a:r>
          </a:p>
          <a:p>
            <a:pPr marL="457200" indent="-457200" algn="l" eaLnBrk="1" fontAlgn="auto" hangingPunct="1">
              <a:spcAft>
                <a:spcPts val="0"/>
              </a:spcAft>
              <a:buFont typeface="+mj-lt"/>
              <a:buAutoNum type="arabicPeriod"/>
              <a:defRPr/>
            </a:pPr>
            <a:r>
              <a:rPr lang="en-IE" sz="2000" dirty="0">
                <a:latin typeface="Rubik Medium" pitchFamily="2" charset="-79"/>
                <a:cs typeface="Rubik Medium" pitchFamily="2" charset="-79"/>
              </a:rPr>
              <a:t>Position Water Safety Ireland as the leading body for the promotion of water safety awareness.</a:t>
            </a:r>
          </a:p>
          <a:p>
            <a:pPr marL="457200" indent="-457200" algn="l" eaLnBrk="1" fontAlgn="auto" hangingPunct="1">
              <a:spcAft>
                <a:spcPts val="0"/>
              </a:spcAft>
              <a:buFont typeface="+mj-lt"/>
              <a:buAutoNum type="arabicPeriod"/>
              <a:defRPr/>
            </a:pPr>
            <a:r>
              <a:rPr lang="en-IE" sz="2000" dirty="0">
                <a:latin typeface="Rubik Medium" pitchFamily="2" charset="-79"/>
                <a:cs typeface="Rubik Medium" pitchFamily="2" charset="-79"/>
              </a:rPr>
              <a:t>Drive adherence to water safety best practices </a:t>
            </a:r>
            <a:br>
              <a:rPr lang="en-IE" sz="2000" dirty="0">
                <a:latin typeface="Rubik Medium" pitchFamily="2" charset="-79"/>
                <a:cs typeface="Rubik Medium" pitchFamily="2" charset="-79"/>
              </a:rPr>
            </a:br>
            <a:r>
              <a:rPr lang="en-IE" sz="2000" dirty="0">
                <a:latin typeface="Rubik Medium" pitchFamily="2" charset="-79"/>
                <a:cs typeface="Rubik Medium" pitchFamily="2" charset="-79"/>
              </a:rPr>
              <a:t>involving all activities in, on and near water.</a:t>
            </a:r>
          </a:p>
          <a:p>
            <a:pPr marL="457200" indent="-457200" algn="l" eaLnBrk="1" fontAlgn="auto" hangingPunct="1">
              <a:spcAft>
                <a:spcPts val="0"/>
              </a:spcAft>
              <a:buFont typeface="+mj-lt"/>
              <a:buAutoNum type="arabicPeriod"/>
              <a:defRPr/>
            </a:pPr>
            <a:r>
              <a:rPr lang="en-IE" sz="2000" dirty="0">
                <a:latin typeface="Rubik Medium" pitchFamily="2" charset="-79"/>
                <a:cs typeface="Rubik Medium" pitchFamily="2" charset="-79"/>
              </a:rPr>
              <a:t>Foster engagement in positive, safe and </a:t>
            </a:r>
            <a:br>
              <a:rPr lang="en-IE" sz="2000" dirty="0">
                <a:latin typeface="Rubik Medium" pitchFamily="2" charset="-79"/>
                <a:cs typeface="Rubik Medium" pitchFamily="2" charset="-79"/>
              </a:rPr>
            </a:br>
            <a:r>
              <a:rPr lang="en-IE" sz="2000" dirty="0">
                <a:latin typeface="Rubik Medium" pitchFamily="2" charset="-79"/>
                <a:cs typeface="Rubik Medium" pitchFamily="2" charset="-79"/>
              </a:rPr>
              <a:t>confident aquatic activities.</a:t>
            </a:r>
          </a:p>
          <a:p>
            <a:pPr marL="457200" indent="-457200" algn="l" eaLnBrk="1" fontAlgn="auto" hangingPunct="1">
              <a:spcAft>
                <a:spcPts val="0"/>
              </a:spcAft>
              <a:buFont typeface="+mj-lt"/>
              <a:buAutoNum type="arabicPeriod"/>
              <a:defRPr/>
            </a:pPr>
            <a:r>
              <a:rPr lang="en-IE" sz="2000" dirty="0">
                <a:latin typeface="Rubik Medium" pitchFamily="2" charset="-79"/>
                <a:cs typeface="Rubik Medium" pitchFamily="2" charset="-79"/>
              </a:rPr>
              <a:t>Develop national and international strategic </a:t>
            </a:r>
            <a:br>
              <a:rPr lang="en-IE" sz="2000" dirty="0">
                <a:latin typeface="Rubik Medium" pitchFamily="2" charset="-79"/>
                <a:cs typeface="Rubik Medium" pitchFamily="2" charset="-79"/>
              </a:rPr>
            </a:br>
            <a:r>
              <a:rPr lang="en-IE" sz="2000" dirty="0">
                <a:latin typeface="Rubik Medium" pitchFamily="2" charset="-79"/>
                <a:cs typeface="Rubik Medium" pitchFamily="2" charset="-79"/>
              </a:rPr>
              <a:t>partnerships to encourage collaboration </a:t>
            </a:r>
            <a:br>
              <a:rPr lang="en-IE" sz="2000" dirty="0">
                <a:latin typeface="Rubik Medium" pitchFamily="2" charset="-79"/>
                <a:cs typeface="Rubik Medium" pitchFamily="2" charset="-79"/>
              </a:rPr>
            </a:br>
            <a:r>
              <a:rPr lang="en-IE" sz="2000" dirty="0">
                <a:latin typeface="Rubik Medium" pitchFamily="2" charset="-79"/>
                <a:cs typeface="Rubik Medium" pitchFamily="2" charset="-79"/>
              </a:rPr>
              <a:t>on water safety.</a:t>
            </a:r>
          </a:p>
          <a:p>
            <a:pPr marL="457200" indent="-457200" algn="l" eaLnBrk="1" fontAlgn="auto" hangingPunct="1">
              <a:spcAft>
                <a:spcPts val="0"/>
              </a:spcAft>
              <a:buFont typeface="+mj-lt"/>
              <a:buAutoNum type="arabicPeriod"/>
              <a:defRPr/>
            </a:pPr>
            <a:r>
              <a:rPr lang="en-IE" sz="2000" dirty="0">
                <a:latin typeface="Rubik Medium" pitchFamily="2" charset="-79"/>
                <a:cs typeface="Rubik Medium" pitchFamily="2" charset="-79"/>
              </a:rPr>
              <a:t>Publish and communicate water safety related data. </a:t>
            </a:r>
          </a:p>
          <a:p>
            <a:pPr marL="457200" indent="-457200" algn="l" eaLnBrk="1" fontAlgn="auto" hangingPunct="1">
              <a:spcAft>
                <a:spcPts val="0"/>
              </a:spcAft>
              <a:buFont typeface="+mj-lt"/>
              <a:buAutoNum type="arabicPeriod"/>
              <a:defRPr/>
            </a:pPr>
            <a:endParaRPr lang="en-US" sz="2000" dirty="0">
              <a:latin typeface="Rubik Medium" pitchFamily="2" charset="-79"/>
              <a:cs typeface="Rubik Medium" pitchFamily="2" charset="-79"/>
            </a:endParaRPr>
          </a:p>
        </p:txBody>
      </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122830" y="6335465"/>
            <a:ext cx="4145237" cy="477567"/>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80000"/>
              </a:lnSpc>
              <a:spcBef>
                <a:spcPts val="70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1200" cap="none" spc="0" normalizeH="0" baseline="0" noProof="0" dirty="0">
                <a:ln>
                  <a:noFill/>
                </a:ln>
                <a:solidFill>
                  <a:srgbClr val="404040"/>
                </a:solidFill>
                <a:effectLst/>
                <a:uLnTx/>
                <a:uFillTx/>
                <a:latin typeface="Calibri"/>
                <a:ea typeface="+mn-ea"/>
                <a:cs typeface="+mn-cs"/>
              </a:rPr>
              <a:t>For more information, contact Oisin Byrne, Managing Director</a:t>
            </a:r>
          </a:p>
          <a:p>
            <a:pPr marL="0" marR="0" lvl="0" indent="0" algn="l" defTabSz="914400" rtl="0" eaLnBrk="1" fontAlgn="auto" latinLnBrk="0" hangingPunct="1">
              <a:lnSpc>
                <a:spcPct val="80000"/>
              </a:lnSpc>
              <a:spcBef>
                <a:spcPts val="70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1200" cap="none" spc="0" normalizeH="0" baseline="0" noProof="0" dirty="0">
                <a:ln>
                  <a:noFill/>
                </a:ln>
                <a:solidFill>
                  <a:srgbClr val="404040"/>
                </a:solidFill>
                <a:effectLst/>
                <a:uLnTx/>
                <a:uFillTx/>
                <a:latin typeface="Calibri"/>
                <a:ea typeface="+mn-ea"/>
                <a:cs typeface="+mn-cs"/>
              </a:rPr>
              <a:t>Phone: 01-214-3741 Email: oisin.byrne@ireachhq.com</a:t>
            </a:r>
            <a:endParaRPr kumimoji="0" lang="en-IE"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2" descr="Image result for ireach insights">
            <a:extLst>
              <a:ext uri="{FF2B5EF4-FFF2-40B4-BE49-F238E27FC236}">
                <a16:creationId xmlns:a16="http://schemas.microsoft.com/office/drawing/2014/main" id="{8113E430-5ECB-41C3-B20C-B57F49F990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00" b="17908"/>
          <a:stretch/>
        </p:blipFill>
        <p:spPr bwMode="auto">
          <a:xfrm>
            <a:off x="300965" y="5123154"/>
            <a:ext cx="1565031" cy="1026546"/>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AEB5E630-0B14-4AE1-90BB-47A23D56F045}"/>
              </a:ext>
            </a:extLst>
          </p:cNvPr>
          <p:cNvSpPr txBox="1">
            <a:spLocks/>
          </p:cNvSpPr>
          <p:nvPr/>
        </p:nvSpPr>
        <p:spPr>
          <a:xfrm>
            <a:off x="2458663" y="5280790"/>
            <a:ext cx="7274674" cy="9026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u="none" strike="noStrike" kern="0" cap="none" spc="0" baseline="0">
                <a:solidFill>
                  <a:srgbClr val="000000"/>
                </a:solidFill>
                <a:uFillTx/>
              </a:defRPr>
            </a:pPr>
            <a:r>
              <a:rPr kumimoji="0" lang="en-GB" sz="2400" b="1" i="0" u="none" strike="noStrike" kern="0" cap="none" spc="0" normalizeH="0" baseline="0" noProof="0" dirty="0">
                <a:ln>
                  <a:noFill/>
                </a:ln>
                <a:solidFill>
                  <a:srgbClr val="000000"/>
                </a:solidFill>
                <a:effectLst/>
                <a:uLnTx/>
                <a:uFillTx/>
                <a:latin typeface="Calibri" panose="020F0502020204030204"/>
                <a:ea typeface="Arial" panose="020B0604020202020204" pitchFamily="34" charset="0"/>
                <a:cs typeface="+mn-cs"/>
              </a:rPr>
              <a:t>Water Safety Ireland </a:t>
            </a:r>
            <a:r>
              <a:rPr kumimoji="0" lang="en-IE" sz="2400" b="1" i="0" u="none" strike="noStrike" kern="0" cap="none" spc="0" normalizeH="0" baseline="0" noProof="0" dirty="0">
                <a:ln>
                  <a:noFill/>
                </a:ln>
                <a:solidFill>
                  <a:srgbClr val="000000"/>
                </a:solidFill>
                <a:effectLst/>
                <a:uLnTx/>
                <a:uFillTx/>
                <a:latin typeface="Calibri" panose="020F0502020204030204"/>
                <a:ea typeface="+mn-ea"/>
                <a:cs typeface="+mn-cs"/>
              </a:rPr>
              <a:t>Research Study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u="none" strike="noStrike" kern="0" cap="none" spc="0" baseline="0">
                <a:solidFill>
                  <a:srgbClr val="000000"/>
                </a:solidFill>
                <a:uFillTx/>
              </a:defRPr>
            </a:pPr>
            <a:r>
              <a:rPr kumimoji="0" lang="en-GB" sz="2400" b="1" i="0" u="none" strike="noStrike" kern="0" cap="none" spc="0" normalizeH="0" baseline="0" noProof="0" dirty="0">
                <a:ln>
                  <a:noFill/>
                </a:ln>
                <a:solidFill>
                  <a:srgbClr val="000000"/>
                </a:solidFill>
                <a:effectLst/>
                <a:uLnTx/>
                <a:uFillTx/>
                <a:latin typeface="Calibri" panose="020F0502020204030204"/>
                <a:ea typeface="+mn-ea"/>
                <a:cs typeface="+mn-cs"/>
              </a:rPr>
              <a:t>(May 2023 Version 1.1)</a:t>
            </a:r>
          </a:p>
        </p:txBody>
      </p:sp>
      <p:sp>
        <p:nvSpPr>
          <p:cNvPr id="2" name="Slide Number Placeholder 1">
            <a:extLst>
              <a:ext uri="{FF2B5EF4-FFF2-40B4-BE49-F238E27FC236}">
                <a16:creationId xmlns:a16="http://schemas.microsoft.com/office/drawing/2014/main" id="{92A9D64B-81C6-42EB-965E-DDA7D600D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descr="Courtown Water Safety Week — Water Safety Ireland">
            <a:extLst>
              <a:ext uri="{FF2B5EF4-FFF2-40B4-BE49-F238E27FC236}">
                <a16:creationId xmlns:a16="http://schemas.microsoft.com/office/drawing/2014/main" id="{098AB140-3B3D-F296-B101-0B8FD7ADC5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5876" y="4483100"/>
            <a:ext cx="1642178" cy="164217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id="{2693426B-1501-477C-C6A9-4658824F1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814" y="1383460"/>
            <a:ext cx="7028372" cy="351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937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79">
            <a:extLst>
              <a:ext uri="{FF2B5EF4-FFF2-40B4-BE49-F238E27FC236}">
                <a16:creationId xmlns:a16="http://schemas.microsoft.com/office/drawing/2014/main" id="{BC8365CE-F917-40EE-AB33-06B4421B79C0}"/>
              </a:ext>
            </a:extLst>
          </p:cNvPr>
          <p:cNvSpPr/>
          <p:nvPr/>
        </p:nvSpPr>
        <p:spPr bwMode="auto">
          <a:xfrm>
            <a:off x="5625957" y="3745029"/>
            <a:ext cx="2392603" cy="2019701"/>
          </a:xfrm>
          <a:prstGeom prst="roundRect">
            <a:avLst>
              <a:gd name="adj" fmla="val 7891"/>
            </a:avLst>
          </a:prstGeom>
          <a:solidFill>
            <a:schemeClr val="bg1"/>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sng"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3" descr="C:\Users\User\Documents\M&amp;S\Provinces.png">
            <a:extLst>
              <a:ext uri="{FF2B5EF4-FFF2-40B4-BE49-F238E27FC236}">
                <a16:creationId xmlns:a16="http://schemas.microsoft.com/office/drawing/2014/main" id="{1964D9A4-CD5F-488F-81E4-D6F59D29792E}"/>
              </a:ext>
            </a:extLst>
          </p:cNvPr>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a:off x="5795094" y="3859368"/>
            <a:ext cx="1520160" cy="1843194"/>
          </a:xfrm>
          <a:prstGeom prst="rect">
            <a:avLst/>
          </a:prstGeom>
          <a:noFill/>
        </p:spPr>
      </p:pic>
      <p:sp>
        <p:nvSpPr>
          <p:cNvPr id="6" name="Rounded Rectangle 87">
            <a:extLst>
              <a:ext uri="{FF2B5EF4-FFF2-40B4-BE49-F238E27FC236}">
                <a16:creationId xmlns:a16="http://schemas.microsoft.com/office/drawing/2014/main" id="{FCD20301-BA7E-4418-A9E3-1D02AC41BD00}"/>
              </a:ext>
            </a:extLst>
          </p:cNvPr>
          <p:cNvSpPr/>
          <p:nvPr/>
        </p:nvSpPr>
        <p:spPr bwMode="auto">
          <a:xfrm>
            <a:off x="264849" y="1305540"/>
            <a:ext cx="2392603" cy="2019701"/>
          </a:xfrm>
          <a:prstGeom prst="roundRect">
            <a:avLst>
              <a:gd name="adj" fmla="val 7891"/>
            </a:avLst>
          </a:prstGeom>
          <a:solidFill>
            <a:schemeClr val="bg1"/>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sng" strike="noStrike" kern="1200" cap="none" spc="0" normalizeH="0" baseline="0" noProof="0" dirty="0">
              <a:ln>
                <a:noFill/>
              </a:ln>
              <a:solidFill>
                <a:prstClr val="black"/>
              </a:solidFill>
              <a:effectLst/>
              <a:uLnTx/>
              <a:uFillTx/>
              <a:latin typeface="Arial" charset="0"/>
              <a:ea typeface="+mn-ea"/>
              <a:cs typeface="+mn-cs"/>
            </a:endParaRPr>
          </a:p>
        </p:txBody>
      </p:sp>
      <p:sp>
        <p:nvSpPr>
          <p:cNvPr id="7" name="Rounded Rectangle 88">
            <a:extLst>
              <a:ext uri="{FF2B5EF4-FFF2-40B4-BE49-F238E27FC236}">
                <a16:creationId xmlns:a16="http://schemas.microsoft.com/office/drawing/2014/main" id="{46D3DEB3-2B60-4319-8328-6E27C8BB964B}"/>
              </a:ext>
            </a:extLst>
          </p:cNvPr>
          <p:cNvSpPr/>
          <p:nvPr/>
        </p:nvSpPr>
        <p:spPr bwMode="auto">
          <a:xfrm>
            <a:off x="268396" y="3724043"/>
            <a:ext cx="2392603" cy="2019701"/>
          </a:xfrm>
          <a:prstGeom prst="roundRect">
            <a:avLst>
              <a:gd name="adj" fmla="val 7891"/>
            </a:avLst>
          </a:prstGeom>
          <a:solidFill>
            <a:schemeClr val="bg1"/>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sng" strike="noStrike" kern="1200" cap="none" spc="0" normalizeH="0" baseline="0" noProof="0" dirty="0">
              <a:ln>
                <a:noFill/>
              </a:ln>
              <a:solidFill>
                <a:prstClr val="black"/>
              </a:solidFill>
              <a:effectLst/>
              <a:uLnTx/>
              <a:uFillTx/>
              <a:latin typeface="Arial" charset="0"/>
              <a:ea typeface="+mn-ea"/>
              <a:cs typeface="+mn-cs"/>
            </a:endParaRPr>
          </a:p>
        </p:txBody>
      </p:sp>
      <p:sp>
        <p:nvSpPr>
          <p:cNvPr id="8" name="Rounded Rectangle 89">
            <a:extLst>
              <a:ext uri="{FF2B5EF4-FFF2-40B4-BE49-F238E27FC236}">
                <a16:creationId xmlns:a16="http://schemas.microsoft.com/office/drawing/2014/main" id="{340DE39A-9E1A-4853-8270-B8BFE8B3E786}"/>
              </a:ext>
            </a:extLst>
          </p:cNvPr>
          <p:cNvSpPr/>
          <p:nvPr/>
        </p:nvSpPr>
        <p:spPr bwMode="auto">
          <a:xfrm>
            <a:off x="2926543" y="1287819"/>
            <a:ext cx="2392603" cy="2019701"/>
          </a:xfrm>
          <a:prstGeom prst="roundRect">
            <a:avLst>
              <a:gd name="adj" fmla="val 7891"/>
            </a:avLst>
          </a:prstGeom>
          <a:solidFill>
            <a:schemeClr val="bg1"/>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sng" strike="noStrike" kern="1200" cap="none" spc="0" normalizeH="0" baseline="0" noProof="0" dirty="0">
              <a:ln>
                <a:noFill/>
              </a:ln>
              <a:solidFill>
                <a:prstClr val="black"/>
              </a:solidFill>
              <a:effectLst/>
              <a:uLnTx/>
              <a:uFillTx/>
              <a:latin typeface="Arial" charset="0"/>
              <a:ea typeface="+mn-ea"/>
              <a:cs typeface="+mn-cs"/>
            </a:endParaRPr>
          </a:p>
        </p:txBody>
      </p:sp>
      <p:sp>
        <p:nvSpPr>
          <p:cNvPr id="9" name="Rounded Rectangle 90">
            <a:extLst>
              <a:ext uri="{FF2B5EF4-FFF2-40B4-BE49-F238E27FC236}">
                <a16:creationId xmlns:a16="http://schemas.microsoft.com/office/drawing/2014/main" id="{198710A4-B8AA-4EAD-B7EF-D556201ED53D}"/>
              </a:ext>
            </a:extLst>
          </p:cNvPr>
          <p:cNvSpPr/>
          <p:nvPr/>
        </p:nvSpPr>
        <p:spPr bwMode="auto">
          <a:xfrm>
            <a:off x="2953536" y="3741491"/>
            <a:ext cx="2392603" cy="2019701"/>
          </a:xfrm>
          <a:prstGeom prst="roundRect">
            <a:avLst>
              <a:gd name="adj" fmla="val 7891"/>
            </a:avLst>
          </a:prstGeom>
          <a:solidFill>
            <a:schemeClr val="bg1"/>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sng" strike="noStrike" kern="1200" cap="none" spc="0" normalizeH="0" baseline="0" noProof="0" dirty="0">
              <a:ln>
                <a:noFill/>
              </a:ln>
              <a:solidFill>
                <a:prstClr val="black"/>
              </a:solidFill>
              <a:effectLst/>
              <a:uLnTx/>
              <a:uFillTx/>
              <a:latin typeface="Arial" charset="0"/>
              <a:ea typeface="+mn-ea"/>
              <a:cs typeface="+mn-cs"/>
            </a:endParaRPr>
          </a:p>
        </p:txBody>
      </p:sp>
      <p:sp>
        <p:nvSpPr>
          <p:cNvPr id="10" name="Rounded Rectangle 91">
            <a:extLst>
              <a:ext uri="{FF2B5EF4-FFF2-40B4-BE49-F238E27FC236}">
                <a16:creationId xmlns:a16="http://schemas.microsoft.com/office/drawing/2014/main" id="{6CE1E563-A0E7-4615-94C6-640CD2044FCA}"/>
              </a:ext>
            </a:extLst>
          </p:cNvPr>
          <p:cNvSpPr/>
          <p:nvPr/>
        </p:nvSpPr>
        <p:spPr bwMode="auto">
          <a:xfrm>
            <a:off x="5598964" y="1291357"/>
            <a:ext cx="2392603" cy="2019701"/>
          </a:xfrm>
          <a:prstGeom prst="roundRect">
            <a:avLst>
              <a:gd name="adj" fmla="val 7891"/>
            </a:avLst>
          </a:prstGeom>
          <a:solidFill>
            <a:schemeClr val="bg1"/>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sng" strike="noStrike" kern="1200" cap="none" spc="0" normalizeH="0" baseline="0" noProof="0" dirty="0">
              <a:ln>
                <a:noFill/>
              </a:ln>
              <a:solidFill>
                <a:prstClr val="black"/>
              </a:solidFill>
              <a:effectLst/>
              <a:uLnTx/>
              <a:uFillTx/>
              <a:latin typeface="Arial" charset="0"/>
              <a:ea typeface="+mn-ea"/>
              <a:cs typeface="+mn-cs"/>
            </a:endParaRPr>
          </a:p>
        </p:txBody>
      </p:sp>
      <p:sp>
        <p:nvSpPr>
          <p:cNvPr id="11" name="Rounded Rectangle 92">
            <a:extLst>
              <a:ext uri="{FF2B5EF4-FFF2-40B4-BE49-F238E27FC236}">
                <a16:creationId xmlns:a16="http://schemas.microsoft.com/office/drawing/2014/main" id="{3C199B12-7517-4C7E-A984-72FAC138E240}"/>
              </a:ext>
            </a:extLst>
          </p:cNvPr>
          <p:cNvSpPr/>
          <p:nvPr/>
        </p:nvSpPr>
        <p:spPr bwMode="auto">
          <a:xfrm>
            <a:off x="8282017" y="1273630"/>
            <a:ext cx="3626447" cy="1442309"/>
          </a:xfrm>
          <a:prstGeom prst="roundRect">
            <a:avLst>
              <a:gd name="adj" fmla="val 7891"/>
            </a:avLst>
          </a:prstGeom>
          <a:solidFill>
            <a:schemeClr val="bg1"/>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sng" strike="noStrike" kern="1200" cap="none" spc="0" normalizeH="0" baseline="0" noProof="0" dirty="0">
              <a:ln>
                <a:noFill/>
              </a:ln>
              <a:solidFill>
                <a:prstClr val="black"/>
              </a:solidFill>
              <a:effectLst/>
              <a:uLnTx/>
              <a:uFillTx/>
              <a:latin typeface="Arial" charset="0"/>
              <a:ea typeface="+mn-ea"/>
              <a:cs typeface="+mn-cs"/>
            </a:endParaRPr>
          </a:p>
        </p:txBody>
      </p:sp>
      <p:pic>
        <p:nvPicPr>
          <p:cNvPr id="12" name="Picture 2" descr="http://www.psdgraphics.com/file/male-silhouette.jpg">
            <a:extLst>
              <a:ext uri="{FF2B5EF4-FFF2-40B4-BE49-F238E27FC236}">
                <a16:creationId xmlns:a16="http://schemas.microsoft.com/office/drawing/2014/main" id="{CDB46C1B-893B-49A0-AF84-B79A2E3D6F2E}"/>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100" y="1942698"/>
            <a:ext cx="1460887" cy="1169192"/>
          </a:xfrm>
          <a:prstGeom prst="rect">
            <a:avLst/>
          </a:prstGeom>
          <a:noFill/>
        </p:spPr>
      </p:pic>
      <p:pic>
        <p:nvPicPr>
          <p:cNvPr id="13" name="Picture 4" descr="http://www.psdgraphics.com/file/female-silhouette.jpg">
            <a:extLst>
              <a:ext uri="{FF2B5EF4-FFF2-40B4-BE49-F238E27FC236}">
                <a16:creationId xmlns:a16="http://schemas.microsoft.com/office/drawing/2014/main" id="{E2923651-176D-4767-AD39-948EA1E45A9E}"/>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88946" y="1981879"/>
            <a:ext cx="1407414" cy="1126397"/>
          </a:xfrm>
          <a:prstGeom prst="rect">
            <a:avLst/>
          </a:prstGeom>
          <a:noFill/>
        </p:spPr>
      </p:pic>
      <p:sp>
        <p:nvSpPr>
          <p:cNvPr id="14" name="Rectangle 13">
            <a:extLst>
              <a:ext uri="{FF2B5EF4-FFF2-40B4-BE49-F238E27FC236}">
                <a16:creationId xmlns:a16="http://schemas.microsoft.com/office/drawing/2014/main" id="{1C0653A4-E593-436C-8ABF-A705BA7CBAEE}"/>
              </a:ext>
            </a:extLst>
          </p:cNvPr>
          <p:cNvSpPr/>
          <p:nvPr/>
        </p:nvSpPr>
        <p:spPr>
          <a:xfrm>
            <a:off x="568770" y="2673408"/>
            <a:ext cx="568910" cy="3419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49%</a:t>
            </a:r>
          </a:p>
        </p:txBody>
      </p:sp>
      <p:sp>
        <p:nvSpPr>
          <p:cNvPr id="15" name="Rectangle 14">
            <a:extLst>
              <a:ext uri="{FF2B5EF4-FFF2-40B4-BE49-F238E27FC236}">
                <a16:creationId xmlns:a16="http://schemas.microsoft.com/office/drawing/2014/main" id="{AF63DE4B-3E33-4ED4-9839-7F27AF19B219}"/>
              </a:ext>
            </a:extLst>
          </p:cNvPr>
          <p:cNvSpPr/>
          <p:nvPr/>
        </p:nvSpPr>
        <p:spPr>
          <a:xfrm>
            <a:off x="1827002" y="2676946"/>
            <a:ext cx="568910" cy="3419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51%</a:t>
            </a:r>
          </a:p>
        </p:txBody>
      </p:sp>
      <p:sp>
        <p:nvSpPr>
          <p:cNvPr id="16" name="TextBox 15">
            <a:extLst>
              <a:ext uri="{FF2B5EF4-FFF2-40B4-BE49-F238E27FC236}">
                <a16:creationId xmlns:a16="http://schemas.microsoft.com/office/drawing/2014/main" id="{B47BB194-3388-414F-A5A6-ED433CB9D45A}"/>
              </a:ext>
            </a:extLst>
          </p:cNvPr>
          <p:cNvSpPr txBox="1"/>
          <p:nvPr/>
        </p:nvSpPr>
        <p:spPr>
          <a:xfrm>
            <a:off x="372140" y="1429399"/>
            <a:ext cx="2179674" cy="3721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Gender</a:t>
            </a:r>
          </a:p>
        </p:txBody>
      </p:sp>
      <p:graphicFrame>
        <p:nvGraphicFramePr>
          <p:cNvPr id="17" name="Chart 16">
            <a:extLst>
              <a:ext uri="{FF2B5EF4-FFF2-40B4-BE49-F238E27FC236}">
                <a16:creationId xmlns:a16="http://schemas.microsoft.com/office/drawing/2014/main" id="{AFA133A9-F985-47D5-B29C-32381A72A249}"/>
              </a:ext>
            </a:extLst>
          </p:cNvPr>
          <p:cNvGraphicFramePr/>
          <p:nvPr/>
        </p:nvGraphicFramePr>
        <p:xfrm>
          <a:off x="2427767" y="1312442"/>
          <a:ext cx="3441405" cy="2291316"/>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F7D5C018-CF1C-42CB-9416-4E78AE32CF69}"/>
              </a:ext>
            </a:extLst>
          </p:cNvPr>
          <p:cNvSpPr txBox="1"/>
          <p:nvPr/>
        </p:nvSpPr>
        <p:spPr>
          <a:xfrm>
            <a:off x="3012662" y="1432937"/>
            <a:ext cx="2179674" cy="3721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Age of respondents</a:t>
            </a:r>
          </a:p>
        </p:txBody>
      </p:sp>
      <p:sp>
        <p:nvSpPr>
          <p:cNvPr id="19" name="Rectangle 18">
            <a:extLst>
              <a:ext uri="{FF2B5EF4-FFF2-40B4-BE49-F238E27FC236}">
                <a16:creationId xmlns:a16="http://schemas.microsoft.com/office/drawing/2014/main" id="{7F5375FC-92D0-4CC0-B4F5-0CDFFC8A14BA}"/>
              </a:ext>
            </a:extLst>
          </p:cNvPr>
          <p:cNvSpPr/>
          <p:nvPr/>
        </p:nvSpPr>
        <p:spPr>
          <a:xfrm>
            <a:off x="5667153" y="1801539"/>
            <a:ext cx="2254103" cy="318977"/>
          </a:xfrm>
          <a:prstGeom prst="rect">
            <a:avLst/>
          </a:prstGeom>
          <a:solidFill>
            <a:schemeClr val="accent6">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Single/Never Married</a:t>
            </a:r>
          </a:p>
        </p:txBody>
      </p:sp>
      <p:sp>
        <p:nvSpPr>
          <p:cNvPr id="20" name="Rectangle 19">
            <a:extLst>
              <a:ext uri="{FF2B5EF4-FFF2-40B4-BE49-F238E27FC236}">
                <a16:creationId xmlns:a16="http://schemas.microsoft.com/office/drawing/2014/main" id="{6F5685BB-4FB3-47C0-A97A-39C5A958F4E8}"/>
              </a:ext>
            </a:extLst>
          </p:cNvPr>
          <p:cNvSpPr/>
          <p:nvPr/>
        </p:nvSpPr>
        <p:spPr>
          <a:xfrm>
            <a:off x="5670697" y="2177222"/>
            <a:ext cx="2254103" cy="318977"/>
          </a:xfrm>
          <a:prstGeom prst="rect">
            <a:avLst/>
          </a:prstGeom>
          <a:solidFill>
            <a:schemeClr val="accent6">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Married/Cohabiting</a:t>
            </a:r>
          </a:p>
        </p:txBody>
      </p:sp>
      <p:sp>
        <p:nvSpPr>
          <p:cNvPr id="21" name="Rectangle 20">
            <a:extLst>
              <a:ext uri="{FF2B5EF4-FFF2-40B4-BE49-F238E27FC236}">
                <a16:creationId xmlns:a16="http://schemas.microsoft.com/office/drawing/2014/main" id="{05C96697-E39E-435F-B3D5-A799F9DDB942}"/>
              </a:ext>
            </a:extLst>
          </p:cNvPr>
          <p:cNvSpPr/>
          <p:nvPr/>
        </p:nvSpPr>
        <p:spPr>
          <a:xfrm>
            <a:off x="5663608" y="2542273"/>
            <a:ext cx="2254103" cy="318977"/>
          </a:xfrm>
          <a:prstGeom prst="rect">
            <a:avLst/>
          </a:prstGeom>
          <a:solidFill>
            <a:schemeClr val="accent6">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Separated/Divorced/Widowed</a:t>
            </a:r>
          </a:p>
        </p:txBody>
      </p:sp>
      <p:sp>
        <p:nvSpPr>
          <p:cNvPr id="22" name="Rectangle 21">
            <a:extLst>
              <a:ext uri="{FF2B5EF4-FFF2-40B4-BE49-F238E27FC236}">
                <a16:creationId xmlns:a16="http://schemas.microsoft.com/office/drawing/2014/main" id="{BBF41703-DEB0-4AA8-A6D6-7F1661BAF58D}"/>
              </a:ext>
            </a:extLst>
          </p:cNvPr>
          <p:cNvSpPr/>
          <p:nvPr/>
        </p:nvSpPr>
        <p:spPr>
          <a:xfrm>
            <a:off x="5667152" y="2917957"/>
            <a:ext cx="2254103" cy="318977"/>
          </a:xfrm>
          <a:prstGeom prst="rect">
            <a:avLst/>
          </a:prstGeom>
          <a:solidFill>
            <a:schemeClr val="accent6">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Prefer not to say</a:t>
            </a:r>
          </a:p>
        </p:txBody>
      </p:sp>
      <p:sp>
        <p:nvSpPr>
          <p:cNvPr id="23" name="Rectangle 22">
            <a:extLst>
              <a:ext uri="{FF2B5EF4-FFF2-40B4-BE49-F238E27FC236}">
                <a16:creationId xmlns:a16="http://schemas.microsoft.com/office/drawing/2014/main" id="{3F45F671-A3CA-40CF-9634-97705367C402}"/>
              </a:ext>
            </a:extLst>
          </p:cNvPr>
          <p:cNvSpPr/>
          <p:nvPr/>
        </p:nvSpPr>
        <p:spPr>
          <a:xfrm>
            <a:off x="7563294" y="1858242"/>
            <a:ext cx="510362" cy="318977"/>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41%</a:t>
            </a:r>
          </a:p>
        </p:txBody>
      </p:sp>
      <p:sp>
        <p:nvSpPr>
          <p:cNvPr id="24" name="Rectangle 23">
            <a:extLst>
              <a:ext uri="{FF2B5EF4-FFF2-40B4-BE49-F238E27FC236}">
                <a16:creationId xmlns:a16="http://schemas.microsoft.com/office/drawing/2014/main" id="{1DDC0D50-E148-4FC7-A8D1-0B1729201CDE}"/>
              </a:ext>
            </a:extLst>
          </p:cNvPr>
          <p:cNvSpPr/>
          <p:nvPr/>
        </p:nvSpPr>
        <p:spPr>
          <a:xfrm>
            <a:off x="7566838" y="2233925"/>
            <a:ext cx="510362" cy="318977"/>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51%</a:t>
            </a:r>
          </a:p>
        </p:txBody>
      </p:sp>
      <p:sp>
        <p:nvSpPr>
          <p:cNvPr id="25" name="Rectangle 24">
            <a:extLst>
              <a:ext uri="{FF2B5EF4-FFF2-40B4-BE49-F238E27FC236}">
                <a16:creationId xmlns:a16="http://schemas.microsoft.com/office/drawing/2014/main" id="{36CD40C9-843F-419A-8EBA-BA0422E6E40D}"/>
              </a:ext>
            </a:extLst>
          </p:cNvPr>
          <p:cNvSpPr/>
          <p:nvPr/>
        </p:nvSpPr>
        <p:spPr>
          <a:xfrm>
            <a:off x="7559749" y="2598976"/>
            <a:ext cx="510362" cy="318977"/>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26" name="Rectangle 25">
            <a:extLst>
              <a:ext uri="{FF2B5EF4-FFF2-40B4-BE49-F238E27FC236}">
                <a16:creationId xmlns:a16="http://schemas.microsoft.com/office/drawing/2014/main" id="{814C59E9-4788-40E9-815A-D9DE77CA6E9D}"/>
              </a:ext>
            </a:extLst>
          </p:cNvPr>
          <p:cNvSpPr/>
          <p:nvPr/>
        </p:nvSpPr>
        <p:spPr>
          <a:xfrm>
            <a:off x="7563293" y="2974660"/>
            <a:ext cx="510362" cy="318977"/>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7" name="TextBox 26">
            <a:extLst>
              <a:ext uri="{FF2B5EF4-FFF2-40B4-BE49-F238E27FC236}">
                <a16:creationId xmlns:a16="http://schemas.microsoft.com/office/drawing/2014/main" id="{9101CC18-DE35-4140-B38A-9048F11EE255}"/>
              </a:ext>
            </a:extLst>
          </p:cNvPr>
          <p:cNvSpPr txBox="1"/>
          <p:nvPr/>
        </p:nvSpPr>
        <p:spPr>
          <a:xfrm>
            <a:off x="5716982" y="1436475"/>
            <a:ext cx="2179674" cy="3721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Marital Status</a:t>
            </a:r>
          </a:p>
        </p:txBody>
      </p:sp>
      <p:sp>
        <p:nvSpPr>
          <p:cNvPr id="28" name="TextBox 27">
            <a:extLst>
              <a:ext uri="{FF2B5EF4-FFF2-40B4-BE49-F238E27FC236}">
                <a16:creationId xmlns:a16="http://schemas.microsoft.com/office/drawing/2014/main" id="{BD0690D7-2D44-440E-911B-1D20132FB661}"/>
              </a:ext>
            </a:extLst>
          </p:cNvPr>
          <p:cNvSpPr txBox="1"/>
          <p:nvPr/>
        </p:nvSpPr>
        <p:spPr>
          <a:xfrm>
            <a:off x="342737" y="3760092"/>
            <a:ext cx="2179674" cy="3721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Children at Home</a:t>
            </a:r>
          </a:p>
        </p:txBody>
      </p:sp>
      <p:graphicFrame>
        <p:nvGraphicFramePr>
          <p:cNvPr id="29" name="Diagram 28">
            <a:extLst>
              <a:ext uri="{FF2B5EF4-FFF2-40B4-BE49-F238E27FC236}">
                <a16:creationId xmlns:a16="http://schemas.microsoft.com/office/drawing/2014/main" id="{4E75CEDA-4AB7-47AE-BCF8-01FF70846EDD}"/>
              </a:ext>
            </a:extLst>
          </p:cNvPr>
          <p:cNvGraphicFramePr/>
          <p:nvPr/>
        </p:nvGraphicFramePr>
        <p:xfrm>
          <a:off x="8218064" y="1354970"/>
          <a:ext cx="3573443" cy="12440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TextBox 29">
            <a:extLst>
              <a:ext uri="{FF2B5EF4-FFF2-40B4-BE49-F238E27FC236}">
                <a16:creationId xmlns:a16="http://schemas.microsoft.com/office/drawing/2014/main" id="{0E2CBAD9-5AC3-43E8-B171-2F1CDC12A9D1}"/>
              </a:ext>
            </a:extLst>
          </p:cNvPr>
          <p:cNvSpPr txBox="1"/>
          <p:nvPr/>
        </p:nvSpPr>
        <p:spPr>
          <a:xfrm>
            <a:off x="8390862" y="1305334"/>
            <a:ext cx="21796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Education</a:t>
            </a:r>
          </a:p>
        </p:txBody>
      </p:sp>
      <p:graphicFrame>
        <p:nvGraphicFramePr>
          <p:cNvPr id="31" name="Table 30">
            <a:extLst>
              <a:ext uri="{FF2B5EF4-FFF2-40B4-BE49-F238E27FC236}">
                <a16:creationId xmlns:a16="http://schemas.microsoft.com/office/drawing/2014/main" id="{3F1654F0-A740-48A0-AB82-1F2D93446939}"/>
              </a:ext>
            </a:extLst>
          </p:cNvPr>
          <p:cNvGraphicFramePr>
            <a:graphicFrameLocks noGrp="1"/>
          </p:cNvGraphicFramePr>
          <p:nvPr/>
        </p:nvGraphicFramePr>
        <p:xfrm>
          <a:off x="3149418" y="4154558"/>
          <a:ext cx="2009554" cy="1400819"/>
        </p:xfrm>
        <a:graphic>
          <a:graphicData uri="http://schemas.openxmlformats.org/drawingml/2006/table">
            <a:tbl>
              <a:tblPr>
                <a:tableStyleId>{8EC20E35-A176-4012-BC5E-935CFFF8708E}</a:tableStyleId>
              </a:tblPr>
              <a:tblGrid>
                <a:gridCol w="1374958">
                  <a:extLst>
                    <a:ext uri="{9D8B030D-6E8A-4147-A177-3AD203B41FA5}">
                      <a16:colId xmlns:a16="http://schemas.microsoft.com/office/drawing/2014/main" val="20000"/>
                    </a:ext>
                  </a:extLst>
                </a:gridCol>
                <a:gridCol w="634596">
                  <a:extLst>
                    <a:ext uri="{9D8B030D-6E8A-4147-A177-3AD203B41FA5}">
                      <a16:colId xmlns:a16="http://schemas.microsoft.com/office/drawing/2014/main" val="20001"/>
                    </a:ext>
                  </a:extLst>
                </a:gridCol>
              </a:tblGrid>
              <a:tr h="210869">
                <a:tc>
                  <a:txBody>
                    <a:bodyPr/>
                    <a:lstStyle/>
                    <a:p>
                      <a:pPr algn="l" rtl="0" fontAlgn="t"/>
                      <a:r>
                        <a:rPr lang="en-GB" sz="1200" u="none" strike="noStrike" dirty="0"/>
                        <a:t>&lt; €19,999</a:t>
                      </a:r>
                      <a:endParaRPr lang="en-GB" sz="1200" b="0" i="0" u="none" strike="noStrike" dirty="0">
                        <a:solidFill>
                          <a:srgbClr val="000000"/>
                        </a:solidFill>
                        <a:latin typeface="Calibri"/>
                      </a:endParaRPr>
                    </a:p>
                  </a:txBody>
                  <a:tcPr marL="9525" marR="9525" marT="9525" marB="0"/>
                </a:tc>
                <a:tc>
                  <a:txBody>
                    <a:bodyPr/>
                    <a:lstStyle/>
                    <a:p>
                      <a:pPr algn="l" rtl="0" fontAlgn="t"/>
                      <a:r>
                        <a:rPr lang="en-GB" sz="1200" u="none" strike="noStrike" dirty="0"/>
                        <a:t>24%</a:t>
                      </a:r>
                      <a:endParaRPr lang="en-GB" sz="1200" b="0" i="0" u="none" strike="noStrike" dirty="0">
                        <a:solidFill>
                          <a:srgbClr val="000000"/>
                        </a:solidFill>
                        <a:latin typeface="Calibri"/>
                      </a:endParaRPr>
                    </a:p>
                  </a:txBody>
                  <a:tcPr marL="9525" marR="9525" marT="9525" marB="0"/>
                </a:tc>
                <a:extLst>
                  <a:ext uri="{0D108BD9-81ED-4DB2-BD59-A6C34878D82A}">
                    <a16:rowId xmlns:a16="http://schemas.microsoft.com/office/drawing/2014/main" val="10000"/>
                  </a:ext>
                </a:extLst>
              </a:tr>
              <a:tr h="201285">
                <a:tc>
                  <a:txBody>
                    <a:bodyPr/>
                    <a:lstStyle/>
                    <a:p>
                      <a:pPr algn="l" rtl="0" fontAlgn="t"/>
                      <a:r>
                        <a:rPr lang="en-GB" sz="1200" u="none" strike="noStrike" dirty="0"/>
                        <a:t>€20K - €39,999</a:t>
                      </a:r>
                      <a:endParaRPr lang="en-GB" sz="1200" b="0" i="0" u="none" strike="noStrike" dirty="0">
                        <a:solidFill>
                          <a:srgbClr val="000000"/>
                        </a:solidFill>
                        <a:latin typeface="Calibri"/>
                      </a:endParaRPr>
                    </a:p>
                  </a:txBody>
                  <a:tcPr marL="9525" marR="9525" marT="9525" marB="0"/>
                </a:tc>
                <a:tc>
                  <a:txBody>
                    <a:bodyPr/>
                    <a:lstStyle/>
                    <a:p>
                      <a:pPr algn="l" rtl="0" fontAlgn="t"/>
                      <a:r>
                        <a:rPr lang="en-GB" sz="1200" u="none" strike="noStrike" dirty="0"/>
                        <a:t>28%</a:t>
                      </a:r>
                      <a:endParaRPr lang="en-GB" sz="1200" b="0" i="0" u="none" strike="noStrike" dirty="0">
                        <a:solidFill>
                          <a:srgbClr val="000000"/>
                        </a:solidFill>
                        <a:latin typeface="Calibri"/>
                      </a:endParaRPr>
                    </a:p>
                  </a:txBody>
                  <a:tcPr marL="9525" marR="9525" marT="9525" marB="0"/>
                </a:tc>
                <a:extLst>
                  <a:ext uri="{0D108BD9-81ED-4DB2-BD59-A6C34878D82A}">
                    <a16:rowId xmlns:a16="http://schemas.microsoft.com/office/drawing/2014/main" val="10001"/>
                  </a:ext>
                </a:extLst>
              </a:tr>
              <a:tr h="201285">
                <a:tc>
                  <a:txBody>
                    <a:bodyPr/>
                    <a:lstStyle/>
                    <a:p>
                      <a:pPr algn="l" rtl="0" fontAlgn="t"/>
                      <a:r>
                        <a:rPr lang="en-GB" sz="1200" u="none" strike="noStrike" dirty="0"/>
                        <a:t>€40K - €59,999</a:t>
                      </a:r>
                      <a:endParaRPr lang="en-GB" sz="1200" b="0" i="0" u="none" strike="noStrike" dirty="0">
                        <a:solidFill>
                          <a:srgbClr val="000000"/>
                        </a:solidFill>
                        <a:latin typeface="Calibri"/>
                      </a:endParaRPr>
                    </a:p>
                  </a:txBody>
                  <a:tcPr marL="9525" marR="9525" marT="9525" marB="0"/>
                </a:tc>
                <a:tc>
                  <a:txBody>
                    <a:bodyPr/>
                    <a:lstStyle/>
                    <a:p>
                      <a:pPr algn="l" rtl="0" fontAlgn="t"/>
                      <a:r>
                        <a:rPr lang="en-GB" sz="1200" b="0" i="0" u="none" strike="noStrike" dirty="0">
                          <a:solidFill>
                            <a:schemeClr val="dk1"/>
                          </a:solidFill>
                          <a:latin typeface="+mn-lt"/>
                        </a:rPr>
                        <a:t>24%</a:t>
                      </a:r>
                      <a:endParaRPr lang="en-GB" sz="1200" b="0" i="0" u="none" strike="noStrike" dirty="0">
                        <a:solidFill>
                          <a:srgbClr val="000000"/>
                        </a:solidFill>
                        <a:latin typeface="Calibri"/>
                      </a:endParaRPr>
                    </a:p>
                  </a:txBody>
                  <a:tcPr marL="9525" marR="9525" marT="9525" marB="0"/>
                </a:tc>
                <a:extLst>
                  <a:ext uri="{0D108BD9-81ED-4DB2-BD59-A6C34878D82A}">
                    <a16:rowId xmlns:a16="http://schemas.microsoft.com/office/drawing/2014/main" val="10002"/>
                  </a:ext>
                </a:extLst>
              </a:tr>
              <a:tr h="201285">
                <a:tc>
                  <a:txBody>
                    <a:bodyPr/>
                    <a:lstStyle/>
                    <a:p>
                      <a:pPr algn="l" rtl="0" fontAlgn="t"/>
                      <a:r>
                        <a:rPr lang="en-GB" sz="1200" u="none" strike="noStrike" dirty="0"/>
                        <a:t>€60K</a:t>
                      </a:r>
                      <a:r>
                        <a:rPr lang="en-GB" sz="1200" u="none" strike="noStrike" baseline="0" dirty="0"/>
                        <a:t> - €79,999</a:t>
                      </a:r>
                      <a:endParaRPr lang="en-GB" sz="1200" b="0" i="0" u="none" strike="noStrike" dirty="0">
                        <a:solidFill>
                          <a:srgbClr val="000000"/>
                        </a:solidFill>
                        <a:latin typeface="Calibri"/>
                      </a:endParaRPr>
                    </a:p>
                  </a:txBody>
                  <a:tcPr marL="9525" marR="9525" marT="9525" marB="0"/>
                </a:tc>
                <a:tc>
                  <a:txBody>
                    <a:bodyPr/>
                    <a:lstStyle/>
                    <a:p>
                      <a:pPr algn="l" rtl="0" fontAlgn="t"/>
                      <a:r>
                        <a:rPr lang="en-GB" sz="1200" u="none" strike="noStrike" dirty="0"/>
                        <a:t>15%</a:t>
                      </a:r>
                      <a:endParaRPr lang="en-GB" sz="1200" b="0" i="0" u="none" strike="noStrike" dirty="0">
                        <a:solidFill>
                          <a:srgbClr val="000000"/>
                        </a:solidFill>
                        <a:latin typeface="Calibri"/>
                      </a:endParaRPr>
                    </a:p>
                  </a:txBody>
                  <a:tcPr marL="9525" marR="9525" marT="9525" marB="0"/>
                </a:tc>
                <a:extLst>
                  <a:ext uri="{0D108BD9-81ED-4DB2-BD59-A6C34878D82A}">
                    <a16:rowId xmlns:a16="http://schemas.microsoft.com/office/drawing/2014/main" val="10003"/>
                  </a:ext>
                </a:extLst>
              </a:tr>
              <a:tr h="201285">
                <a:tc>
                  <a:txBody>
                    <a:bodyPr/>
                    <a:lstStyle/>
                    <a:p>
                      <a:pPr algn="l" rtl="0" fontAlgn="t"/>
                      <a:r>
                        <a:rPr lang="en-GB" sz="1200" u="none" strike="noStrike" dirty="0"/>
                        <a:t>€80K+</a:t>
                      </a:r>
                      <a:endParaRPr lang="en-GB" sz="1200" b="0" i="0" u="none" strike="noStrike" dirty="0">
                        <a:solidFill>
                          <a:srgbClr val="000000"/>
                        </a:solidFill>
                        <a:latin typeface="Calibri"/>
                      </a:endParaRPr>
                    </a:p>
                  </a:txBody>
                  <a:tcPr marL="9525" marR="9525" marT="9525" marB="0"/>
                </a:tc>
                <a:tc>
                  <a:txBody>
                    <a:bodyPr/>
                    <a:lstStyle/>
                    <a:p>
                      <a:pPr algn="l" rtl="0" fontAlgn="t"/>
                      <a:r>
                        <a:rPr lang="en-GB" sz="1200" u="none" strike="noStrike" dirty="0"/>
                        <a:t>7%</a:t>
                      </a:r>
                      <a:endParaRPr lang="en-GB" sz="1200" b="0" i="0" u="none" strike="noStrike" dirty="0">
                        <a:solidFill>
                          <a:srgbClr val="000000"/>
                        </a:solidFill>
                        <a:latin typeface="Calibri"/>
                      </a:endParaRPr>
                    </a:p>
                  </a:txBody>
                  <a:tcPr marL="9525" marR="9525" marT="9525" marB="0"/>
                </a:tc>
                <a:extLst>
                  <a:ext uri="{0D108BD9-81ED-4DB2-BD59-A6C34878D82A}">
                    <a16:rowId xmlns:a16="http://schemas.microsoft.com/office/drawing/2014/main" val="10004"/>
                  </a:ext>
                </a:extLst>
              </a:tr>
              <a:tr h="191700">
                <a:tc>
                  <a:txBody>
                    <a:bodyPr/>
                    <a:lstStyle/>
                    <a:p>
                      <a:pPr algn="l" rtl="0" fontAlgn="t"/>
                      <a:r>
                        <a:rPr lang="en-GB" sz="1200" u="none" strike="noStrike" dirty="0"/>
                        <a:t>Prefer not to say</a:t>
                      </a:r>
                      <a:endParaRPr lang="en-GB" sz="1200" b="0" i="0" u="none" strike="noStrike" dirty="0">
                        <a:solidFill>
                          <a:srgbClr val="000000"/>
                        </a:solidFill>
                        <a:latin typeface="Calibri"/>
                      </a:endParaRPr>
                    </a:p>
                  </a:txBody>
                  <a:tcPr marL="9525" marR="9525" marT="9525" marB="0"/>
                </a:tc>
                <a:tc>
                  <a:txBody>
                    <a:bodyPr/>
                    <a:lstStyle/>
                    <a:p>
                      <a:pPr algn="l" rtl="0" fontAlgn="t"/>
                      <a:r>
                        <a:rPr lang="en-GB" sz="1200" u="none" strike="noStrike" dirty="0"/>
                        <a:t>2%</a:t>
                      </a:r>
                      <a:endParaRPr lang="en-GB" sz="1200" b="0" i="0" u="none" strike="noStrike" dirty="0">
                        <a:solidFill>
                          <a:srgbClr val="000000"/>
                        </a:solidFill>
                        <a:latin typeface="Calibri"/>
                      </a:endParaRPr>
                    </a:p>
                  </a:txBody>
                  <a:tcPr marL="9525" marR="9525" marT="9525" marB="0"/>
                </a:tc>
                <a:extLst>
                  <a:ext uri="{0D108BD9-81ED-4DB2-BD59-A6C34878D82A}">
                    <a16:rowId xmlns:a16="http://schemas.microsoft.com/office/drawing/2014/main" val="10005"/>
                  </a:ext>
                </a:extLst>
              </a:tr>
              <a:tr h="113845">
                <a:tc>
                  <a:txBody>
                    <a:bodyPr/>
                    <a:lstStyle/>
                    <a:p>
                      <a:pPr algn="l" rtl="0" fontAlgn="t"/>
                      <a:r>
                        <a:rPr lang="en-GB" sz="1200" u="none" strike="noStrike" dirty="0"/>
                        <a:t>Don’t know</a:t>
                      </a:r>
                      <a:endParaRPr lang="en-GB" sz="1200" b="0" i="0" u="none" strike="noStrike" dirty="0">
                        <a:solidFill>
                          <a:srgbClr val="000000"/>
                        </a:solidFill>
                        <a:latin typeface="Calibri"/>
                      </a:endParaRPr>
                    </a:p>
                  </a:txBody>
                  <a:tcPr marL="9525" marR="9525" marT="9525" marB="0"/>
                </a:tc>
                <a:tc>
                  <a:txBody>
                    <a:bodyPr/>
                    <a:lstStyle/>
                    <a:p>
                      <a:pPr algn="l" rtl="0" fontAlgn="t"/>
                      <a:r>
                        <a:rPr lang="en-GB" sz="1200" u="none" strike="noStrike" dirty="0"/>
                        <a:t>0%</a:t>
                      </a:r>
                      <a:endParaRPr lang="en-GB" sz="1200" b="0" i="0" u="none" strike="noStrike" dirty="0">
                        <a:solidFill>
                          <a:srgbClr val="000000"/>
                        </a:solidFill>
                        <a:latin typeface="Calibri"/>
                      </a:endParaRPr>
                    </a:p>
                  </a:txBody>
                  <a:tcPr marL="9525" marR="9525" marT="9525" marB="0"/>
                </a:tc>
                <a:extLst>
                  <a:ext uri="{0D108BD9-81ED-4DB2-BD59-A6C34878D82A}">
                    <a16:rowId xmlns:a16="http://schemas.microsoft.com/office/drawing/2014/main" val="10006"/>
                  </a:ext>
                </a:extLst>
              </a:tr>
            </a:tbl>
          </a:graphicData>
        </a:graphic>
      </p:graphicFrame>
      <p:sp>
        <p:nvSpPr>
          <p:cNvPr id="227" name="TextBox 226">
            <a:extLst>
              <a:ext uri="{FF2B5EF4-FFF2-40B4-BE49-F238E27FC236}">
                <a16:creationId xmlns:a16="http://schemas.microsoft.com/office/drawing/2014/main" id="{3C951D81-4652-446C-89E4-8D2CB3E77BF0}"/>
              </a:ext>
            </a:extLst>
          </p:cNvPr>
          <p:cNvSpPr txBox="1"/>
          <p:nvPr/>
        </p:nvSpPr>
        <p:spPr>
          <a:xfrm>
            <a:off x="3050284" y="3759012"/>
            <a:ext cx="2179674" cy="3721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Household Income</a:t>
            </a:r>
          </a:p>
        </p:txBody>
      </p:sp>
      <p:sp>
        <p:nvSpPr>
          <p:cNvPr id="228" name="TextBox 227">
            <a:extLst>
              <a:ext uri="{FF2B5EF4-FFF2-40B4-BE49-F238E27FC236}">
                <a16:creationId xmlns:a16="http://schemas.microsoft.com/office/drawing/2014/main" id="{67FE4B26-23B6-4CFE-B508-B92481584303}"/>
              </a:ext>
            </a:extLst>
          </p:cNvPr>
          <p:cNvSpPr txBox="1"/>
          <p:nvPr/>
        </p:nvSpPr>
        <p:spPr>
          <a:xfrm>
            <a:off x="5624353" y="3748707"/>
            <a:ext cx="1268715" cy="3721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Region</a:t>
            </a:r>
          </a:p>
        </p:txBody>
      </p:sp>
      <p:pic>
        <p:nvPicPr>
          <p:cNvPr id="229" name="Picture 1" descr="C:\Users\User\Documents\M&amp;S\Boy.jpg">
            <a:extLst>
              <a:ext uri="{FF2B5EF4-FFF2-40B4-BE49-F238E27FC236}">
                <a16:creationId xmlns:a16="http://schemas.microsoft.com/office/drawing/2014/main" id="{B6960656-5663-4318-9372-DE34819E07FA}"/>
              </a:ext>
            </a:extLst>
          </p:cNvPr>
          <p:cNvPicPr>
            <a:picLocks noChangeAspect="1" noChangeArrowheads="1"/>
          </p:cNvPicPr>
          <p:nvPr/>
        </p:nvPicPr>
        <p:blipFill>
          <a:blip r:embed="rId12" cstate="print"/>
          <a:srcRect/>
          <a:stretch>
            <a:fillRect/>
          </a:stretch>
        </p:blipFill>
        <p:spPr bwMode="auto">
          <a:xfrm>
            <a:off x="407512" y="4549908"/>
            <a:ext cx="205002" cy="364867"/>
          </a:xfrm>
          <a:prstGeom prst="rect">
            <a:avLst/>
          </a:prstGeom>
          <a:noFill/>
        </p:spPr>
      </p:pic>
      <p:pic>
        <p:nvPicPr>
          <p:cNvPr id="230" name="Picture 2" descr="C:\Users\User\Documents\M&amp;S\Girl.jpg">
            <a:extLst>
              <a:ext uri="{FF2B5EF4-FFF2-40B4-BE49-F238E27FC236}">
                <a16:creationId xmlns:a16="http://schemas.microsoft.com/office/drawing/2014/main" id="{58257359-FF69-41CB-BC53-FBF947FFE7D5}"/>
              </a:ext>
            </a:extLst>
          </p:cNvPr>
          <p:cNvPicPr>
            <a:picLocks noChangeAspect="1" noChangeArrowheads="1"/>
          </p:cNvPicPr>
          <p:nvPr/>
        </p:nvPicPr>
        <p:blipFill>
          <a:blip r:embed="rId13" cstate="print"/>
          <a:srcRect/>
          <a:stretch>
            <a:fillRect/>
          </a:stretch>
        </p:blipFill>
        <p:spPr bwMode="auto">
          <a:xfrm>
            <a:off x="674909" y="4547681"/>
            <a:ext cx="198961" cy="346339"/>
          </a:xfrm>
          <a:prstGeom prst="rect">
            <a:avLst/>
          </a:prstGeom>
          <a:noFill/>
        </p:spPr>
      </p:pic>
      <p:pic>
        <p:nvPicPr>
          <p:cNvPr id="231" name="Picture 1" descr="C:\Users\User\Documents\M&amp;S\Boy.jpg">
            <a:extLst>
              <a:ext uri="{FF2B5EF4-FFF2-40B4-BE49-F238E27FC236}">
                <a16:creationId xmlns:a16="http://schemas.microsoft.com/office/drawing/2014/main" id="{1AB73BED-7294-45F6-9FC5-7DC8E6E2AB57}"/>
              </a:ext>
            </a:extLst>
          </p:cNvPr>
          <p:cNvPicPr>
            <a:picLocks noChangeAspect="1" noChangeArrowheads="1"/>
          </p:cNvPicPr>
          <p:nvPr/>
        </p:nvPicPr>
        <p:blipFill>
          <a:blip r:embed="rId12" cstate="print"/>
          <a:srcRect/>
          <a:stretch>
            <a:fillRect/>
          </a:stretch>
        </p:blipFill>
        <p:spPr bwMode="auto">
          <a:xfrm>
            <a:off x="432321" y="4904322"/>
            <a:ext cx="205002" cy="364867"/>
          </a:xfrm>
          <a:prstGeom prst="rect">
            <a:avLst/>
          </a:prstGeom>
          <a:noFill/>
        </p:spPr>
      </p:pic>
      <p:pic>
        <p:nvPicPr>
          <p:cNvPr id="232" name="Picture 2" descr="C:\Users\User\Documents\M&amp;S\Girl.jpg">
            <a:extLst>
              <a:ext uri="{FF2B5EF4-FFF2-40B4-BE49-F238E27FC236}">
                <a16:creationId xmlns:a16="http://schemas.microsoft.com/office/drawing/2014/main" id="{56E0B5B3-4AA5-44CE-9D14-7E5EE7C57EF2}"/>
              </a:ext>
            </a:extLst>
          </p:cNvPr>
          <p:cNvPicPr>
            <a:picLocks noChangeAspect="1" noChangeArrowheads="1"/>
          </p:cNvPicPr>
          <p:nvPr/>
        </p:nvPicPr>
        <p:blipFill>
          <a:blip r:embed="rId13" cstate="print"/>
          <a:srcRect/>
          <a:stretch>
            <a:fillRect/>
          </a:stretch>
        </p:blipFill>
        <p:spPr bwMode="auto">
          <a:xfrm>
            <a:off x="678452" y="4891462"/>
            <a:ext cx="198961" cy="346339"/>
          </a:xfrm>
          <a:prstGeom prst="rect">
            <a:avLst/>
          </a:prstGeom>
          <a:noFill/>
        </p:spPr>
      </p:pic>
      <p:pic>
        <p:nvPicPr>
          <p:cNvPr id="233" name="Picture 1" descr="C:\Users\User\Documents\M&amp;S\Boy.jpg">
            <a:extLst>
              <a:ext uri="{FF2B5EF4-FFF2-40B4-BE49-F238E27FC236}">
                <a16:creationId xmlns:a16="http://schemas.microsoft.com/office/drawing/2014/main" id="{56640C60-7F27-4B42-867B-63A6780D91C2}"/>
              </a:ext>
            </a:extLst>
          </p:cNvP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93065" y="4918499"/>
            <a:ext cx="205002" cy="364867"/>
          </a:xfrm>
          <a:prstGeom prst="rect">
            <a:avLst/>
          </a:prstGeom>
          <a:noFill/>
        </p:spPr>
      </p:pic>
      <p:pic>
        <p:nvPicPr>
          <p:cNvPr id="234" name="Picture 1" descr="C:\Users\User\Documents\M&amp;S\Boy.jpg">
            <a:extLst>
              <a:ext uri="{FF2B5EF4-FFF2-40B4-BE49-F238E27FC236}">
                <a16:creationId xmlns:a16="http://schemas.microsoft.com/office/drawing/2014/main" id="{664493D4-C22D-4A14-BDDC-39144DFBE934}"/>
              </a:ext>
            </a:extLst>
          </p:cNvPr>
          <p:cNvPicPr>
            <a:picLocks noChangeAspect="1" noChangeArrowheads="1"/>
          </p:cNvPicPr>
          <p:nvPr/>
        </p:nvPicPr>
        <p:blipFill>
          <a:blip r:embed="rId12" cstate="print"/>
          <a:srcRect/>
          <a:stretch>
            <a:fillRect/>
          </a:stretch>
        </p:blipFill>
        <p:spPr bwMode="auto">
          <a:xfrm>
            <a:off x="400423" y="4191949"/>
            <a:ext cx="205002" cy="364867"/>
          </a:xfrm>
          <a:prstGeom prst="rect">
            <a:avLst/>
          </a:prstGeom>
          <a:noFill/>
        </p:spPr>
      </p:pic>
      <p:sp>
        <p:nvSpPr>
          <p:cNvPr id="235" name="Rectangle 234">
            <a:extLst>
              <a:ext uri="{FF2B5EF4-FFF2-40B4-BE49-F238E27FC236}">
                <a16:creationId xmlns:a16="http://schemas.microsoft.com/office/drawing/2014/main" id="{22517C68-9509-47ED-86B4-C8ED4AA31E77}"/>
              </a:ext>
            </a:extLst>
          </p:cNvPr>
          <p:cNvSpPr/>
          <p:nvPr/>
        </p:nvSpPr>
        <p:spPr>
          <a:xfrm>
            <a:off x="2050721" y="4167141"/>
            <a:ext cx="510362" cy="318977"/>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19%</a:t>
            </a:r>
          </a:p>
        </p:txBody>
      </p:sp>
      <p:sp>
        <p:nvSpPr>
          <p:cNvPr id="236" name="Rectangle 235">
            <a:extLst>
              <a:ext uri="{FF2B5EF4-FFF2-40B4-BE49-F238E27FC236}">
                <a16:creationId xmlns:a16="http://schemas.microsoft.com/office/drawing/2014/main" id="{0202281F-A1F4-4751-9070-DEA9EA9C76D6}"/>
              </a:ext>
            </a:extLst>
          </p:cNvPr>
          <p:cNvSpPr/>
          <p:nvPr/>
        </p:nvSpPr>
        <p:spPr>
          <a:xfrm>
            <a:off x="2050721" y="4539280"/>
            <a:ext cx="510362" cy="318977"/>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238" name="Rectangle 237">
            <a:extLst>
              <a:ext uri="{FF2B5EF4-FFF2-40B4-BE49-F238E27FC236}">
                <a16:creationId xmlns:a16="http://schemas.microsoft.com/office/drawing/2014/main" id="{3A8CE0F9-A4A3-4A9C-89E6-0BB933649113}"/>
              </a:ext>
            </a:extLst>
          </p:cNvPr>
          <p:cNvSpPr/>
          <p:nvPr/>
        </p:nvSpPr>
        <p:spPr>
          <a:xfrm>
            <a:off x="2050721" y="4911419"/>
            <a:ext cx="510362" cy="318977"/>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240" name="Rectangle 239">
            <a:extLst>
              <a:ext uri="{FF2B5EF4-FFF2-40B4-BE49-F238E27FC236}">
                <a16:creationId xmlns:a16="http://schemas.microsoft.com/office/drawing/2014/main" id="{747085BC-D406-4EC4-8AD8-43CFB21CBBC1}"/>
              </a:ext>
            </a:extLst>
          </p:cNvPr>
          <p:cNvSpPr/>
          <p:nvPr/>
        </p:nvSpPr>
        <p:spPr>
          <a:xfrm>
            <a:off x="2050721" y="5283559"/>
            <a:ext cx="510362" cy="318977"/>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62%</a:t>
            </a:r>
          </a:p>
        </p:txBody>
      </p:sp>
      <p:sp>
        <p:nvSpPr>
          <p:cNvPr id="242" name="Rectangle 241">
            <a:extLst>
              <a:ext uri="{FF2B5EF4-FFF2-40B4-BE49-F238E27FC236}">
                <a16:creationId xmlns:a16="http://schemas.microsoft.com/office/drawing/2014/main" id="{8690D1A4-E5F7-49CE-BBE5-5129D64F7CF0}"/>
              </a:ext>
            </a:extLst>
          </p:cNvPr>
          <p:cNvSpPr/>
          <p:nvPr/>
        </p:nvSpPr>
        <p:spPr>
          <a:xfrm>
            <a:off x="406143" y="5265831"/>
            <a:ext cx="701823" cy="318977"/>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None</a:t>
            </a:r>
          </a:p>
        </p:txBody>
      </p:sp>
      <p:sp>
        <p:nvSpPr>
          <p:cNvPr id="244" name="Rectangle 243">
            <a:extLst>
              <a:ext uri="{FF2B5EF4-FFF2-40B4-BE49-F238E27FC236}">
                <a16:creationId xmlns:a16="http://schemas.microsoft.com/office/drawing/2014/main" id="{2D2F0F93-BDDB-4E06-B9BC-B96FE40C470E}"/>
              </a:ext>
            </a:extLst>
          </p:cNvPr>
          <p:cNvSpPr/>
          <p:nvPr/>
        </p:nvSpPr>
        <p:spPr>
          <a:xfrm>
            <a:off x="6676389" y="4066046"/>
            <a:ext cx="520996" cy="31897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246" name="Rectangle 245">
            <a:extLst>
              <a:ext uri="{FF2B5EF4-FFF2-40B4-BE49-F238E27FC236}">
                <a16:creationId xmlns:a16="http://schemas.microsoft.com/office/drawing/2014/main" id="{C721CE2D-F20A-4782-A027-4D8961E0141B}"/>
              </a:ext>
            </a:extLst>
          </p:cNvPr>
          <p:cNvSpPr/>
          <p:nvPr/>
        </p:nvSpPr>
        <p:spPr>
          <a:xfrm>
            <a:off x="6633859" y="4735897"/>
            <a:ext cx="471376" cy="21265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22%</a:t>
            </a:r>
          </a:p>
        </p:txBody>
      </p:sp>
      <p:sp>
        <p:nvSpPr>
          <p:cNvPr id="248" name="Rectangle 247">
            <a:extLst>
              <a:ext uri="{FF2B5EF4-FFF2-40B4-BE49-F238E27FC236}">
                <a16:creationId xmlns:a16="http://schemas.microsoft.com/office/drawing/2014/main" id="{31068D40-221E-4029-8472-A989A083EB64}"/>
              </a:ext>
            </a:extLst>
          </p:cNvPr>
          <p:cNvSpPr/>
          <p:nvPr/>
        </p:nvSpPr>
        <p:spPr>
          <a:xfrm>
            <a:off x="6169570" y="5175377"/>
            <a:ext cx="471376" cy="21265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32%</a:t>
            </a:r>
          </a:p>
        </p:txBody>
      </p:sp>
      <p:sp>
        <p:nvSpPr>
          <p:cNvPr id="250" name="Rectangle 249">
            <a:extLst>
              <a:ext uri="{FF2B5EF4-FFF2-40B4-BE49-F238E27FC236}">
                <a16:creationId xmlns:a16="http://schemas.microsoft.com/office/drawing/2014/main" id="{5B1C13C1-3B07-4408-A120-ADD3C9A9673E}"/>
              </a:ext>
            </a:extLst>
          </p:cNvPr>
          <p:cNvSpPr/>
          <p:nvPr/>
        </p:nvSpPr>
        <p:spPr>
          <a:xfrm>
            <a:off x="6059352" y="4506836"/>
            <a:ext cx="471376" cy="21265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sp>
        <p:nvSpPr>
          <p:cNvPr id="252" name="Rounded Rectangle 130">
            <a:extLst>
              <a:ext uri="{FF2B5EF4-FFF2-40B4-BE49-F238E27FC236}">
                <a16:creationId xmlns:a16="http://schemas.microsoft.com/office/drawing/2014/main" id="{D1CE90C6-4C28-41D5-8588-5442FAE0EDCC}"/>
              </a:ext>
            </a:extLst>
          </p:cNvPr>
          <p:cNvSpPr/>
          <p:nvPr/>
        </p:nvSpPr>
        <p:spPr>
          <a:xfrm>
            <a:off x="7299457" y="4653165"/>
            <a:ext cx="679269" cy="403835"/>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Dublin29%</a:t>
            </a:r>
          </a:p>
        </p:txBody>
      </p:sp>
      <p:sp>
        <p:nvSpPr>
          <p:cNvPr id="254" name="Rounded Rectangle 131">
            <a:extLst>
              <a:ext uri="{FF2B5EF4-FFF2-40B4-BE49-F238E27FC236}">
                <a16:creationId xmlns:a16="http://schemas.microsoft.com/office/drawing/2014/main" id="{5C7E4CCE-8623-4B71-9AF6-FED9C53BE6B6}"/>
              </a:ext>
            </a:extLst>
          </p:cNvPr>
          <p:cNvSpPr/>
          <p:nvPr/>
        </p:nvSpPr>
        <p:spPr bwMode="auto">
          <a:xfrm>
            <a:off x="8274757" y="2923823"/>
            <a:ext cx="3712076" cy="3054946"/>
          </a:xfrm>
          <a:prstGeom prst="roundRect">
            <a:avLst>
              <a:gd name="adj" fmla="val 7891"/>
            </a:avLst>
          </a:prstGeom>
          <a:solidFill>
            <a:schemeClr val="bg1"/>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sng" strike="noStrike" kern="1200" cap="none" spc="0" normalizeH="0" baseline="0" noProof="0" dirty="0">
              <a:ln>
                <a:noFill/>
              </a:ln>
              <a:solidFill>
                <a:prstClr val="black"/>
              </a:solidFill>
              <a:effectLst/>
              <a:uLnTx/>
              <a:uFillTx/>
              <a:latin typeface="Arial" charset="0"/>
              <a:ea typeface="+mn-ea"/>
              <a:cs typeface="+mn-cs"/>
            </a:endParaRPr>
          </a:p>
        </p:txBody>
      </p:sp>
      <p:sp>
        <p:nvSpPr>
          <p:cNvPr id="64" name="Rectangle 63">
            <a:extLst>
              <a:ext uri="{FF2B5EF4-FFF2-40B4-BE49-F238E27FC236}">
                <a16:creationId xmlns:a16="http://schemas.microsoft.com/office/drawing/2014/main" id="{00B50D80-0CC6-44C6-B242-3BF1B1527A90}"/>
              </a:ext>
            </a:extLst>
          </p:cNvPr>
          <p:cNvSpPr/>
          <p:nvPr/>
        </p:nvSpPr>
        <p:spPr>
          <a:xfrm>
            <a:off x="8400720" y="3269853"/>
            <a:ext cx="2834640" cy="192024"/>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High managerial, admin, professional</a:t>
            </a:r>
          </a:p>
        </p:txBody>
      </p:sp>
      <p:sp>
        <p:nvSpPr>
          <p:cNvPr id="65" name="Rectangle 64">
            <a:extLst>
              <a:ext uri="{FF2B5EF4-FFF2-40B4-BE49-F238E27FC236}">
                <a16:creationId xmlns:a16="http://schemas.microsoft.com/office/drawing/2014/main" id="{8386E589-BBE0-473E-A766-6C820AF57ED1}"/>
              </a:ext>
            </a:extLst>
          </p:cNvPr>
          <p:cNvSpPr/>
          <p:nvPr/>
        </p:nvSpPr>
        <p:spPr>
          <a:xfrm>
            <a:off x="8400720" y="3510375"/>
            <a:ext cx="2834640" cy="192024"/>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Intermediate managerial, admin, professional</a:t>
            </a:r>
          </a:p>
        </p:txBody>
      </p:sp>
      <p:sp>
        <p:nvSpPr>
          <p:cNvPr id="66" name="Rectangle 65">
            <a:extLst>
              <a:ext uri="{FF2B5EF4-FFF2-40B4-BE49-F238E27FC236}">
                <a16:creationId xmlns:a16="http://schemas.microsoft.com/office/drawing/2014/main" id="{44ED8D0E-FCDA-4C60-9EC1-B8DDEAD17587}"/>
              </a:ext>
            </a:extLst>
          </p:cNvPr>
          <p:cNvSpPr/>
          <p:nvPr/>
        </p:nvSpPr>
        <p:spPr>
          <a:xfrm>
            <a:off x="8400720" y="3750897"/>
            <a:ext cx="2834640" cy="192024"/>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Supervisor, Jr managerial, admin, professional </a:t>
            </a:r>
          </a:p>
        </p:txBody>
      </p:sp>
      <p:sp>
        <p:nvSpPr>
          <p:cNvPr id="67" name="Rectangle 66">
            <a:extLst>
              <a:ext uri="{FF2B5EF4-FFF2-40B4-BE49-F238E27FC236}">
                <a16:creationId xmlns:a16="http://schemas.microsoft.com/office/drawing/2014/main" id="{FE362095-A2D2-4725-A930-7552F56EAEF7}"/>
              </a:ext>
            </a:extLst>
          </p:cNvPr>
          <p:cNvSpPr/>
          <p:nvPr/>
        </p:nvSpPr>
        <p:spPr>
          <a:xfrm>
            <a:off x="8400720" y="3991419"/>
            <a:ext cx="2834640" cy="192024"/>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Manual worker (skilled, non-skilled) </a:t>
            </a:r>
          </a:p>
        </p:txBody>
      </p:sp>
      <p:sp>
        <p:nvSpPr>
          <p:cNvPr id="68" name="Rectangle 67">
            <a:extLst>
              <a:ext uri="{FF2B5EF4-FFF2-40B4-BE49-F238E27FC236}">
                <a16:creationId xmlns:a16="http://schemas.microsoft.com/office/drawing/2014/main" id="{5D760ADD-0388-4E3F-8A4A-57E9293A7E46}"/>
              </a:ext>
            </a:extLst>
          </p:cNvPr>
          <p:cNvSpPr/>
          <p:nvPr/>
        </p:nvSpPr>
        <p:spPr>
          <a:xfrm>
            <a:off x="8400720" y="4231941"/>
            <a:ext cx="2834640" cy="192024"/>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Self Employed</a:t>
            </a:r>
          </a:p>
        </p:txBody>
      </p:sp>
      <p:sp>
        <p:nvSpPr>
          <p:cNvPr id="69" name="Rectangle 68">
            <a:extLst>
              <a:ext uri="{FF2B5EF4-FFF2-40B4-BE49-F238E27FC236}">
                <a16:creationId xmlns:a16="http://schemas.microsoft.com/office/drawing/2014/main" id="{57BB4BA0-CB0B-4A1F-8407-6E2BB6D4CA20}"/>
              </a:ext>
            </a:extLst>
          </p:cNvPr>
          <p:cNvSpPr/>
          <p:nvPr/>
        </p:nvSpPr>
        <p:spPr>
          <a:xfrm>
            <a:off x="8400720" y="4472463"/>
            <a:ext cx="2834640" cy="192024"/>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Casual Worker – Not Permanent Employment</a:t>
            </a:r>
          </a:p>
        </p:txBody>
      </p:sp>
      <p:sp>
        <p:nvSpPr>
          <p:cNvPr id="70" name="Rectangle 69">
            <a:extLst>
              <a:ext uri="{FF2B5EF4-FFF2-40B4-BE49-F238E27FC236}">
                <a16:creationId xmlns:a16="http://schemas.microsoft.com/office/drawing/2014/main" id="{67984FB3-F9AE-44FE-ADCC-8B4B12824F7D}"/>
              </a:ext>
            </a:extLst>
          </p:cNvPr>
          <p:cNvSpPr/>
          <p:nvPr/>
        </p:nvSpPr>
        <p:spPr>
          <a:xfrm>
            <a:off x="8400720" y="4712985"/>
            <a:ext cx="2834640" cy="192024"/>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Homemaker</a:t>
            </a:r>
          </a:p>
        </p:txBody>
      </p:sp>
      <p:sp>
        <p:nvSpPr>
          <p:cNvPr id="71" name="Rectangle 70">
            <a:extLst>
              <a:ext uri="{FF2B5EF4-FFF2-40B4-BE49-F238E27FC236}">
                <a16:creationId xmlns:a16="http://schemas.microsoft.com/office/drawing/2014/main" id="{DFCC01FD-AF43-4CA7-978F-B98EBA235498}"/>
              </a:ext>
            </a:extLst>
          </p:cNvPr>
          <p:cNvSpPr/>
          <p:nvPr/>
        </p:nvSpPr>
        <p:spPr>
          <a:xfrm>
            <a:off x="8400720" y="4953507"/>
            <a:ext cx="2834640" cy="192024"/>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Unemployed</a:t>
            </a:r>
          </a:p>
        </p:txBody>
      </p:sp>
      <p:sp>
        <p:nvSpPr>
          <p:cNvPr id="72" name="Rectangle 71">
            <a:extLst>
              <a:ext uri="{FF2B5EF4-FFF2-40B4-BE49-F238E27FC236}">
                <a16:creationId xmlns:a16="http://schemas.microsoft.com/office/drawing/2014/main" id="{6186F4F6-3DF1-4B84-A50D-D06AD77B9D67}"/>
              </a:ext>
            </a:extLst>
          </p:cNvPr>
          <p:cNvSpPr/>
          <p:nvPr/>
        </p:nvSpPr>
        <p:spPr>
          <a:xfrm>
            <a:off x="8400720" y="5194029"/>
            <a:ext cx="2834640" cy="192024"/>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Student</a:t>
            </a:r>
          </a:p>
        </p:txBody>
      </p:sp>
      <p:sp>
        <p:nvSpPr>
          <p:cNvPr id="73" name="Rectangle 72">
            <a:extLst>
              <a:ext uri="{FF2B5EF4-FFF2-40B4-BE49-F238E27FC236}">
                <a16:creationId xmlns:a16="http://schemas.microsoft.com/office/drawing/2014/main" id="{8AA01FF4-0B65-4214-AA58-A8ED56DA9B58}"/>
              </a:ext>
            </a:extLst>
          </p:cNvPr>
          <p:cNvSpPr/>
          <p:nvPr/>
        </p:nvSpPr>
        <p:spPr>
          <a:xfrm>
            <a:off x="8400720" y="5434551"/>
            <a:ext cx="2834640" cy="192024"/>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Retired (on state, private pension)</a:t>
            </a:r>
          </a:p>
        </p:txBody>
      </p:sp>
      <p:sp>
        <p:nvSpPr>
          <p:cNvPr id="74" name="Rectangle 73">
            <a:extLst>
              <a:ext uri="{FF2B5EF4-FFF2-40B4-BE49-F238E27FC236}">
                <a16:creationId xmlns:a16="http://schemas.microsoft.com/office/drawing/2014/main" id="{E753C08A-7E3D-4F9A-BEE1-5EC69448162A}"/>
              </a:ext>
            </a:extLst>
          </p:cNvPr>
          <p:cNvSpPr/>
          <p:nvPr/>
        </p:nvSpPr>
        <p:spPr>
          <a:xfrm>
            <a:off x="11400026" y="3269853"/>
            <a:ext cx="457200" cy="182880"/>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75" name="Rectangle 74">
            <a:extLst>
              <a:ext uri="{FF2B5EF4-FFF2-40B4-BE49-F238E27FC236}">
                <a16:creationId xmlns:a16="http://schemas.microsoft.com/office/drawing/2014/main" id="{85CB340E-BEDC-4D3F-AE02-4C2CD23F47B8}"/>
              </a:ext>
            </a:extLst>
          </p:cNvPr>
          <p:cNvSpPr/>
          <p:nvPr/>
        </p:nvSpPr>
        <p:spPr>
          <a:xfrm>
            <a:off x="11400026" y="3510997"/>
            <a:ext cx="457200" cy="182880"/>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sp>
        <p:nvSpPr>
          <p:cNvPr id="76" name="Rectangle 75">
            <a:extLst>
              <a:ext uri="{FF2B5EF4-FFF2-40B4-BE49-F238E27FC236}">
                <a16:creationId xmlns:a16="http://schemas.microsoft.com/office/drawing/2014/main" id="{AE95F041-30DB-4735-8F0A-45625271DD08}"/>
              </a:ext>
            </a:extLst>
          </p:cNvPr>
          <p:cNvSpPr/>
          <p:nvPr/>
        </p:nvSpPr>
        <p:spPr>
          <a:xfrm>
            <a:off x="11400026" y="3750999"/>
            <a:ext cx="457200" cy="182880"/>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34%</a:t>
            </a:r>
          </a:p>
        </p:txBody>
      </p:sp>
      <p:sp>
        <p:nvSpPr>
          <p:cNvPr id="77" name="Rectangle 76">
            <a:extLst>
              <a:ext uri="{FF2B5EF4-FFF2-40B4-BE49-F238E27FC236}">
                <a16:creationId xmlns:a16="http://schemas.microsoft.com/office/drawing/2014/main" id="{712C5BF3-9794-467C-82F8-4147D3259F69}"/>
              </a:ext>
            </a:extLst>
          </p:cNvPr>
          <p:cNvSpPr/>
          <p:nvPr/>
        </p:nvSpPr>
        <p:spPr>
          <a:xfrm>
            <a:off x="11400026" y="3993285"/>
            <a:ext cx="457200" cy="182880"/>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
        <p:nvSpPr>
          <p:cNvPr id="79" name="Rectangle 78">
            <a:extLst>
              <a:ext uri="{FF2B5EF4-FFF2-40B4-BE49-F238E27FC236}">
                <a16:creationId xmlns:a16="http://schemas.microsoft.com/office/drawing/2014/main" id="{7FE757E0-8108-400D-A3C4-7B846B77A583}"/>
              </a:ext>
            </a:extLst>
          </p:cNvPr>
          <p:cNvSpPr/>
          <p:nvPr/>
        </p:nvSpPr>
        <p:spPr>
          <a:xfrm>
            <a:off x="11400026" y="4234429"/>
            <a:ext cx="457200" cy="182880"/>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81" name="Rectangle 80">
            <a:extLst>
              <a:ext uri="{FF2B5EF4-FFF2-40B4-BE49-F238E27FC236}">
                <a16:creationId xmlns:a16="http://schemas.microsoft.com/office/drawing/2014/main" id="{0BB9F05E-6C97-42C0-AF21-E0975A668063}"/>
              </a:ext>
            </a:extLst>
          </p:cNvPr>
          <p:cNvSpPr/>
          <p:nvPr/>
        </p:nvSpPr>
        <p:spPr>
          <a:xfrm>
            <a:off x="11400026" y="4475573"/>
            <a:ext cx="457200" cy="182880"/>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1% </a:t>
            </a:r>
          </a:p>
        </p:txBody>
      </p:sp>
      <p:sp>
        <p:nvSpPr>
          <p:cNvPr id="91" name="Rectangle 90">
            <a:extLst>
              <a:ext uri="{FF2B5EF4-FFF2-40B4-BE49-F238E27FC236}">
                <a16:creationId xmlns:a16="http://schemas.microsoft.com/office/drawing/2014/main" id="{9536A52E-E180-4325-86C1-5EB599C7EC5A}"/>
              </a:ext>
            </a:extLst>
          </p:cNvPr>
          <p:cNvSpPr/>
          <p:nvPr/>
        </p:nvSpPr>
        <p:spPr>
          <a:xfrm>
            <a:off x="11400026" y="4716717"/>
            <a:ext cx="457200" cy="182880"/>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93" name="Rectangle 92">
            <a:extLst>
              <a:ext uri="{FF2B5EF4-FFF2-40B4-BE49-F238E27FC236}">
                <a16:creationId xmlns:a16="http://schemas.microsoft.com/office/drawing/2014/main" id="{E562C342-D958-425F-B27E-0808A44D4D4E}"/>
              </a:ext>
            </a:extLst>
          </p:cNvPr>
          <p:cNvSpPr/>
          <p:nvPr/>
        </p:nvSpPr>
        <p:spPr>
          <a:xfrm>
            <a:off x="11400026" y="4957861"/>
            <a:ext cx="457200" cy="182880"/>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95" name="Rectangle 94">
            <a:extLst>
              <a:ext uri="{FF2B5EF4-FFF2-40B4-BE49-F238E27FC236}">
                <a16:creationId xmlns:a16="http://schemas.microsoft.com/office/drawing/2014/main" id="{67767F36-C9DB-4D49-8F15-CE0477C08A2B}"/>
              </a:ext>
            </a:extLst>
          </p:cNvPr>
          <p:cNvSpPr/>
          <p:nvPr/>
        </p:nvSpPr>
        <p:spPr>
          <a:xfrm>
            <a:off x="11400026" y="5199005"/>
            <a:ext cx="457200" cy="182880"/>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sp>
        <p:nvSpPr>
          <p:cNvPr id="275" name="Rectangle 274">
            <a:extLst>
              <a:ext uri="{FF2B5EF4-FFF2-40B4-BE49-F238E27FC236}">
                <a16:creationId xmlns:a16="http://schemas.microsoft.com/office/drawing/2014/main" id="{1565DA3C-D1E1-4322-BDA2-309C6C6FF1C7}"/>
              </a:ext>
            </a:extLst>
          </p:cNvPr>
          <p:cNvSpPr/>
          <p:nvPr/>
        </p:nvSpPr>
        <p:spPr>
          <a:xfrm>
            <a:off x="11400026" y="5440149"/>
            <a:ext cx="457200" cy="182880"/>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277" name="TextBox 276">
            <a:extLst>
              <a:ext uri="{FF2B5EF4-FFF2-40B4-BE49-F238E27FC236}">
                <a16:creationId xmlns:a16="http://schemas.microsoft.com/office/drawing/2014/main" id="{A4205350-1A65-4198-9BEB-574B05BE6B1A}"/>
              </a:ext>
            </a:extLst>
          </p:cNvPr>
          <p:cNvSpPr txBox="1"/>
          <p:nvPr/>
        </p:nvSpPr>
        <p:spPr>
          <a:xfrm>
            <a:off x="8627222" y="2924246"/>
            <a:ext cx="2877213" cy="4057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Occupation</a:t>
            </a:r>
          </a:p>
        </p:txBody>
      </p:sp>
      <p:sp>
        <p:nvSpPr>
          <p:cNvPr id="279" name="Rectangle 278">
            <a:extLst>
              <a:ext uri="{FF2B5EF4-FFF2-40B4-BE49-F238E27FC236}">
                <a16:creationId xmlns:a16="http://schemas.microsoft.com/office/drawing/2014/main" id="{83D8DF40-3F11-4802-80FB-1A7F6F2EC49F}"/>
              </a:ext>
            </a:extLst>
          </p:cNvPr>
          <p:cNvSpPr/>
          <p:nvPr/>
        </p:nvSpPr>
        <p:spPr>
          <a:xfrm>
            <a:off x="8400720" y="5675069"/>
            <a:ext cx="2834640" cy="192024"/>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Full Time Carer</a:t>
            </a:r>
          </a:p>
        </p:txBody>
      </p:sp>
      <p:sp>
        <p:nvSpPr>
          <p:cNvPr id="281" name="Rectangle 280">
            <a:extLst>
              <a:ext uri="{FF2B5EF4-FFF2-40B4-BE49-F238E27FC236}">
                <a16:creationId xmlns:a16="http://schemas.microsoft.com/office/drawing/2014/main" id="{BDC36035-577C-4B7B-B209-AEE7EEDB8C13}"/>
              </a:ext>
            </a:extLst>
          </p:cNvPr>
          <p:cNvSpPr/>
          <p:nvPr/>
        </p:nvSpPr>
        <p:spPr>
          <a:xfrm>
            <a:off x="11400026" y="5681291"/>
            <a:ext cx="457200" cy="182880"/>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pic>
        <p:nvPicPr>
          <p:cNvPr id="283" name="Picture 282">
            <a:extLst>
              <a:ext uri="{FF2B5EF4-FFF2-40B4-BE49-F238E27FC236}">
                <a16:creationId xmlns:a16="http://schemas.microsoft.com/office/drawing/2014/main" id="{138E6841-8904-413B-9755-6CC4BCFC04A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1987" y="4972632"/>
            <a:ext cx="297421" cy="256599"/>
          </a:xfrm>
          <a:prstGeom prst="rect">
            <a:avLst/>
          </a:prstGeom>
        </p:spPr>
      </p:pic>
      <p:sp>
        <p:nvSpPr>
          <p:cNvPr id="285" name="TextBox 284">
            <a:extLst>
              <a:ext uri="{FF2B5EF4-FFF2-40B4-BE49-F238E27FC236}">
                <a16:creationId xmlns:a16="http://schemas.microsoft.com/office/drawing/2014/main" id="{F2166DBC-ACF3-419D-B858-D0A5E2DF90ED}"/>
              </a:ext>
            </a:extLst>
          </p:cNvPr>
          <p:cNvSpPr txBox="1"/>
          <p:nvPr/>
        </p:nvSpPr>
        <p:spPr>
          <a:xfrm rot="10800000" flipV="1">
            <a:off x="4716760" y="1974325"/>
            <a:ext cx="51900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18-24</a:t>
            </a:r>
          </a:p>
        </p:txBody>
      </p:sp>
      <p:sp>
        <p:nvSpPr>
          <p:cNvPr id="287" name="TextBox 286">
            <a:extLst>
              <a:ext uri="{FF2B5EF4-FFF2-40B4-BE49-F238E27FC236}">
                <a16:creationId xmlns:a16="http://schemas.microsoft.com/office/drawing/2014/main" id="{0BA32B33-639A-42AF-BEFA-082BC1064E83}"/>
              </a:ext>
            </a:extLst>
          </p:cNvPr>
          <p:cNvSpPr txBox="1"/>
          <p:nvPr/>
        </p:nvSpPr>
        <p:spPr>
          <a:xfrm rot="10800000" flipV="1">
            <a:off x="4711619" y="2115147"/>
            <a:ext cx="51900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25-34</a:t>
            </a:r>
          </a:p>
        </p:txBody>
      </p:sp>
      <p:sp>
        <p:nvSpPr>
          <p:cNvPr id="289" name="TextBox 288">
            <a:extLst>
              <a:ext uri="{FF2B5EF4-FFF2-40B4-BE49-F238E27FC236}">
                <a16:creationId xmlns:a16="http://schemas.microsoft.com/office/drawing/2014/main" id="{C78D540B-C94A-4F44-B625-B1F2F691CC69}"/>
              </a:ext>
            </a:extLst>
          </p:cNvPr>
          <p:cNvSpPr txBox="1"/>
          <p:nvPr/>
        </p:nvSpPr>
        <p:spPr>
          <a:xfrm rot="10800000" flipV="1">
            <a:off x="4713079" y="2263267"/>
            <a:ext cx="51900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35-44</a:t>
            </a:r>
          </a:p>
        </p:txBody>
      </p:sp>
      <p:sp>
        <p:nvSpPr>
          <p:cNvPr id="291" name="TextBox 290">
            <a:extLst>
              <a:ext uri="{FF2B5EF4-FFF2-40B4-BE49-F238E27FC236}">
                <a16:creationId xmlns:a16="http://schemas.microsoft.com/office/drawing/2014/main" id="{AD4B0B63-2B0B-4C0C-90DD-367587DB37B8}"/>
              </a:ext>
            </a:extLst>
          </p:cNvPr>
          <p:cNvSpPr txBox="1"/>
          <p:nvPr/>
        </p:nvSpPr>
        <p:spPr>
          <a:xfrm rot="10800000" flipV="1">
            <a:off x="4707211" y="2417387"/>
            <a:ext cx="51900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45-54</a:t>
            </a:r>
          </a:p>
        </p:txBody>
      </p:sp>
      <p:sp>
        <p:nvSpPr>
          <p:cNvPr id="82" name="Title 1">
            <a:extLst>
              <a:ext uri="{FF2B5EF4-FFF2-40B4-BE49-F238E27FC236}">
                <a16:creationId xmlns:a16="http://schemas.microsoft.com/office/drawing/2014/main" id="{8BA65E50-3D73-43C4-84C2-C0899D74EA1B}"/>
              </a:ext>
            </a:extLst>
          </p:cNvPr>
          <p:cNvSpPr txBox="1"/>
          <p:nvPr/>
        </p:nvSpPr>
        <p:spPr>
          <a:xfrm>
            <a:off x="1385564" y="103279"/>
            <a:ext cx="9895197" cy="757771"/>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1" i="0" u="none" strike="noStrike" kern="0" cap="none" spc="0" normalizeH="0" baseline="0" noProof="0" dirty="0">
                <a:ln>
                  <a:noFill/>
                </a:ln>
                <a:solidFill>
                  <a:srgbClr val="000000"/>
                </a:solidFill>
                <a:effectLst/>
                <a:uLnTx/>
                <a:uFillTx/>
                <a:latin typeface="Calibri" panose="020F0502020204030204"/>
                <a:ea typeface="+mn-ea"/>
                <a:cs typeface="+mn-cs"/>
              </a:rPr>
              <a:t>Water Safety Ireland </a:t>
            </a:r>
            <a:r>
              <a:rPr kumimoji="0" lang="en-GB" sz="2400" b="1" i="0" u="none" strike="noStrike" kern="0" cap="none" spc="0" normalizeH="0" baseline="0" noProof="0" dirty="0">
                <a:ln>
                  <a:noFill/>
                </a:ln>
                <a:solidFill>
                  <a:prstClr val="black">
                    <a:lumMod val="85000"/>
                    <a:lumOff val="15000"/>
                  </a:prstClr>
                </a:solidFill>
                <a:effectLst/>
                <a:uLnTx/>
                <a:uFillTx/>
                <a:latin typeface="Calibri" pitchFamily="34"/>
                <a:ea typeface="+mn-ea"/>
                <a:cs typeface="Arial"/>
              </a:rPr>
              <a:t>Research Study </a:t>
            </a:r>
          </a:p>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1" i="0" u="none" strike="noStrike" kern="0" cap="none" spc="0" normalizeH="0" baseline="0" noProof="0" dirty="0">
                <a:ln>
                  <a:noFill/>
                </a:ln>
                <a:solidFill>
                  <a:prstClr val="black">
                    <a:lumMod val="85000"/>
                    <a:lumOff val="15000"/>
                  </a:prstClr>
                </a:solidFill>
                <a:effectLst/>
                <a:uLnTx/>
                <a:uFillTx/>
                <a:latin typeface="Calibri" pitchFamily="34"/>
                <a:ea typeface="+mn-ea"/>
                <a:cs typeface="Arial"/>
              </a:rPr>
              <a:t>OMNIBUS DEMOGRAPHICS </a:t>
            </a:r>
            <a:endParaRPr kumimoji="0" lang="en-IE" sz="2400" b="1" i="0" u="none" strike="noStrike" kern="0" cap="none" spc="0" normalizeH="0" baseline="0" noProof="0" dirty="0">
              <a:ln>
                <a:noFill/>
              </a:ln>
              <a:solidFill>
                <a:prstClr val="black">
                  <a:lumMod val="85000"/>
                  <a:lumOff val="15000"/>
                </a:prstClr>
              </a:solidFill>
              <a:effectLst/>
              <a:uLnTx/>
              <a:uFillTx/>
              <a:latin typeface="Calibri" pitchFamily="34"/>
              <a:ea typeface="+mn-ea"/>
              <a:cs typeface="Arial"/>
            </a:endParaRPr>
          </a:p>
        </p:txBody>
      </p:sp>
      <p:sp>
        <p:nvSpPr>
          <p:cNvPr id="4" name="Slide Number Placeholder 3">
            <a:extLst>
              <a:ext uri="{FF2B5EF4-FFF2-40B4-BE49-F238E27FC236}">
                <a16:creationId xmlns:a16="http://schemas.microsoft.com/office/drawing/2014/main" id="{4EFB0752-1746-4B49-A0B9-B3A5DB0EBE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descr="Courtown Water Safety Week — Water Safety Ireland">
            <a:extLst>
              <a:ext uri="{FF2B5EF4-FFF2-40B4-BE49-F238E27FC236}">
                <a16:creationId xmlns:a16="http://schemas.microsoft.com/office/drawing/2014/main" id="{ABB1443C-7873-C381-6198-B5AF60A61C9D}"/>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0150" t="9263" r="6123" b="5673"/>
          <a:stretch/>
        </p:blipFill>
        <p:spPr bwMode="auto">
          <a:xfrm>
            <a:off x="380999" y="72038"/>
            <a:ext cx="867295" cy="79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252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2176491" y="2083529"/>
            <a:ext cx="9186411" cy="2913845"/>
          </a:xfrm>
          <a:prstGeom prst="roundRect">
            <a:avLst/>
          </a:prstGeom>
          <a:noFill/>
          <a:ln w="44450">
            <a:solidFill>
              <a:srgbClr val="B9EC6E"/>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1400" b="1" i="0" u="sng" strike="noStrike" kern="1200" cap="none" spc="0" normalizeH="0" baseline="0" noProof="0" dirty="0">
                <a:ln>
                  <a:noFill/>
                </a:ln>
                <a:solidFill>
                  <a:prstClr val="black"/>
                </a:solidFill>
                <a:effectLst/>
                <a:uLnTx/>
                <a:uFillTx/>
                <a:latin typeface="Calibri" panose="020F0502020204030204"/>
                <a:ea typeface="+mn-ea"/>
                <a:cs typeface="+mn-cs"/>
              </a:rPr>
              <a:t>Q1.</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Do you believe that swimming is a necessary life skill? </a:t>
            </a:r>
            <a:r>
              <a:rPr kumimoji="0" lang="en-IE" sz="1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Single select</a:t>
            </a:r>
            <a:r>
              <a:rPr kumimoji="0" lang="en-IE" sz="1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IE" sz="14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1400" b="1" i="0" u="sng" strike="noStrike" kern="1200" cap="none" spc="0" normalizeH="0" baseline="0" noProof="0" dirty="0">
                <a:ln>
                  <a:noFill/>
                </a:ln>
                <a:solidFill>
                  <a:prstClr val="black"/>
                </a:solidFill>
                <a:effectLst/>
                <a:uLnTx/>
                <a:uFillTx/>
                <a:latin typeface="Calibri" panose="020F0502020204030204"/>
                <a:ea typeface="+mn-ea"/>
                <a:cs typeface="+mn-cs"/>
              </a:rPr>
              <a:t>Q2.</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Do you believe that water safety education is a necessary life skill? </a:t>
            </a:r>
            <a:r>
              <a:rPr kumimoji="0" lang="en-IE" sz="1400" b="0" i="1" u="none" strike="noStrike" kern="1200" cap="none" spc="0" normalizeH="0" baseline="0" noProof="0" dirty="0">
                <a:ln>
                  <a:noFill/>
                </a:ln>
                <a:solidFill>
                  <a:prstClr val="black"/>
                </a:solidFill>
                <a:effectLst/>
                <a:uLnTx/>
                <a:uFillTx/>
                <a:latin typeface="Calibri" panose="020F0502020204030204"/>
                <a:ea typeface="+mn-ea"/>
                <a:cs typeface="+mn-cs"/>
              </a:rPr>
              <a:t>(Single select)</a:t>
            </a: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1400" b="1" i="0" u="sng" strike="noStrike" kern="1200" cap="none" spc="0" normalizeH="0" baseline="0" noProof="0" dirty="0">
                <a:ln>
                  <a:noFill/>
                </a:ln>
                <a:solidFill>
                  <a:prstClr val="black"/>
                </a:solidFill>
                <a:effectLst/>
                <a:uLnTx/>
                <a:uFillTx/>
                <a:latin typeface="Calibri" panose="020F0502020204030204"/>
                <a:ea typeface="+mn-ea"/>
                <a:cs typeface="+mn-cs"/>
              </a:rPr>
              <a:t>Q3.</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Do you wear a lifejacket when pursuing water-based activities such as boating, canoeing or angling? </a:t>
            </a:r>
            <a:r>
              <a:rPr kumimoji="0" lang="en-IE" sz="1400" b="0" i="1" u="none" strike="noStrike" kern="1200" cap="none" spc="0" normalizeH="0" baseline="0" noProof="0" dirty="0">
                <a:ln>
                  <a:noFill/>
                </a:ln>
                <a:solidFill>
                  <a:prstClr val="black"/>
                </a:solidFill>
                <a:effectLst/>
                <a:uLnTx/>
                <a:uFillTx/>
                <a:latin typeface="Calibri" panose="020F0502020204030204"/>
                <a:ea typeface="+mn-ea"/>
                <a:cs typeface="+mn-cs"/>
              </a:rPr>
              <a:t>(Single select)</a:t>
            </a: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panose="020F0502020204030204"/>
                <a:ea typeface="+mn-ea"/>
                <a:cs typeface="+mn-cs"/>
              </a:rPr>
              <a:t>Q4</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Have you ever found yourself in difficulty in water? Please select all that apply.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(Multiple select)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Q5.</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How do you rate the level of water safety knowledge held by yourself and, if relevant, any child(ren) in your care: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(Single grid)</a:t>
            </a:r>
            <a:endParaRPr kumimoji="0" lang="en-IE" sz="1400" b="1" i="1"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1400" b="1" i="0" u="sng" strike="noStrike" kern="1200" cap="none" spc="0" normalizeH="0" baseline="0" noProof="0" dirty="0">
                <a:ln>
                  <a:noFill/>
                </a:ln>
                <a:solidFill>
                  <a:prstClr val="black"/>
                </a:solidFill>
                <a:effectLst/>
                <a:uLnTx/>
                <a:uFillTx/>
                <a:latin typeface="Calibri" panose="020F0502020204030204"/>
                <a:ea typeface="+mn-ea"/>
                <a:cs typeface="+mn-cs"/>
              </a:rPr>
              <a:t>Q6.</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Have you seen any advertisements regarding water safety recently? </a:t>
            </a:r>
            <a:r>
              <a:rPr kumimoji="0" lang="en-IE" sz="1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Single select</a:t>
            </a:r>
            <a:r>
              <a:rPr kumimoji="0" lang="en-IE" sz="1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IE" sz="14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1400" b="1" i="0" u="sng" strike="noStrike" kern="1200" cap="none" spc="0" normalizeH="0" baseline="0" noProof="0" dirty="0">
                <a:ln>
                  <a:noFill/>
                </a:ln>
                <a:solidFill>
                  <a:prstClr val="black"/>
                </a:solidFill>
                <a:effectLst/>
                <a:uLnTx/>
                <a:uFillTx/>
                <a:latin typeface="Calibri" panose="020F0502020204030204"/>
                <a:ea typeface="+mn-ea"/>
                <a:cs typeface="+mn-cs"/>
              </a:rPr>
              <a:t>Q7.</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Did you take any action after seeing water safety advertising? Please select all that apply. </a:t>
            </a:r>
            <a:r>
              <a:rPr kumimoji="0" lang="en-IE" sz="1400" b="0" i="1" u="none" strike="noStrike" kern="1200" cap="none" spc="0" normalizeH="0" baseline="0" noProof="0" dirty="0">
                <a:ln>
                  <a:noFill/>
                </a:ln>
                <a:solidFill>
                  <a:prstClr val="black"/>
                </a:solidFill>
                <a:effectLst/>
                <a:uLnTx/>
                <a:uFillTx/>
                <a:latin typeface="Calibri" panose="020F0502020204030204"/>
                <a:ea typeface="+mn-ea"/>
                <a:cs typeface="+mn-cs"/>
              </a:rPr>
              <a:t>(Multiple select)</a:t>
            </a: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1400" b="1" i="0" u="sng" strike="noStrike" kern="1200" cap="none" spc="0" normalizeH="0" baseline="0" noProof="0" dirty="0">
                <a:ln>
                  <a:noFill/>
                </a:ln>
                <a:solidFill>
                  <a:prstClr val="black"/>
                </a:solidFill>
                <a:effectLst/>
                <a:uLnTx/>
                <a:uFillTx/>
                <a:latin typeface="Calibri" panose="020F0502020204030204"/>
                <a:ea typeface="+mn-ea"/>
                <a:cs typeface="+mn-cs"/>
              </a:rPr>
              <a:t>Q8.</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What do you think is the number of lives lost to drownings in Ireland every month? </a:t>
            </a:r>
            <a:r>
              <a:rPr kumimoji="0" lang="en-IE" sz="1400" b="0" i="1" u="none" strike="noStrike" kern="1200" cap="none" spc="0" normalizeH="0" baseline="0" noProof="0" dirty="0">
                <a:ln>
                  <a:noFill/>
                </a:ln>
                <a:solidFill>
                  <a:prstClr val="black"/>
                </a:solidFill>
                <a:effectLst/>
                <a:uLnTx/>
                <a:uFillTx/>
                <a:latin typeface="Calibri" panose="020F0502020204030204"/>
                <a:ea typeface="+mn-ea"/>
                <a:cs typeface="+mn-cs"/>
              </a:rPr>
              <a:t>(Numeric)</a:t>
            </a: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alibri" panose="020F0502020204030204"/>
                <a:ea typeface="+mn-ea"/>
                <a:cs typeface="+mn-cs"/>
              </a:rPr>
              <a:t>Q9</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Has any child in your care received any of the following water safety education programmes: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(Single grid)</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Q10.</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Which organisation do you most associate with educating people about water safety to prevent drownings?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(Single select)</a:t>
            </a:r>
            <a:endParaRPr kumimoji="0" lang="en-IE"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ight Arrow 46"/>
          <p:cNvSpPr/>
          <p:nvPr/>
        </p:nvSpPr>
        <p:spPr>
          <a:xfrm>
            <a:off x="1615015" y="2968044"/>
            <a:ext cx="352870" cy="1144815"/>
          </a:xfrm>
          <a:prstGeom prst="rightArrow">
            <a:avLst/>
          </a:prstGeom>
          <a:solidFill>
            <a:srgbClr val="B9EC6E"/>
          </a:solidFill>
          <a:ln w="6350">
            <a:solidFill>
              <a:srgbClr val="B9EC6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w="22225">
                <a:solidFill>
                  <a:srgbClr val="ED7D31"/>
                </a:solidFill>
                <a:prstDash val="solid"/>
              </a:ln>
              <a:solidFill>
                <a:prstClr val="black">
                  <a:lumMod val="85000"/>
                  <a:lumOff val="15000"/>
                </a:prstClr>
              </a:solidFill>
              <a:effectLst/>
              <a:uLnTx/>
              <a:uFillTx/>
              <a:latin typeface="Calibri" panose="020F0502020204030204"/>
              <a:ea typeface="+mn-ea"/>
              <a:cs typeface="+mn-cs"/>
            </a:endParaRPr>
          </a:p>
        </p:txBody>
      </p:sp>
      <p:sp>
        <p:nvSpPr>
          <p:cNvPr id="55" name="Rectangle 54"/>
          <p:cNvSpPr/>
          <p:nvPr/>
        </p:nvSpPr>
        <p:spPr>
          <a:xfrm>
            <a:off x="140525" y="3355785"/>
            <a:ext cx="1145506" cy="369332"/>
          </a:xfrm>
          <a:prstGeom prst="rect">
            <a:avLst/>
          </a:prstGeom>
        </p:spPr>
        <p:txBody>
          <a:bodyPr wrap="none">
            <a:spAutoFit/>
          </a:bodyP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Questions</a:t>
            </a:r>
          </a:p>
        </p:txBody>
      </p:sp>
      <p:sp>
        <p:nvSpPr>
          <p:cNvPr id="56" name="Left Brace 55"/>
          <p:cNvSpPr/>
          <p:nvPr/>
        </p:nvSpPr>
        <p:spPr>
          <a:xfrm flipH="1">
            <a:off x="1445914" y="1197430"/>
            <a:ext cx="101768" cy="4686044"/>
          </a:xfrm>
          <a:prstGeom prst="leftBrace">
            <a:avLst/>
          </a:prstGeom>
          <a:solidFill>
            <a:srgbClr val="83C91B"/>
          </a:solidFill>
          <a:ln>
            <a:solidFill>
              <a:srgbClr val="B9EC6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B1845A8-CB67-4073-9ACE-80FB6B48B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5B7A07E-D81C-148A-492C-83316CE0ECE1}"/>
              </a:ext>
            </a:extLst>
          </p:cNvPr>
          <p:cNvSpPr txBox="1"/>
          <p:nvPr/>
        </p:nvSpPr>
        <p:spPr>
          <a:xfrm>
            <a:off x="1341741" y="80544"/>
            <a:ext cx="9246009" cy="757771"/>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1" i="0" u="none" strike="noStrike" kern="0" cap="none" spc="0" normalizeH="0" baseline="0" noProof="0" dirty="0">
                <a:ln>
                  <a:noFill/>
                </a:ln>
                <a:solidFill>
                  <a:srgbClr val="000000"/>
                </a:solidFill>
                <a:effectLst/>
                <a:uLnTx/>
                <a:uFillTx/>
                <a:latin typeface="Calibri" panose="020F0502020204030204"/>
                <a:ea typeface="Arial" panose="020B0604020202020204" pitchFamily="34" charset="0"/>
                <a:cs typeface="+mn-cs"/>
              </a:rPr>
              <a:t>Water Safety Ireland</a:t>
            </a:r>
            <a:r>
              <a:rPr kumimoji="0" lang="en-IE" sz="2400" b="1" i="0" u="none" strike="noStrike" kern="0" cap="none" spc="0" normalizeH="0" baseline="0" noProof="0" dirty="0">
                <a:ln>
                  <a:noFill/>
                </a:ln>
                <a:solidFill>
                  <a:srgbClr val="000000"/>
                </a:solidFill>
                <a:effectLst/>
                <a:uLnTx/>
                <a:uFillTx/>
                <a:latin typeface="Calibri" panose="020F0502020204030204"/>
                <a:ea typeface="+mn-ea"/>
                <a:cs typeface="+mn-cs"/>
              </a:rPr>
              <a:t> </a:t>
            </a:r>
            <a:r>
              <a:rPr kumimoji="0" lang="en-IE" sz="2400" b="1" i="0" u="none" strike="noStrike" kern="0" cap="none" spc="0" normalizeH="0" baseline="0" noProof="0" dirty="0">
                <a:ln>
                  <a:noFill/>
                </a:ln>
                <a:solidFill>
                  <a:srgbClr val="000000"/>
                </a:solidFill>
                <a:effectLst/>
                <a:uLnTx/>
                <a:uFillTx/>
                <a:latin typeface="Calibri" pitchFamily="34"/>
                <a:ea typeface="+mn-ea"/>
                <a:cs typeface="Arial"/>
              </a:rPr>
              <a:t>Research Study</a:t>
            </a:r>
          </a:p>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1" i="0" u="none" strike="noStrike" kern="1200" cap="none" spc="0" normalizeH="0" baseline="0" noProof="0" dirty="0">
                <a:ln>
                  <a:noFill/>
                </a:ln>
                <a:solidFill>
                  <a:srgbClr val="000000"/>
                </a:solidFill>
                <a:effectLst/>
                <a:uLnTx/>
                <a:uFillTx/>
                <a:latin typeface="Calibri" pitchFamily="34"/>
                <a:ea typeface="+mn-ea"/>
                <a:cs typeface="Arial"/>
              </a:rPr>
              <a:t>OMNIBUS QUESTIONS</a:t>
            </a:r>
            <a:endParaRPr kumimoji="0" lang="en-IE" sz="2400" b="0" i="0" u="none" strike="noStrike" kern="1200" cap="none" spc="0" normalizeH="0" baseline="0" noProof="0" dirty="0">
              <a:ln>
                <a:noFill/>
              </a:ln>
              <a:solidFill>
                <a:srgbClr val="000000"/>
              </a:solidFill>
              <a:effectLst/>
              <a:uLnTx/>
              <a:uFillTx/>
              <a:latin typeface="Calibri" pitchFamily="34"/>
              <a:ea typeface="+mn-ea"/>
              <a:cs typeface="+mn-cs"/>
            </a:endParaRPr>
          </a:p>
        </p:txBody>
      </p:sp>
      <p:pic>
        <p:nvPicPr>
          <p:cNvPr id="4" name="Picture 3" descr="Courtown Water Safety Week — Water Safety Ireland">
            <a:extLst>
              <a:ext uri="{FF2B5EF4-FFF2-40B4-BE49-F238E27FC236}">
                <a16:creationId xmlns:a16="http://schemas.microsoft.com/office/drawing/2014/main" id="{3437F968-963B-5E9B-8F36-68ED71CDFB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50" t="9263" r="6123" b="5673"/>
          <a:stretch/>
        </p:blipFill>
        <p:spPr bwMode="auto">
          <a:xfrm>
            <a:off x="380999" y="72038"/>
            <a:ext cx="867295" cy="79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37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p:nvPr/>
        </p:nvSpPr>
        <p:spPr>
          <a:xfrm>
            <a:off x="1426170" y="88140"/>
            <a:ext cx="9895197" cy="757771"/>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IE" sz="2400" b="1" i="0" u="none" strike="noStrike" kern="0" cap="none" spc="0" normalizeH="0" baseline="0" noProof="0" dirty="0">
                <a:ln>
                  <a:noFill/>
                </a:ln>
                <a:solidFill>
                  <a:srgbClr val="000000"/>
                </a:solidFill>
                <a:effectLst/>
                <a:uLnTx/>
                <a:uFillTx/>
                <a:latin typeface="Calibri" panose="020F0502020204030204"/>
                <a:ea typeface="+mn-ea"/>
                <a:cs typeface="+mn-cs"/>
              </a:rPr>
              <a:t>Water Safety Ireland </a:t>
            </a:r>
            <a:r>
              <a:rPr kumimoji="0" lang="en-IE" sz="2400" b="1" i="0" u="none" strike="noStrike" kern="0" cap="none" spc="0" normalizeH="0" baseline="0" noProof="0" dirty="0">
                <a:ln>
                  <a:noFill/>
                </a:ln>
                <a:solidFill>
                  <a:srgbClr val="000000"/>
                </a:solidFill>
                <a:effectLst/>
                <a:uLnTx/>
                <a:uFillTx/>
                <a:latin typeface="Calibri" pitchFamily="34"/>
                <a:ea typeface="+mn-ea"/>
                <a:cs typeface="Arial"/>
              </a:rPr>
              <a:t>Research Study</a:t>
            </a:r>
          </a:p>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1" i="0" u="none" strike="noStrike" kern="1200" cap="none" spc="0" normalizeH="0" baseline="0" noProof="0" dirty="0">
                <a:ln>
                  <a:noFill/>
                </a:ln>
                <a:solidFill>
                  <a:srgbClr val="000000"/>
                </a:solidFill>
                <a:effectLst/>
                <a:uLnTx/>
                <a:uFillTx/>
                <a:latin typeface="Calibri" pitchFamily="34"/>
                <a:ea typeface="+mn-ea"/>
                <a:cs typeface="Arial"/>
              </a:rPr>
              <a:t>EXECUTIVE SUMMARY</a:t>
            </a:r>
            <a:endParaRPr kumimoji="0" lang="en-IE" sz="2400" b="0" i="0" u="none" strike="noStrike" kern="1200" cap="none" spc="0" normalizeH="0" baseline="0" noProof="0" dirty="0">
              <a:ln>
                <a:noFill/>
              </a:ln>
              <a:solidFill>
                <a:srgbClr val="000000"/>
              </a:solidFill>
              <a:effectLst/>
              <a:uLnTx/>
              <a:uFillTx/>
              <a:latin typeface="Calibri" pitchFamily="34"/>
              <a:ea typeface="+mn-ea"/>
              <a:cs typeface="+mn-cs"/>
            </a:endParaRPr>
          </a:p>
        </p:txBody>
      </p:sp>
      <p:sp>
        <p:nvSpPr>
          <p:cNvPr id="46" name="Rounded Rectangle 35"/>
          <p:cNvSpPr/>
          <p:nvPr/>
        </p:nvSpPr>
        <p:spPr>
          <a:xfrm>
            <a:off x="3825027" y="4362413"/>
            <a:ext cx="8246667" cy="871181"/>
          </a:xfrm>
          <a:prstGeom prst="roundRect">
            <a:avLst/>
          </a:prstGeom>
          <a:noFill/>
          <a:ln w="6350">
            <a:solidFill>
              <a:srgbClr val="B9EC6E"/>
            </a:solidFill>
          </a:ln>
        </p:spPr>
        <p:style>
          <a:lnRef idx="2">
            <a:schemeClr val="accent3"/>
          </a:lnRef>
          <a:fillRef idx="1">
            <a:schemeClr val="lt1"/>
          </a:fillRef>
          <a:effectRef idx="0">
            <a:schemeClr val="accent3"/>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More than 1 in 4 (28%) say they have seen advertisements for water safety recently.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Keeping a close eye on family and friends when swimming (33%) was the most common action taken after seeing water safety advertising.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in 3 (67%) took at least one form of action upon seeing the advertising.</a:t>
            </a:r>
          </a:p>
        </p:txBody>
      </p:sp>
      <p:sp>
        <p:nvSpPr>
          <p:cNvPr id="48" name="Rounded Rectangle 38"/>
          <p:cNvSpPr/>
          <p:nvPr/>
        </p:nvSpPr>
        <p:spPr>
          <a:xfrm>
            <a:off x="1615015" y="1244011"/>
            <a:ext cx="10456679" cy="1166665"/>
          </a:xfrm>
          <a:prstGeom prst="roundRect">
            <a:avLst/>
          </a:prstGeom>
          <a:solidFill>
            <a:srgbClr val="B9EC6E"/>
          </a:solidFill>
          <a:ln w="6350">
            <a:solidFill>
              <a:srgbClr val="B9EC6E"/>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1170357"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endParaRPr>
          </a:p>
          <a:p>
            <a:pPr marL="0" marR="0" lvl="0" indent="0" algn="just" defTabSz="1170357"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iReach Insights conducted this research for Water Safety Ireland, examining awareness of water safety in Ireland. The research conducted is nationally representative by Age, Gender, Region, SES demographics and received 1,000 responses. The research report provides insights into association of swimming and water education as life skills and water safety knowledge. The report also provides insights into the effects of water safety advertising and actions taken.</a:t>
            </a:r>
          </a:p>
          <a:p>
            <a:pPr marL="0" marR="0" lvl="0" indent="0" algn="l" defTabSz="1170357"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endParaRPr>
          </a:p>
        </p:txBody>
      </p:sp>
      <p:sp>
        <p:nvSpPr>
          <p:cNvPr id="49" name="Rounded Rectangle 42"/>
          <p:cNvSpPr/>
          <p:nvPr/>
        </p:nvSpPr>
        <p:spPr>
          <a:xfrm>
            <a:off x="3825027" y="3432625"/>
            <a:ext cx="8227855" cy="871181"/>
          </a:xfrm>
          <a:prstGeom prst="roundRect">
            <a:avLst/>
          </a:prstGeom>
          <a:noFill/>
          <a:ln w="6350">
            <a:solidFill>
              <a:srgbClr val="B9EC6E"/>
            </a:solidFill>
          </a:ln>
        </p:spPr>
        <p:style>
          <a:lnRef idx="2">
            <a:schemeClr val="accent3"/>
          </a:lnRef>
          <a:fillRef idx="1">
            <a:schemeClr val="lt1"/>
          </a:fillRef>
          <a:effectRef idx="0">
            <a:schemeClr val="accent3"/>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31% of all adults have had Difficulty in Water, down from 45% in 2017.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Those that experienced difficulties in swimming pools is down 6% from 2017 to 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There has been a significant drop in water safety knowledge (57%, down 25% from 2017%) for adults.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More than half (56%) say their child(ren)’s water safety knowledge is good or better, down 14%.</a:t>
            </a: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ounded Rectangle 43"/>
          <p:cNvSpPr/>
          <p:nvPr/>
        </p:nvSpPr>
        <p:spPr>
          <a:xfrm>
            <a:off x="3825027" y="5291586"/>
            <a:ext cx="8268903" cy="791248"/>
          </a:xfrm>
          <a:prstGeom prst="roundRect">
            <a:avLst/>
          </a:prstGeom>
          <a:noFill/>
          <a:ln w="6350">
            <a:solidFill>
              <a:srgbClr val="B9EC6E"/>
            </a:solidFill>
          </a:ln>
        </p:spPr>
        <p:style>
          <a:lnRef idx="2">
            <a:schemeClr val="accent3"/>
          </a:lnRef>
          <a:fillRef idx="1">
            <a:schemeClr val="lt1"/>
          </a:fillRef>
          <a:effectRef idx="0">
            <a:schemeClr val="accent3"/>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average estimation of lives lost to drownings each month in Ireland is 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Water Safety Ireland (50%) is still the most associated with educating people about water safety to promote drownings, though down 3% from 2017.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ight Arrow 46"/>
          <p:cNvSpPr/>
          <p:nvPr/>
        </p:nvSpPr>
        <p:spPr>
          <a:xfrm>
            <a:off x="3450401" y="2820430"/>
            <a:ext cx="250715" cy="188941"/>
          </a:xfrm>
          <a:prstGeom prst="rightArrow">
            <a:avLst/>
          </a:prstGeom>
          <a:solidFill>
            <a:srgbClr val="B9EC6E"/>
          </a:solidFill>
          <a:ln w="6350">
            <a:solidFill>
              <a:srgbClr val="B9EC6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w="22225">
                <a:solidFill>
                  <a:srgbClr val="ED7D31"/>
                </a:solidFill>
                <a:prstDash val="solid"/>
              </a:ln>
              <a:solidFill>
                <a:prstClr val="black">
                  <a:lumMod val="85000"/>
                  <a:lumOff val="15000"/>
                </a:prstClr>
              </a:solidFill>
              <a:effectLst/>
              <a:uLnTx/>
              <a:uFillTx/>
              <a:latin typeface="Calibri" panose="020F0502020204030204"/>
              <a:ea typeface="+mn-ea"/>
              <a:cs typeface="+mn-cs"/>
            </a:endParaRPr>
          </a:p>
        </p:txBody>
      </p:sp>
      <p:sp>
        <p:nvSpPr>
          <p:cNvPr id="59" name="Right Arrow 49"/>
          <p:cNvSpPr/>
          <p:nvPr/>
        </p:nvSpPr>
        <p:spPr>
          <a:xfrm>
            <a:off x="3437071" y="4736656"/>
            <a:ext cx="250715" cy="188941"/>
          </a:xfrm>
          <a:prstGeom prst="rightArrow">
            <a:avLst/>
          </a:prstGeom>
          <a:solidFill>
            <a:srgbClr val="B9EC6E"/>
          </a:solidFill>
          <a:ln w="6350">
            <a:solidFill>
              <a:srgbClr val="B9EC6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w="22225">
                <a:solidFill>
                  <a:srgbClr val="ED7D31"/>
                </a:solidFill>
                <a:prstDash val="solid"/>
              </a:ln>
              <a:solidFill>
                <a:prstClr val="black">
                  <a:lumMod val="85000"/>
                  <a:lumOff val="15000"/>
                </a:prstClr>
              </a:solidFill>
              <a:effectLst/>
              <a:uLnTx/>
              <a:uFillTx/>
              <a:latin typeface="Calibri" panose="020F0502020204030204"/>
              <a:ea typeface="+mn-ea"/>
              <a:cs typeface="+mn-cs"/>
            </a:endParaRPr>
          </a:p>
        </p:txBody>
      </p:sp>
      <p:sp>
        <p:nvSpPr>
          <p:cNvPr id="60" name="Rectangle 59"/>
          <p:cNvSpPr/>
          <p:nvPr/>
        </p:nvSpPr>
        <p:spPr>
          <a:xfrm>
            <a:off x="165754" y="1642677"/>
            <a:ext cx="1231043" cy="369332"/>
          </a:xfrm>
          <a:prstGeom prst="rect">
            <a:avLst/>
          </a:prstGeom>
        </p:spPr>
        <p:txBody>
          <a:bodyPr wrap="none">
            <a:spAutoFit/>
          </a:bodyP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OVERVIEW</a:t>
            </a:r>
          </a:p>
        </p:txBody>
      </p:sp>
      <p:sp>
        <p:nvSpPr>
          <p:cNvPr id="61" name="Left Brace 60"/>
          <p:cNvSpPr/>
          <p:nvPr/>
        </p:nvSpPr>
        <p:spPr>
          <a:xfrm>
            <a:off x="1403711" y="1244011"/>
            <a:ext cx="45719" cy="1166665"/>
          </a:xfrm>
          <a:prstGeom prst="leftBrace">
            <a:avLst/>
          </a:prstGeom>
          <a:solidFill>
            <a:srgbClr val="83C91B"/>
          </a:solidFill>
          <a:ln>
            <a:solidFill>
              <a:srgbClr val="B9EC6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Rectangle 61"/>
          <p:cNvSpPr/>
          <p:nvPr/>
        </p:nvSpPr>
        <p:spPr>
          <a:xfrm>
            <a:off x="343690" y="3980641"/>
            <a:ext cx="898452" cy="646331"/>
          </a:xfrm>
          <a:prstGeom prst="rect">
            <a:avLst/>
          </a:prstGeom>
        </p:spPr>
        <p:txBody>
          <a:bodyPr wrap="none">
            <a:spAutoFit/>
          </a:bodyP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KEY</a:t>
            </a:r>
          </a:p>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POINTS</a:t>
            </a:r>
          </a:p>
        </p:txBody>
      </p:sp>
      <p:sp>
        <p:nvSpPr>
          <p:cNvPr id="63" name="Left Brace 62"/>
          <p:cNvSpPr/>
          <p:nvPr/>
        </p:nvSpPr>
        <p:spPr>
          <a:xfrm>
            <a:off x="1400195" y="2724142"/>
            <a:ext cx="45719" cy="3159331"/>
          </a:xfrm>
          <a:prstGeom prst="leftBrace">
            <a:avLst/>
          </a:prstGeom>
          <a:solidFill>
            <a:srgbClr val="83C91B"/>
          </a:solidFill>
          <a:ln>
            <a:solidFill>
              <a:srgbClr val="B9EC6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ight Arrow 56"/>
          <p:cNvSpPr/>
          <p:nvPr/>
        </p:nvSpPr>
        <p:spPr>
          <a:xfrm>
            <a:off x="3433859" y="3805571"/>
            <a:ext cx="250715" cy="188941"/>
          </a:xfrm>
          <a:prstGeom prst="rightArrow">
            <a:avLst/>
          </a:prstGeom>
          <a:solidFill>
            <a:srgbClr val="B9EC6E"/>
          </a:solidFill>
          <a:ln w="6350">
            <a:solidFill>
              <a:srgbClr val="B9EC6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w="22225">
                <a:solidFill>
                  <a:srgbClr val="ED7D31"/>
                </a:solidFill>
                <a:prstDash val="solid"/>
              </a:ln>
              <a:solidFill>
                <a:prstClr val="black">
                  <a:lumMod val="85000"/>
                  <a:lumOff val="15000"/>
                </a:prstClr>
              </a:solidFill>
              <a:effectLst/>
              <a:uLnTx/>
              <a:uFillTx/>
              <a:latin typeface="Calibri" panose="020F0502020204030204"/>
              <a:ea typeface="+mn-ea"/>
              <a:cs typeface="+mn-cs"/>
            </a:endParaRPr>
          </a:p>
        </p:txBody>
      </p:sp>
      <p:sp>
        <p:nvSpPr>
          <p:cNvPr id="65" name="Right Arrow 57"/>
          <p:cNvSpPr/>
          <p:nvPr/>
        </p:nvSpPr>
        <p:spPr>
          <a:xfrm>
            <a:off x="3437071" y="5549599"/>
            <a:ext cx="250715" cy="188941"/>
          </a:xfrm>
          <a:prstGeom prst="rightArrow">
            <a:avLst/>
          </a:prstGeom>
          <a:solidFill>
            <a:srgbClr val="B9EC6E"/>
          </a:solidFill>
          <a:ln w="6350">
            <a:solidFill>
              <a:srgbClr val="B9EC6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w="22225">
                <a:solidFill>
                  <a:srgbClr val="ED7D31"/>
                </a:solidFill>
                <a:prstDash val="solid"/>
              </a:ln>
              <a:solidFill>
                <a:prstClr val="black">
                  <a:lumMod val="85000"/>
                  <a:lumOff val="15000"/>
                </a:prstClr>
              </a:solidFill>
              <a:effectLst/>
              <a:uLnTx/>
              <a:uFillTx/>
              <a:latin typeface="Calibri" panose="020F0502020204030204"/>
              <a:ea typeface="+mn-ea"/>
              <a:cs typeface="+mn-cs"/>
            </a:endParaRPr>
          </a:p>
        </p:txBody>
      </p:sp>
      <p:sp>
        <p:nvSpPr>
          <p:cNvPr id="66" name="Rounded Rectangle 38"/>
          <p:cNvSpPr/>
          <p:nvPr/>
        </p:nvSpPr>
        <p:spPr>
          <a:xfrm>
            <a:off x="1624928" y="5382882"/>
            <a:ext cx="1682821" cy="791247"/>
          </a:xfrm>
          <a:prstGeom prst="roundRect">
            <a:avLst/>
          </a:prstGeom>
          <a:solidFill>
            <a:srgbClr val="B9EC6E"/>
          </a:solidFill>
          <a:ln w="6350">
            <a:solidFill>
              <a:srgbClr val="B9EC6E"/>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I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Preventing Drownings</a:t>
            </a:r>
            <a:endPar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endParaRPr>
          </a:p>
        </p:txBody>
      </p:sp>
      <p:sp>
        <p:nvSpPr>
          <p:cNvPr id="67" name="Rounded Rectangle 38"/>
          <p:cNvSpPr/>
          <p:nvPr/>
        </p:nvSpPr>
        <p:spPr>
          <a:xfrm>
            <a:off x="1647023" y="2540628"/>
            <a:ext cx="1660726" cy="796830"/>
          </a:xfrm>
          <a:prstGeom prst="roundRect">
            <a:avLst/>
          </a:prstGeom>
          <a:solidFill>
            <a:srgbClr val="B9EC6E"/>
          </a:solidFill>
          <a:ln w="6350">
            <a:solidFill>
              <a:srgbClr val="B9EC6E"/>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Life Skills and Life Jackets</a:t>
            </a:r>
          </a:p>
        </p:txBody>
      </p:sp>
      <p:sp>
        <p:nvSpPr>
          <p:cNvPr id="68" name="Rounded Rectangle 38"/>
          <p:cNvSpPr/>
          <p:nvPr/>
        </p:nvSpPr>
        <p:spPr>
          <a:xfrm>
            <a:off x="1624928" y="4367735"/>
            <a:ext cx="1682821" cy="926782"/>
          </a:xfrm>
          <a:prstGeom prst="roundRect">
            <a:avLst/>
          </a:prstGeom>
          <a:solidFill>
            <a:srgbClr val="B9EC6E"/>
          </a:solidFill>
          <a:ln w="6350">
            <a:solidFill>
              <a:srgbClr val="B9EC6E"/>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Advertising</a:t>
            </a:r>
          </a:p>
        </p:txBody>
      </p:sp>
      <p:sp>
        <p:nvSpPr>
          <p:cNvPr id="69" name="Rounded Rectangle 38"/>
          <p:cNvSpPr/>
          <p:nvPr/>
        </p:nvSpPr>
        <p:spPr>
          <a:xfrm>
            <a:off x="1624928" y="3428070"/>
            <a:ext cx="1682821" cy="851300"/>
          </a:xfrm>
          <a:prstGeom prst="roundRect">
            <a:avLst/>
          </a:prstGeom>
          <a:solidFill>
            <a:srgbClr val="B9EC6E"/>
          </a:solidFill>
          <a:ln w="6350">
            <a:solidFill>
              <a:srgbClr val="B9EC6E"/>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170357" rtl="0" eaLnBrk="1" fontAlgn="base" latinLnBrk="0" hangingPunct="1">
              <a:lnSpc>
                <a:spcPct val="100000"/>
              </a:lnSpc>
              <a:spcBef>
                <a:spcPct val="0"/>
              </a:spcBef>
              <a:spcAft>
                <a:spcPct val="0"/>
              </a:spcAft>
              <a:buClrTx/>
              <a:buSzTx/>
              <a:buFontTx/>
              <a:buNone/>
              <a:tabLst/>
              <a:defRPr/>
            </a:pPr>
            <a:r>
              <a:rPr kumimoji="0" lang="en-IE"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rPr>
              <a:t>Difficulty in Water / Safety Knowledge</a:t>
            </a:r>
            <a:endParaRPr kumimoji="0" lang="en-GB"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sym typeface="Wingdings" pitchFamily="2" charset="2"/>
            </a:endParaRPr>
          </a:p>
        </p:txBody>
      </p:sp>
      <p:sp>
        <p:nvSpPr>
          <p:cNvPr id="23" name="Rounded Rectangle 42">
            <a:extLst>
              <a:ext uri="{FF2B5EF4-FFF2-40B4-BE49-F238E27FC236}">
                <a16:creationId xmlns:a16="http://schemas.microsoft.com/office/drawing/2014/main" id="{7A0CD516-DE40-4280-932C-06DC983BB7D6}"/>
              </a:ext>
            </a:extLst>
          </p:cNvPr>
          <p:cNvSpPr/>
          <p:nvPr/>
        </p:nvSpPr>
        <p:spPr>
          <a:xfrm>
            <a:off x="3825027" y="2503452"/>
            <a:ext cx="8246667" cy="871181"/>
          </a:xfrm>
          <a:prstGeom prst="roundRect">
            <a:avLst/>
          </a:prstGeom>
          <a:noFill/>
          <a:ln w="6350">
            <a:solidFill>
              <a:srgbClr val="B9EC6E"/>
            </a:solidFill>
          </a:ln>
        </p:spPr>
        <p:style>
          <a:lnRef idx="2">
            <a:schemeClr val="accent3"/>
          </a:lnRef>
          <a:fillRef idx="1">
            <a:schemeClr val="lt1"/>
          </a:fillRef>
          <a:effectRef idx="0">
            <a:schemeClr val="accent3"/>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Almost 4 in 5 (78%) say swimming is a necessary life skill, up a further 4% from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More than 4 in 5 (83%) say water education is very or extremely necessary.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 in 5 (80%) say they wear a lifejacket when pursuing water-based activities, up significantly (17%) from 2019.</a:t>
            </a:r>
          </a:p>
        </p:txBody>
      </p:sp>
      <p:sp>
        <p:nvSpPr>
          <p:cNvPr id="3" name="Slide Number Placeholder 2">
            <a:extLst>
              <a:ext uri="{FF2B5EF4-FFF2-40B4-BE49-F238E27FC236}">
                <a16:creationId xmlns:a16="http://schemas.microsoft.com/office/drawing/2014/main" id="{3C046954-E884-435A-B6A5-981A0A24BC7C}"/>
              </a:ext>
            </a:extLst>
          </p:cNvPr>
          <p:cNvSpPr>
            <a:spLocks noGrp="1"/>
          </p:cNvSpPr>
          <p:nvPr>
            <p:ph type="sldNum" sz="quarter" idx="12"/>
          </p:nvPr>
        </p:nvSpPr>
        <p:spPr>
          <a:xfrm>
            <a:off x="9448800" y="631817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FF55F-C636-4A1C-86B2-4F22B44AAE44}"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descr="Courtown Water Safety Week — Water Safety Ireland">
            <a:extLst>
              <a:ext uri="{FF2B5EF4-FFF2-40B4-BE49-F238E27FC236}">
                <a16:creationId xmlns:a16="http://schemas.microsoft.com/office/drawing/2014/main" id="{4BCFC085-9D2D-36EF-AB64-0248642CF5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50" t="9263" r="6123" b="5673"/>
          <a:stretch/>
        </p:blipFill>
        <p:spPr bwMode="auto">
          <a:xfrm>
            <a:off x="380999" y="72038"/>
            <a:ext cx="867295" cy="79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7381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WSI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I TEMPLATE" id="{AE3F17AB-486F-7F4D-999D-5374E3B07353}" vid="{BAE040D0-9A6D-9243-AE5D-0D084DE5AC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5149</Words>
  <Application>Microsoft Office PowerPoint</Application>
  <PresentationFormat>Widescreen</PresentationFormat>
  <Paragraphs>1697</Paragraphs>
  <Slides>33</Slides>
  <Notes>12</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Calibri Light</vt:lpstr>
      <vt:lpstr>Rubik Black</vt:lpstr>
      <vt:lpstr>Rubik Light</vt:lpstr>
      <vt:lpstr>Rubik Medium</vt:lpstr>
      <vt:lpstr>WSI TEMPLATE</vt:lpstr>
      <vt:lpstr>Office Theme</vt:lpstr>
      <vt:lpstr>1_Office Theme</vt:lpstr>
      <vt:lpstr>Water Safety Ireland Examiners Conference  October 14th 2023</vt:lpstr>
      <vt:lpstr>PowerPoint Presentation</vt:lpstr>
      <vt:lpstr>PowerPoint Presentation</vt:lpstr>
      <vt:lpstr>PowerPoint Presentation</vt:lpstr>
      <vt:lpstr>GOAL 1: TO PROMOTE A PUBLIC AWARENESS OF WATER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Safety Ireland Examiners Conference  October 14th 2023</dc:title>
  <dc:creator>Joanne Walsh</dc:creator>
  <cp:lastModifiedBy>Joanne Walsh</cp:lastModifiedBy>
  <cp:revision>1</cp:revision>
  <dcterms:created xsi:type="dcterms:W3CDTF">2023-10-09T16:52:33Z</dcterms:created>
  <dcterms:modified xsi:type="dcterms:W3CDTF">2023-10-13T14:18:41Z</dcterms:modified>
</cp:coreProperties>
</file>